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7030A0"/>
                </a:solidFill>
              </a:rPr>
              <a:t>AP Biology Score Results for Mrs. Mathis’s</a:t>
            </a:r>
            <a:r>
              <a:rPr lang="en-US" sz="2400" b="1" baseline="0" dirty="0" smtClean="0">
                <a:solidFill>
                  <a:srgbClr val="7030A0"/>
                </a:solidFill>
              </a:rPr>
              <a:t> Classes</a:t>
            </a:r>
            <a:endParaRPr lang="en-US" sz="2400" b="1" dirty="0">
              <a:solidFill>
                <a:srgbClr val="7030A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16768737241173E-2"/>
          <c:y val="0.10291845137011756"/>
          <c:w val="0.90300792262078355"/>
          <c:h val="0.66942232391699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B-4DD5-991C-14A2261CC3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Sheet1!$C$2:$C$6</c:f>
            </c:numRef>
          </c:val>
          <c:extLst>
            <c:ext xmlns:c16="http://schemas.microsoft.com/office/drawing/2014/chart" uri="{C3380CC4-5D6E-409C-BE32-E72D297353CC}">
              <c16:uniqueId val="{00000001-987B-4DD5-991C-14A2261CC3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987B-4DD5-991C-14A2261CC3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  <c:pt idx="4">
                  <c:v>Level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23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C-4BAB-A4B6-0C2A61ECE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130136"/>
        <c:axId val="410129480"/>
      </c:barChart>
      <c:catAx>
        <c:axId val="410130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AP Score</a:t>
                </a:r>
                <a:r>
                  <a:rPr lang="en-US" sz="2400" baseline="0" dirty="0" smtClean="0">
                    <a:solidFill>
                      <a:srgbClr val="7030A0"/>
                    </a:solidFill>
                  </a:rPr>
                  <a:t> Level</a:t>
                </a:r>
                <a:endParaRPr lang="en-US" sz="2400" dirty="0">
                  <a:solidFill>
                    <a:srgbClr val="7030A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29480"/>
        <c:crosses val="autoZero"/>
        <c:auto val="1"/>
        <c:lblAlgn val="ctr"/>
        <c:lblOffset val="100"/>
        <c:noMultiLvlLbl val="0"/>
      </c:catAx>
      <c:valAx>
        <c:axId val="41012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Number of Students</a:t>
                </a:r>
                <a:endParaRPr lang="en-US" sz="2400" dirty="0">
                  <a:solidFill>
                    <a:srgbClr val="7030A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3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51D7-3CD1-497C-8FCC-61D7D004E94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744E0-5109-41E1-B40B-8CB10319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7152C-6561-4399-AFF9-F576732A3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AP biology!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Teacher: Mrs. Mathis			Room: SET 312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9841" y="5802284"/>
            <a:ext cx="7132320" cy="830997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find your assigned seat.  If you do not have one, then please sit at a side table until I can make you one!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9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– A Deeper Dive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You will still collaborate together in your table groups, but this time everyone will complete their OWN sheet for small participation grade.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Most of the handouts that are referenced are on the front table up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mersioni: Le Acque Più Belle I Love Austral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83" y="0"/>
            <a:ext cx="2547617" cy="21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524165">
            <a:off x="-1212272" y="903157"/>
            <a:ext cx="8229600" cy="944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My Husband Jason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1884744">
            <a:off x="6515101" y="1058334"/>
            <a:ext cx="705958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Married in 2010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attachments.office.net/owa/lindsay.faulkner@cms.k12.nc.us/service.svc/s/GetAttachmentThumbnail?id=AAMkADY3M2VkZTQ1LTQ4MGMtNGIwNC04YTk2LTYzZjQ0NWUwMzYzYgBGAAAAAAA3JaRjXyH0T7Gc%2FHyXcwleBwA7%2BcxcZpTkTK%2FKtYyBTfDkAAPYK72bAAC8XgojLzM9QIJ2detWtCGnAAPPETOxAAABEgAQAK%2B6IaytKoFMtpogNrAyBMU%3D&amp;thumbnailType=2&amp;owa=outlook.office.com&amp;scriptVer=2019081203.14&amp;X-OWA-CANARY=VSMOVyxosUKUWQRFH_vl6LDssNVOJtcY0t28qWSN1zDZfOQ1ZCuzkkc2CbtQXExEw2dGEwNwDmY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NDAyMjA0LCJleHAiOjE1NjY0MDI4MDQsImlzcyI6IjAwMDAwMDAyLTAwMDAtMGZmMS1jZTAwLTAwMDAwMDAwMDAwMEAyZmIzNmRlNS0yOTZhLTQzYzctYjVkMi1hZTczOTMxZjBhYTMiLCJhdWQiOiIwMDAwMDAwMi0wMDAwLTBmZjEtY2UwMC0wMDAwMDAwMDAwMDAvYXR0YWNobWVudHMub2ZmaWNlLm5ldEAyZmIzNmRlNS0yOTZhLTQzYzctYjVkMi1hZTczOTMxZjBhYTMifQ.ChQkBkrrMvDn1b5tbyIY6h6aF58ljfJm9N-4knapI2blMhNsLHA5WGNNaKvwmXTHI4GfgtYi2DepIxj4gQqW2WtTBgVV6PKmhbxdPkRSbOHOUljQOzOrY49AFX1Sy5MTbRGdfg-h8DyiCcxzxcAnq50ci60ZNaeXJlb6IGOjANYxB9cgFDKEdpSENlNY7go6-zRD0HLNyQ_T9DzM8OOYgCplTgqz6i0TtouPDnU97BqZ5RwMntKtiEwXiceViwztlq5ucLQesffk0tDii_2iEv0DiK7gIBmsBGSwiKYmEBUVl6QayuYy1JlEpi4aRF09dDLaaNAOHaPQxBqDQHpuUw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05" y="1243535"/>
            <a:ext cx="3597809" cy="47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ile:Rings.pn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2945">
            <a:off x="410302" y="4323110"/>
            <a:ext cx="3626899" cy="1482758"/>
          </a:xfrm>
          <a:prstGeom prst="rect">
            <a:avLst/>
          </a:prstGeom>
        </p:spPr>
      </p:pic>
      <p:pic>
        <p:nvPicPr>
          <p:cNvPr id="4" name="Picture 3" descr="Wedding Pictures Wedding Photos: Wedding Bells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974">
            <a:off x="8998566" y="3814271"/>
            <a:ext cx="2232091" cy="21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9443" y="308650"/>
            <a:ext cx="8229600" cy="944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My Children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400300" y="5638800"/>
            <a:ext cx="705958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Emily (6) and Ethan (3)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s://attachments.office.net/owa/lindsay.faulkner@cms.k12.nc.us/service.svc/s/GetAttachmentThumbnail?id=AAMkADY3M2VkZTQ1LTQ4MGMtNGIwNC04YTk2LTYzZjQ0NWUwMzYzYgBGAAAAAAA3JaRjXyH0T7Gc%2FHyXcwleBwA7%2BcxcZpTkTK%2FKtYyBTfDkAAPYK72bAAC8XgojLzM9QIJ2detWtCGnAAPPETOvAAABEgAQAPuKFQQljURKjeo0X5EEzcI%3D&amp;thumbnailType=2&amp;owa=outlook.office.com&amp;scriptVer=2019081203.14&amp;X-OWA-CANARY=eXvZ9jpooUaI121m5OAPsXBq2gBPJtcYY7cwNHDVfykIWSAyTQeWZ3nXrhUoBGXZpv0cXwYuc6k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NDAyNTAzLCJleHAiOjE1NjY0MDMxMDMsImlzcyI6IjAwMDAwMDAyLTAwMDAtMGZmMS1jZTAwLTAwMDAwMDAwMDAwMEAyZmIzNmRlNS0yOTZhLTQzYzctYjVkMi1hZTczOTMxZjBhYTMiLCJhdWQiOiIwMDAwMDAwMi0wMDAwLTBmZjEtY2UwMC0wMDAwMDAwMDAwMDAvYXR0YWNobWVudHMub2ZmaWNlLm5ldEAyZmIzNmRlNS0yOTZhLTQzYzctYjVkMi1hZTczOTMxZjBhYTMifQ.kwYi20lZGJpwTNmRibA4UYOZ7A5NyHRZn9tp-eJQrAl6-ZMQwYBY5re0D48mG4vrUAh-Cza6jGMKJrnCKskb93BEs5JGQC7qB-h27bQ605nBLloLLcluH5VfU6HRP2HsupjoYqkmzHmR7s9ZAihdYKMqSArfr8uJXUoMbOLaAIpy1OnezSAVtuzwnMQYMctuZ3csOgM5X6TEGJZnOX0jN_ZGNgy3IWfmDvzHI0tLt25l8NnNHXJmlAe3DpB9qfUHaHQx2b-rwgVSqQNCeOxJLMDyJbyKNXFHed3Kxwz5LDEj7uyt-KGtg_OyS2dxV2KwWJoFjwzg_Bg3QJncBNUYsw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44" y="626759"/>
            <a:ext cx="3957356" cy="5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ttachments.office.net/owa/lindsay.faulkner@cms.k12.nc.us/service.svc/s/GetAttachmentThumbnail?id=AAMkADY3M2VkZTQ1LTQ4MGMtNGIwNC04YTk2LTYzZjQ0NWUwMzYzYgBGAAAAAAA3JaRjXyH0T7Gc%2FHyXcwleBwA7%2BcxcZpTkTK%2FKtYyBTfDkAAPYK72bAAC8XgojLzM9QIJ2detWtCGnAAPPETOwAAABEgAQAP98UGdSMmpPq3%2FwEqJiD0k%3D&amp;thumbnailType=2&amp;owa=outlook.office.com&amp;scriptVer=2019081203.14&amp;X-OWA-CANARY=GEnsAL8Rd0Guu6Ip6cRm8vDBBV9PJtcYMjjpdC4ENyK8zoZ2Rz3SoE0NJ6MyC1ar7uogaEbWpGQ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NDAyNTAzLCJleHAiOjE1NjY0MDMxMDMsImlzcyI6IjAwMDAwMDAyLTAwMDAtMGZmMS1jZTAwLTAwMDAwMDAwMDAwMEAyZmIzNmRlNS0yOTZhLTQzYzctYjVkMi1hZTczOTMxZjBhYTMiLCJhdWQiOiIwMDAwMDAwMi0wMDAwLTBmZjEtY2UwMC0wMDAwMDAwMDAwMDAvYXR0YWNobWVudHMub2ZmaWNlLm5ldEAyZmIzNmRlNS0yOTZhLTQzYzctYjVkMi1hZTczOTMxZjBhYTMifQ.kwYi20lZGJpwTNmRibA4UYOZ7A5NyHRZn9tp-eJQrAl6-ZMQwYBY5re0D48mG4vrUAh-Cza6jGMKJrnCKskb93BEs5JGQC7qB-h27bQ605nBLloLLcluH5VfU6HRP2HsupjoYqkmzHmR7s9ZAihdYKMqSArfr8uJXUoMbOLaAIpy1OnezSAVtuzwnMQYMctuZ3csOgM5X6TEGJZnOX0jN_ZGNgy3IWfmDvzHI0tLt25l8NnNHXJmlAe3DpB9qfUHaHQx2b-rwgVSqQNCeOxJLMDyJbyKNXFHed3Kxwz5LDEj7uyt-KGtg_OyS2dxV2KwWJoFjwzg_Bg3QJncBNUYsw&amp;animation=tru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12" y="1091352"/>
            <a:ext cx="3410585" cy="45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2623"/>
            <a:ext cx="3957356" cy="5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0054" y="7644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With Nanny Olga 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attachments.office.net/owa/lindsay.faulkner@cms.k12.nc.us/service.svc/s/GetAttachmentThumbnail?id=AAMkADY3M2VkZTQ1LTQ4MGMtNGIwNC04YTk2LTYzZjQ0NWUwMzYzYgBGAAAAAAA3JaRjXyH0T7Gc%2FHyXcwleBwA7%2BcxcZpTkTK%2FKtYyBTfDkAAPYK72bAAC8XgojLzM9QIJ2detWtCGnAAPPETOwAAABEgAQANcYYxvIMS1JnCdVqjQRLXs%3D&amp;thumbnailType=2&amp;owa=outlook.office.com&amp;scriptVer=2019081203.14&amp;X-OWA-CANARY=GEnsAL8Rd0Guu6Ip6cRm8vDBBV9PJtcYMjjpdC4ENyK8zoZ2Rz3SoE0NJ6MyC1ar7uogaEbWpGQ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NDAyNTAzLCJleHAiOjE1NjY0MDMxMDMsImlzcyI6IjAwMDAwMDAyLTAwMDAtMGZmMS1jZTAwLTAwMDAwMDAwMDAwMEAyZmIzNmRlNS0yOTZhLTQzYzctYjVkMi1hZTczOTMxZjBhYTMiLCJhdWQiOiIwMDAwMDAwMi0wMDAwLTBmZjEtY2UwMC0wMDAwMDAwMDAwMDAvYXR0YWNobWVudHMub2ZmaWNlLm5ldEAyZmIzNmRlNS0yOTZhLTQzYzctYjVkMi1hZTczOTMxZjBhYTMifQ.kwYi20lZGJpwTNmRibA4UYOZ7A5NyHRZn9tp-eJQrAl6-ZMQwYBY5re0D48mG4vrUAh-Cza6jGMKJrnCKskb93BEs5JGQC7qB-h27bQ605nBLloLLcluH5VfU6HRP2HsupjoYqkmzHmR7s9ZAihdYKMqSArfr8uJXUoMbOLaAIpy1OnezSAVtuzwnMQYMctuZ3csOgM5X6TEGJZnOX0jN_ZGNgy3IWfmDvzHI0tLt25l8NnNHXJmlAe3DpB9qfUHaHQx2b-rwgVSqQNCeOxJLMDyJbyKNXFHed3Kxwz5LDEj7uyt-KGtg_OyS2dxV2KwWJoFjwzg_Bg3QJncBNUYs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94" y="976778"/>
            <a:ext cx="4370972" cy="58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ttachments.office.net/owa/lindsay.faulkner@cms.k12.nc.us/service.svc/s/GetAttachmentThumbnail?id=AAMkADY3M2VkZTQ1LTQ4MGMtNGIwNC04YTk2LTYzZjQ0NWUwMzYzYgBGAAAAAAA3JaRjXyH0T7Gc%2FHyXcwleBwA7%2BcxcZpTkTK%2FKtYyBTfDkAAPYK72bAAC8XgojLzM9QIJ2detWtCGnAAPPETOwAAABEgAQAIpbND655KFOlZvCu19nhUA%3D&amp;thumbnailType=2&amp;owa=outlook.office.com&amp;scriptVer=2019081203.14&amp;X-OWA-CANARY=GEnsAL8Rd0Guu6Ip6cRm8vDBBV9PJtcYMjjpdC4ENyK8zoZ2Rz3SoE0NJ6MyC1ar7uogaEbWpGQ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NDAyNTAzLCJleHAiOjE1NjY0MDMxMDMsImlzcyI6IjAwMDAwMDAyLTAwMDAtMGZmMS1jZTAwLTAwMDAwMDAwMDAwMEAyZmIzNmRlNS0yOTZhLTQzYzctYjVkMi1hZTczOTMxZjBhYTMiLCJhdWQiOiIwMDAwMDAwMi0wMDAwLTBmZjEtY2UwMC0wMDAwMDAwMDAwMDAvYXR0YWNobWVudHMub2ZmaWNlLm5ldEAyZmIzNmRlNS0yOTZhLTQzYzctYjVkMi1hZTczOTMxZjBhYTMifQ.kwYi20lZGJpwTNmRibA4UYOZ7A5NyHRZn9tp-eJQrAl6-ZMQwYBY5re0D48mG4vrUAh-Cza6jGMKJrnCKskb93BEs5JGQC7qB-h27bQ605nBLloLLcluH5VfU6HRP2HsupjoYqkmzHmR7s9ZAihdYKMqSArfr8uJXUoMbOLaAIpy1OnezSAVtuzwnMQYMctuZ3csOgM5X6TEGJZnOX0jN_ZGNgy3IWfmDvzHI0tLt25l8NnNHXJmlAe3DpB9qfUHaHQx2b-rwgVSqQNCeOxJLMDyJbyKNXFHed3Kxwz5LDEj7uyt-KGtg_OyS2dxV2KwWJoFjwzg_Bg3QJncBNUYs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65" y="976778"/>
            <a:ext cx="4369572" cy="58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e:Flag of Mexico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7" y="839586"/>
            <a:ext cx="3333619" cy="190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880" y="2935041"/>
            <a:ext cx="2568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She is from Mexico!</a:t>
            </a:r>
            <a:endParaRPr lang="en-US" sz="2800" b="1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21794">
            <a:off x="-124420" y="895833"/>
            <a:ext cx="3973873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My Sister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attachments.office.net/owa/lindsay.faulkner@cms.k12.nc.us/service.svc/s/GetAttachmentThumbnail?id=AAMkADY3M2VkZTQ1LTQ4MGMtNGIwNC04YTk2LTYzZjQ0NWUwMzYzYgBGAAAAAAA3JaRjXyH0T7Gc%2FHyXcwleBwA7%2BcxcZpTkTK%2FKtYyBTfDkAAPYK72bAAC8XgojLzM9QIJ2detWtCGnAAPPETOxAAABEgAQAIBgdtDUVyBLmFPI6a1y%2FzQ%3D&amp;thumbnailType=2&amp;owa=outlook.office.com&amp;scriptVer=2019081203.14&amp;X-OWA-CANARY=aoHWVJw08k-GHQH5FFA1nOCo6MhPJtcYmHksUy-3noVsEbjm9KGWbOKJzSgGlSrjzMq9okoYdFM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NDAyODAzLCJleHAiOjE1NjY0MDM0MDMsImlzcyI6IjAwMDAwMDAyLTAwMDAtMGZmMS1jZTAwLTAwMDAwMDAwMDAwMEAyZmIzNmRlNS0yOTZhLTQzYzctYjVkMi1hZTczOTMxZjBhYTMiLCJhdWQiOiIwMDAwMDAwMi0wMDAwLTBmZjEtY2UwMC0wMDAwMDAwMDAwMDAvYXR0YWNobWVudHMub2ZmaWNlLm5ldEAyZmIzNmRlNS0yOTZhLTQzYzctYjVkMi1hZTczOTMxZjBhYTMifQ.OJ7rVgefl-KrnuBo35LT--ezr-MyKCZ6zlzdZnxkeetRJlOBlCZebF0Vn_5cqUNhOqghuMQ_tfuDJIhlBn63P8eL_ZLRvEKJyMXLrfJqkId7wgUh93IkxTQHpn63PdrQk43Q7aedzMA26pyfAWuwicseo6yuJ0JZ_5AJ06fL0U-CCGHFHfcfkI8y1ebFCQjyT9rpq4IZ-yaoL7Q3TifO7Q5WUTBxEI1UFqpTPusxhKAz9D8K5coeD8OkkbxaJNFg1UhwSszvwomb_UpRv0RWfkEjR3oztUWNN2bsrzbK8Sd9yY2QoawuNcXfIEfxKHGVaP-jnsRogCXhUnbJdg_4Fg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 bwMode="auto">
          <a:xfrm>
            <a:off x="3917262" y="897775"/>
            <a:ext cx="4025660" cy="48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574867" y="5627716"/>
            <a:ext cx="7059584" cy="92132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rgbClr val="7030A0"/>
                </a:solidFill>
              </a:rPr>
              <a:t> (she’s 4 years younger)</a:t>
            </a:r>
          </a:p>
        </p:txBody>
      </p:sp>
      <p:sp>
        <p:nvSpPr>
          <p:cNvPr id="3" name="TextBox 2"/>
          <p:cNvSpPr txBox="1"/>
          <p:nvPr/>
        </p:nvSpPr>
        <p:spPr>
          <a:xfrm rot="1655206">
            <a:off x="9368444" y="1030778"/>
            <a:ext cx="1778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+mj-lt"/>
              </a:rPr>
              <a:t>Katie</a:t>
            </a:r>
          </a:p>
        </p:txBody>
      </p:sp>
    </p:spTree>
    <p:extLst>
      <p:ext uri="{BB962C8B-B14F-4D97-AF65-F5344CB8AC3E}">
        <p14:creationId xmlns:p14="http://schemas.microsoft.com/office/powerpoint/2010/main" val="11787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799" y="2014194"/>
            <a:ext cx="9116292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Graduated from Myers Park in 2001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Earned my Bachelor’s degree in Biology at UNC – Chapel Hill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Picture 2" descr="http://www.dilworthcharlotte.com/wp-content/uploads/2011/06/mph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6109" y="469669"/>
            <a:ext cx="1600200" cy="2193534"/>
          </a:xfrm>
          <a:prstGeom prst="rect">
            <a:avLst/>
          </a:prstGeom>
          <a:noFill/>
        </p:spPr>
      </p:pic>
      <p:pic>
        <p:nvPicPr>
          <p:cNvPr id="5" name="Picture 6" descr="http://t3.gstatic.com/images?q=tbn:ANd9GcTAuVh492SY6iBRFq7Vdjey3yffBiVYNs9Fnup5ArH1Ilw17Mo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375" y="4100947"/>
            <a:ext cx="2209800" cy="2209801"/>
          </a:xfrm>
          <a:prstGeom prst="rect">
            <a:avLst/>
          </a:prstGeom>
          <a:noFill/>
        </p:spPr>
      </p:pic>
      <p:pic>
        <p:nvPicPr>
          <p:cNvPr id="6" name="Picture 18" descr="http://mrsmosley.yolasite.com/resources/biolog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1"/>
            <a:ext cx="3329714" cy="2381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3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56618"/>
            <a:ext cx="65532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Began teaching Biology at </a:t>
            </a:r>
            <a:r>
              <a:rPr lang="en-US" sz="2800" dirty="0" smtClean="0">
                <a:solidFill>
                  <a:srgbClr val="C00000"/>
                </a:solidFill>
              </a:rPr>
              <a:t>Waddell High School </a:t>
            </a:r>
            <a:r>
              <a:rPr lang="en-US" sz="2800" dirty="0" smtClean="0"/>
              <a:t>in 2005 (3 years)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Taught for 1 year at </a:t>
            </a:r>
            <a:r>
              <a:rPr lang="en-US" sz="2800" dirty="0" smtClean="0">
                <a:solidFill>
                  <a:srgbClr val="C00000"/>
                </a:solidFill>
              </a:rPr>
              <a:t>West Charlotte HS </a:t>
            </a:r>
            <a:endParaRPr lang="en-US" sz="28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Spent 6 years at </a:t>
            </a:r>
            <a:r>
              <a:rPr lang="en-US" sz="2800" dirty="0" err="1" smtClean="0">
                <a:solidFill>
                  <a:srgbClr val="0070C0"/>
                </a:solidFill>
              </a:rPr>
              <a:t>Garinger</a:t>
            </a:r>
            <a:r>
              <a:rPr lang="en-US" sz="2800" dirty="0" smtClean="0">
                <a:solidFill>
                  <a:srgbClr val="0070C0"/>
                </a:solidFill>
              </a:rPr>
              <a:t> High School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Came back to </a:t>
            </a:r>
            <a:r>
              <a:rPr lang="en-US" sz="2800" dirty="0" smtClean="0">
                <a:solidFill>
                  <a:srgbClr val="00B050"/>
                </a:solidFill>
              </a:rPr>
              <a:t>MP</a:t>
            </a:r>
            <a:r>
              <a:rPr lang="en-US" sz="2800" dirty="0" smtClean="0"/>
              <a:t> in 2015 (5th year)!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pic>
        <p:nvPicPr>
          <p:cNvPr id="4" name="Picture 12" descr="http://tennis.isport.com/Image.ashx?rs=160x120&amp;dir=images%5CPicture&amp;File=Img_93878_55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"/>
            <a:ext cx="1752600" cy="1774509"/>
          </a:xfrm>
          <a:prstGeom prst="rect">
            <a:avLst/>
          </a:prstGeom>
          <a:noFill/>
        </p:spPr>
      </p:pic>
      <p:pic>
        <p:nvPicPr>
          <p:cNvPr id="5" name="Picture 14" descr="http://t0.gstatic.com/images?q=tbn:ANd9GcRm2IzVVUcQXgvTGSYWeeX4gm2hplFV2y3jN8hgTdYEALX5AiN1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1905001"/>
            <a:ext cx="1371600" cy="1832131"/>
          </a:xfrm>
          <a:prstGeom prst="rect">
            <a:avLst/>
          </a:prstGeom>
          <a:noFill/>
        </p:spPr>
      </p:pic>
      <p:pic>
        <p:nvPicPr>
          <p:cNvPr id="6" name="Picture 16" descr="http://cdn1.sportngin.com/attachments/photo/2748/0777/Garinger_gr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0829" y="4245034"/>
            <a:ext cx="1828800" cy="1525847"/>
          </a:xfrm>
          <a:prstGeom prst="rect">
            <a:avLst/>
          </a:prstGeom>
          <a:noFill/>
        </p:spPr>
      </p:pic>
      <p:pic>
        <p:nvPicPr>
          <p:cNvPr id="7" name="Picture 2" descr="http://www.dilworthcharlotte.com/wp-content/uploads/2011/06/mphs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053840"/>
            <a:ext cx="1600200" cy="2193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6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9773" y="2014194"/>
            <a:ext cx="10590598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I love cats!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My favorite color is </a:t>
            </a:r>
            <a:r>
              <a:rPr lang="en-US" sz="2800" dirty="0" smtClean="0">
                <a:solidFill>
                  <a:srgbClr val="7030A0"/>
                </a:solidFill>
                <a:sym typeface="Wingdings" pitchFamily="2" charset="2"/>
              </a:rPr>
              <a:t>purple.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I played varsity volleyball and when I was a student here at MP.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I played trumpet in the band.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>
                <a:sym typeface="Wingdings" pitchFamily="2" charset="2"/>
              </a:rPr>
              <a:t>I still live in the house I was born/grew up in.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624078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Facts</a:t>
            </a:r>
            <a:endParaRPr lang="en-US" dirty="0"/>
          </a:p>
        </p:txBody>
      </p:sp>
      <p:pic>
        <p:nvPicPr>
          <p:cNvPr id="5" name="Picture 4" descr="&lt;strong&gt;Cat&lt;/strong&gt; Walking Cartoon - vector Clip 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76800"/>
            <a:ext cx="1855814" cy="1654767"/>
          </a:xfrm>
          <a:prstGeom prst="rect">
            <a:avLst/>
          </a:prstGeom>
        </p:spPr>
      </p:pic>
      <p:pic>
        <p:nvPicPr>
          <p:cNvPr id="6" name="Picture 5" descr="&lt;strong&gt;volleyball&lt;/strong&gt; the sport of &lt;strong&gt;volleyball&lt;/strong&gt; began in the usa and is only now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74639"/>
            <a:ext cx="1676400" cy="1590675"/>
          </a:xfrm>
          <a:prstGeom prst="rect">
            <a:avLst/>
          </a:prstGeom>
        </p:spPr>
      </p:pic>
      <p:pic>
        <p:nvPicPr>
          <p:cNvPr id="7" name="Picture 6" descr="&lt;strong&gt;House&lt;/strong&gt; of tree by enolyn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46" y="4724399"/>
            <a:ext cx="2887654" cy="19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124" y="1878946"/>
            <a:ext cx="8164286" cy="4707199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I used to have a pet squirrel named Pockets</a:t>
            </a:r>
          </a:p>
          <a:p>
            <a:pPr marL="365760" lvl="1" indent="0">
              <a:buNone/>
            </a:pPr>
            <a:r>
              <a:rPr lang="en-US" sz="2400" dirty="0" smtClean="0">
                <a:sym typeface="Wingdings" pitchFamily="2" charset="2"/>
              </a:rPr>
              <a:t>	…and a pet Chinchilla named Dusty</a:t>
            </a:r>
          </a:p>
          <a:p>
            <a:pPr marL="365760" lvl="1" indent="0">
              <a:buNone/>
            </a:pPr>
            <a:r>
              <a:rPr lang="en-US" sz="2400" dirty="0" smtClean="0">
                <a:sym typeface="Wingdings" pitchFamily="2" charset="2"/>
              </a:rPr>
              <a:t>	…and 3 baby possums (</a:t>
            </a:r>
            <a:r>
              <a:rPr lang="en-US" sz="2400" dirty="0" err="1" smtClean="0">
                <a:sym typeface="Wingdings" pitchFamily="2" charset="2"/>
              </a:rPr>
              <a:t>Winkin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err="1" smtClean="0">
                <a:sym typeface="Wingdings" pitchFamily="2" charset="2"/>
              </a:rPr>
              <a:t>Blinkin</a:t>
            </a:r>
            <a:r>
              <a:rPr lang="en-US" sz="2400" dirty="0" smtClean="0">
                <a:sym typeface="Wingdings" pitchFamily="2" charset="2"/>
              </a:rPr>
              <a:t> and Nod)</a:t>
            </a:r>
          </a:p>
          <a:p>
            <a:pPr marL="365760" lvl="1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I played band here at MP…trumpet!</a:t>
            </a:r>
          </a:p>
          <a:p>
            <a:pPr marL="365760" lvl="1" indent="0">
              <a:buNone/>
            </a:pP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	(That’s how I met my husband)</a:t>
            </a:r>
          </a:p>
          <a:p>
            <a:pPr marL="365760" lvl="1" indent="0">
              <a:buNone/>
            </a:pP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When I was 5 years old I broke both of my arms</a:t>
            </a:r>
          </a:p>
          <a:p>
            <a:pPr marL="365760" lvl="1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	…at the same time</a:t>
            </a:r>
          </a:p>
          <a:p>
            <a:pPr marL="365760" lvl="1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		…it made coloring difficult  </a:t>
            </a:r>
          </a:p>
          <a:p>
            <a:pPr marL="624078" indent="-514350">
              <a:buFont typeface="+mj-lt"/>
              <a:buAutoNum type="arabicPeriod"/>
            </a:pPr>
            <a:endParaRPr lang="en-US" sz="2800" dirty="0" smtClean="0">
              <a:sym typeface="Wingdings" pitchFamily="2" charset="2"/>
            </a:endParaRPr>
          </a:p>
          <a:p>
            <a:pPr marL="624078" indent="-514350">
              <a:buFont typeface="+mj-lt"/>
              <a:buAutoNum type="arabicPeriod"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pic>
        <p:nvPicPr>
          <p:cNvPr id="7" name="Picture 6" descr="Children's Corner - 11. PRIMARY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18" y="3524443"/>
            <a:ext cx="2066544" cy="1197864"/>
          </a:xfrm>
          <a:prstGeom prst="rect">
            <a:avLst/>
          </a:prstGeom>
        </p:spPr>
      </p:pic>
      <p:pic>
        <p:nvPicPr>
          <p:cNvPr id="8" name="Picture 7" descr="Body Parts 16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05" y="5110050"/>
            <a:ext cx="2514600" cy="1088351"/>
          </a:xfrm>
          <a:prstGeom prst="rect">
            <a:avLst/>
          </a:prstGeom>
        </p:spPr>
      </p:pic>
      <p:pic>
        <p:nvPicPr>
          <p:cNvPr id="9" name="Picture 8" descr="Ti Slatki Mali Glodavci - Anđeo Bez Greške - Blog.h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2438400" cy="1828800"/>
          </a:xfrm>
          <a:prstGeom prst="rect">
            <a:avLst/>
          </a:prstGeom>
        </p:spPr>
      </p:pic>
      <p:pic>
        <p:nvPicPr>
          <p:cNvPr id="10" name="Picture 9" descr="&lt;strong&gt;Chinchilla&lt;/strong&gt; - Wikipedia, the free encyclo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18" y="-8601"/>
            <a:ext cx="2443353" cy="1837401"/>
          </a:xfrm>
          <a:prstGeom prst="rect">
            <a:avLst/>
          </a:prstGeom>
        </p:spPr>
      </p:pic>
      <p:pic>
        <p:nvPicPr>
          <p:cNvPr id="11" name="Picture 10" descr="More &lt;strong&gt;baby&lt;/strong&gt; &lt;strong&gt;possums&lt;/strong&gt;! – Scribo, Ergo Su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18" y="860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 smtClean="0"/>
              <a:t>Tuesday August 27, 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2194560"/>
            <a:ext cx="9172501" cy="4271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IN: </a:t>
            </a:r>
            <a:r>
              <a:rPr lang="en-US" sz="2800" dirty="0"/>
              <a:t>if you have your signed </a:t>
            </a:r>
            <a:r>
              <a:rPr lang="en-US" sz="2800" dirty="0" smtClean="0"/>
              <a:t>safety </a:t>
            </a:r>
            <a:r>
              <a:rPr lang="en-US" sz="2800" dirty="0"/>
              <a:t>contracts, place them in the </a:t>
            </a:r>
            <a:r>
              <a:rPr lang="en-US" sz="2800" dirty="0">
                <a:solidFill>
                  <a:srgbClr val="FF0000"/>
                </a:solidFill>
              </a:rPr>
              <a:t>TURN IN TRAY </a:t>
            </a:r>
            <a:r>
              <a:rPr lang="en-US" sz="2800" dirty="0"/>
              <a:t>for your block (above the warm-up table)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HAVE OUT: </a:t>
            </a:r>
          </a:p>
          <a:p>
            <a:pPr lvl="1"/>
            <a:r>
              <a:rPr lang="en-US" sz="2600" dirty="0" smtClean="0"/>
              <a:t>“Part 2” of yesterdays course scavenger hunt</a:t>
            </a:r>
          </a:p>
          <a:p>
            <a:pPr lvl="1"/>
            <a:r>
              <a:rPr lang="en-US" sz="2600" dirty="0" smtClean="0"/>
              <a:t>Green formula/reference sheet</a:t>
            </a:r>
            <a:endParaRPr lang="en-US" sz="2600" dirty="0"/>
          </a:p>
          <a:p>
            <a:pPr marL="0" indent="0"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Today </a:t>
            </a:r>
            <a:r>
              <a:rPr lang="en-US" sz="2800" b="1" dirty="0">
                <a:solidFill>
                  <a:srgbClr val="7030A0"/>
                </a:solidFill>
              </a:rPr>
              <a:t>you will </a:t>
            </a:r>
            <a:r>
              <a:rPr lang="en-US" sz="2800" b="1" dirty="0" smtClean="0">
                <a:solidFill>
                  <a:srgbClr val="7030A0"/>
                </a:solidFill>
              </a:rPr>
              <a:t>also need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</a:p>
          <a:p>
            <a:pPr lvl="1"/>
            <a:r>
              <a:rPr lang="en-US" sz="2400" dirty="0"/>
              <a:t>Calculator</a:t>
            </a:r>
          </a:p>
          <a:p>
            <a:pPr lvl="1"/>
            <a:r>
              <a:rPr lang="en-US" sz="2400" dirty="0"/>
              <a:t>Pen or Pencil</a:t>
            </a:r>
          </a:p>
          <a:p>
            <a:pPr lvl="1"/>
            <a:r>
              <a:rPr lang="en-US" sz="2400" dirty="0"/>
              <a:t>Scratch paper (optional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26" name="Picture 2" descr="https://attachments.office.net/owa/lindsay.faulkner@cms.k12.nc.us/service.svc/s/GetAttachmentThumbnail?id=AAMkADY3M2VkZTQ1LTQ4MGMtNGIwNC04YTk2LTYzZjQ0NWUwMzYzYgBGAAAAAAA3JaRjXyH0T7Gc%2FHyXcwleBwA7%2BcxcZpTkTK%2FKtYyBTfDkAAPYK72bAAC8XgojLzM9QIJ2detWtCGnAAPSbwTIAAABEgAQAHEGXc%2FF09ZFg7ouKlwLLO0%3D&amp;thumbnailType=2&amp;owa=outlook.office.com&amp;scriptVer=2019081802.10&amp;X-OWA-CANARY=BUqewH6QZUGUZ1FrdB3FLLDSfZzwKtcYbBg0WEQntV7_cxJ58MZ7rxPNb2KLjDCvLEEnrore7ck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OTExNDg5LCJleHAiOjE1NjY5MTIwODksImlzcyI6IjAwMDAwMDAyLTAwMDAtMGZmMS1jZTAwLTAwMDAwMDAwMDAwMEAyZmIzNmRlNS0yOTZhLTQzYzctYjVkMi1hZTczOTMxZjBhYTMiLCJhdWQiOiIwMDAwMDAwMi0wMDAwLTBmZjEtY2UwMC0wMDAwMDAwMDAwMDAvYXR0YWNobWVudHMub2ZmaWNlLm5ldEAyZmIzNmRlNS0yOTZhLTQzYzctYjVkMi1hZTczOTMxZjBhYTMifQ.cH1d2yZZcTX8F4sExrcvy-Ji0-_xmR1yz4qIJd4zBYDadImR3DsfZLJJ33Bo-7m3D6gDiIPMaVcKmqT5Qrp4mAVpd7f_7AEiIjcQNgaKyyz3j85E0izS1QLBEtuwibrzf3lzQwPCQpAGUIlenbM2i-9N5_5P5Bln-BNbVedGPVOOdyilA65wfTs5-miXkfOBh4ezOTt684hnlmVI7iYp987I-DHken5LiNPk3xju9nS1U4U67CNKMjXzm1SYMHcTpTia26jVsEdMTHh7kbV2NSv3GQEjSF0mczRaCRXxUjKfYj-u-zv3hJ2BKcQL3X7L2fDhZL14JSuwCF0ZCjWnhQ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5742" r="18910"/>
          <a:stretch/>
        </p:blipFill>
        <p:spPr bwMode="auto">
          <a:xfrm>
            <a:off x="9709265" y="2194560"/>
            <a:ext cx="1963419" cy="44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6811" y="2636139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First, each person needs to get 8 sticky notes.</a:t>
            </a:r>
          </a:p>
          <a:p>
            <a:pPr algn="ctr"/>
            <a:r>
              <a:rPr lang="en-US" sz="3200" dirty="0" smtClean="0"/>
              <a:t>Then, number your sticky notes </a:t>
            </a:r>
          </a:p>
          <a:p>
            <a:pPr algn="ctr"/>
            <a:r>
              <a:rPr lang="en-US" sz="3200" dirty="0" smtClean="0"/>
              <a:t>#1, 2, 3, 4, 5, 6, 7, 8  </a:t>
            </a:r>
            <a:r>
              <a:rPr lang="en-US" dirty="0" smtClean="0">
                <a:solidFill>
                  <a:srgbClr val="0070C0"/>
                </a:solidFill>
              </a:rPr>
              <a:t>Keep the #s small</a:t>
            </a:r>
          </a:p>
          <a:p>
            <a:endParaRPr lang="en-US" dirty="0"/>
          </a:p>
        </p:txBody>
      </p:sp>
      <p:pic>
        <p:nvPicPr>
          <p:cNvPr id="5" name="Picture 4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95" y="431073"/>
            <a:ext cx="2638562" cy="2407813"/>
          </a:xfrm>
          <a:prstGeom prst="rect">
            <a:avLst/>
          </a:prstGeom>
        </p:spPr>
      </p:pic>
      <p:pic>
        <p:nvPicPr>
          <p:cNvPr id="6" name="Picture 5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62" y="4097383"/>
            <a:ext cx="2638562" cy="2407813"/>
          </a:xfrm>
          <a:prstGeom prst="rect">
            <a:avLst/>
          </a:prstGeom>
        </p:spPr>
      </p:pic>
      <p:pic>
        <p:nvPicPr>
          <p:cNvPr id="7" name="Picture 6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1" y="431074"/>
            <a:ext cx="2638562" cy="2407813"/>
          </a:xfrm>
          <a:prstGeom prst="rect">
            <a:avLst/>
          </a:prstGeom>
        </p:spPr>
      </p:pic>
      <p:pic>
        <p:nvPicPr>
          <p:cNvPr id="8" name="Picture 7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4" y="4097383"/>
            <a:ext cx="2638562" cy="2407813"/>
          </a:xfrm>
          <a:prstGeom prst="rect">
            <a:avLst/>
          </a:prstGeom>
        </p:spPr>
      </p:pic>
      <p:pic>
        <p:nvPicPr>
          <p:cNvPr id="9" name="Picture 8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33" y="431073"/>
            <a:ext cx="2638562" cy="2407813"/>
          </a:xfrm>
          <a:prstGeom prst="rect">
            <a:avLst/>
          </a:prstGeom>
        </p:spPr>
      </p:pic>
      <p:pic>
        <p:nvPicPr>
          <p:cNvPr id="10" name="Picture 9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07" y="4097382"/>
            <a:ext cx="2638562" cy="2407813"/>
          </a:xfrm>
          <a:prstGeom prst="rect">
            <a:avLst/>
          </a:prstGeom>
        </p:spPr>
      </p:pic>
      <p:pic>
        <p:nvPicPr>
          <p:cNvPr id="11" name="Picture 10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60" y="446258"/>
            <a:ext cx="2638562" cy="2407813"/>
          </a:xfrm>
          <a:prstGeom prst="rect">
            <a:avLst/>
          </a:prstGeom>
        </p:spPr>
      </p:pic>
      <p:pic>
        <p:nvPicPr>
          <p:cNvPr id="12" name="Picture 11" descr="Note Post-It Reminder Stick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1" y="4127650"/>
            <a:ext cx="2638562" cy="2407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6811" y="600891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4084" y="600678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2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0175" y="600678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40780" y="600678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853" y="4227226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5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3375" y="4227225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6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7505" y="4227224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7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79650" y="4251965"/>
            <a:ext cx="5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8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781" y="1685108"/>
            <a:ext cx="11225349" cy="393192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Strategies &amp; Activities</a:t>
            </a:r>
          </a:p>
          <a:p>
            <a:pPr lvl="1"/>
            <a:r>
              <a:rPr lang="en-US" sz="3200" dirty="0" smtClean="0"/>
              <a:t>You need this book: </a:t>
            </a:r>
            <a:r>
              <a:rPr lang="en-US" sz="3200" i="1" dirty="0" smtClean="0"/>
              <a:t>The Survival of the Sickest </a:t>
            </a:r>
            <a:r>
              <a:rPr lang="en-US" sz="3200" dirty="0" smtClean="0"/>
              <a:t>by Dr. Sharon </a:t>
            </a:r>
            <a:r>
              <a:rPr lang="en-US" sz="3200" dirty="0" err="1" smtClean="0"/>
              <a:t>Moalem</a:t>
            </a:r>
            <a:r>
              <a:rPr lang="en-US" sz="3200" dirty="0" smtClean="0"/>
              <a:t>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This course will have a LOT of reading (both in and out of class)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Class will consist of lecture, hands-on lab </a:t>
            </a:r>
            <a:r>
              <a:rPr lang="en-US" sz="3200" dirty="0"/>
              <a:t>work, virtual </a:t>
            </a:r>
            <a:r>
              <a:rPr lang="en-US" sz="3200" dirty="0" smtClean="0"/>
              <a:t>labs, group work, collaboration, partner discussion, class discussion, online videos, quizzes, homework assignments, POGILS, and more!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5" y="2103120"/>
            <a:ext cx="11351623" cy="3931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colleges require a 4 or 5 (some accept a 3) on the AP exam to earn college credit for the course</a:t>
            </a:r>
          </a:p>
          <a:p>
            <a:endParaRPr lang="en-US" sz="2800" dirty="0" smtClean="0"/>
          </a:p>
          <a:p>
            <a:r>
              <a:rPr lang="en-US" sz="2800" dirty="0" smtClean="0"/>
              <a:t>Scores of 3 and up indicate the student is ready for college level work.</a:t>
            </a:r>
          </a:p>
          <a:p>
            <a:endParaRPr lang="en-US" sz="2800" dirty="0" smtClean="0"/>
          </a:p>
          <a:p>
            <a:r>
              <a:rPr lang="en-US" sz="2800" dirty="0" smtClean="0"/>
              <a:t>Students who take an AP course (even if they don’t score a 3, 4, or 5) are still better prepared for college than those who don’t experience the AP program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Scores &amp; AP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952494"/>
              </p:ext>
            </p:extLst>
          </p:nvPr>
        </p:nvGraphicFramePr>
        <p:xfrm>
          <a:off x="1431636" y="1006764"/>
          <a:ext cx="8760691" cy="492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5492" y="0"/>
            <a:ext cx="12506035" cy="1143000"/>
          </a:xfrm>
        </p:spPr>
        <p:txBody>
          <a:bodyPr>
            <a:normAutofit/>
          </a:bodyPr>
          <a:lstStyle/>
          <a:p>
            <a:pPr algn="ctr"/>
            <a:r>
              <a:rPr lang="en-US" sz="4100" dirty="0" smtClean="0"/>
              <a:t>How have past year’s students done on the AP Bio Exam?</a:t>
            </a:r>
            <a:endParaRPr lang="en-US" sz="4100" dirty="0"/>
          </a:p>
        </p:txBody>
      </p:sp>
      <p:sp>
        <p:nvSpPr>
          <p:cNvPr id="7" name="TextBox 6"/>
          <p:cNvSpPr txBox="1"/>
          <p:nvPr/>
        </p:nvSpPr>
        <p:spPr>
          <a:xfrm>
            <a:off x="2795154" y="6015098"/>
            <a:ext cx="676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2018 Average </a:t>
            </a:r>
            <a:r>
              <a:rPr lang="en-US" dirty="0">
                <a:solidFill>
                  <a:srgbClr val="FF0000"/>
                </a:solidFill>
              </a:rPr>
              <a:t>Score was </a:t>
            </a:r>
            <a:r>
              <a:rPr lang="en-US" dirty="0" smtClean="0">
                <a:solidFill>
                  <a:srgbClr val="FF0000"/>
                </a:solidFill>
              </a:rPr>
              <a:t>3.2 (25 students) </a:t>
            </a:r>
            <a:r>
              <a:rPr lang="en-US" dirty="0" smtClean="0">
                <a:solidFill>
                  <a:srgbClr val="7030A0"/>
                </a:solidFill>
              </a:rPr>
              <a:t>72% scores 3 or higher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2019 Average Score was 3.15  (54 students) </a:t>
            </a:r>
            <a:r>
              <a:rPr lang="en-US" b="1" dirty="0">
                <a:solidFill>
                  <a:srgbClr val="7030A0"/>
                </a:solidFill>
              </a:rPr>
              <a:t>77.8% scores 3 or higher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 smtClean="0"/>
              <a:t>Wednesday </a:t>
            </a:r>
            <a:r>
              <a:rPr lang="en-US" dirty="0" smtClean="0"/>
              <a:t>August </a:t>
            </a:r>
            <a:r>
              <a:rPr lang="en-US" dirty="0" smtClean="0"/>
              <a:t>28,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143" y="2194560"/>
            <a:ext cx="9172501" cy="42715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PICK UP: </a:t>
            </a:r>
          </a:p>
          <a:p>
            <a:pPr lvl="1"/>
            <a:r>
              <a:rPr lang="en-US" sz="2400" dirty="0"/>
              <a:t>Graphing notes from Warm-Up tray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IN: </a:t>
            </a:r>
            <a:r>
              <a:rPr lang="en-US" sz="2800" dirty="0"/>
              <a:t>if you have your signed </a:t>
            </a:r>
            <a:r>
              <a:rPr lang="en-US" sz="2800" dirty="0" smtClean="0"/>
              <a:t>safety </a:t>
            </a:r>
            <a:r>
              <a:rPr lang="en-US" sz="2800" dirty="0"/>
              <a:t>contracts, place them in the </a:t>
            </a:r>
            <a:r>
              <a:rPr lang="en-US" sz="2800" dirty="0">
                <a:solidFill>
                  <a:srgbClr val="FF0000"/>
                </a:solidFill>
              </a:rPr>
              <a:t>TURN IN TRAY </a:t>
            </a:r>
            <a:r>
              <a:rPr lang="en-US" sz="2800" dirty="0"/>
              <a:t>for your block (above the warm-up table)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HAVE OUT: </a:t>
            </a:r>
          </a:p>
          <a:p>
            <a:pPr lvl="1"/>
            <a:r>
              <a:rPr lang="en-US" sz="2600" dirty="0" smtClean="0"/>
              <a:t>Yesterday’s Standard Error Sample problems</a:t>
            </a:r>
            <a:endParaRPr lang="en-US" sz="2600" dirty="0" smtClean="0"/>
          </a:p>
          <a:p>
            <a:pPr marL="0" indent="0"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https://attachments.office.net/owa/lindsay.faulkner@cms.k12.nc.us/service.svc/s/GetAttachmentThumbnail?id=AAMkADY3M2VkZTQ1LTQ4MGMtNGIwNC04YTk2LTYzZjQ0NWUwMzYzYgBGAAAAAAA3JaRjXyH0T7Gc%2FHyXcwleBwA7%2BcxcZpTkTK%2FKtYyBTfDkAAPYK72bAAC8XgojLzM9QIJ2detWtCGnAAPSbwTIAAABEgAQAHEGXc%2FF09ZFg7ouKlwLLO0%3D&amp;thumbnailType=2&amp;owa=outlook.office.com&amp;scriptVer=2019081802.10&amp;X-OWA-CANARY=BUqewH6QZUGUZ1FrdB3FLLDSfZzwKtcYbBg0WEQntV7_cxJ58MZ7rxPNb2KLjDCvLEEnrore7ck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mZiMzZkZTUtMjk2YS00M2M3LWI1ZDItYWU3MzkzMWYwYWEzIiwiYXBwY3R4Ijoie1wibXNleGNocHJvdFwiOlwib3dhXCIsXCJwcmltYXJ5c2lkXCI6XCJTLTEtNS0yMS00MjQ1Njg4ODQyLTI1MjEyMTMzMjMtMTU5MTE2Njc1Mi02OTMzMDM3XCIsXCJwdWlkXCI6XCIxMTUzOTA2NjYwODA5MzQ4Mzk1XCIsXCJvaWRcIjpcImQxMDM1YTY5LTgwZmQtNDZkZS05ZDhkLTY5YjEwZDg3MDU5OVwiLFwic2NvcGVcIjpcIk93YURvd25sb2FkXCJ9IiwibmJmIjoxNTY2OTExNDg5LCJleHAiOjE1NjY5MTIwODksImlzcyI6IjAwMDAwMDAyLTAwMDAtMGZmMS1jZTAwLTAwMDAwMDAwMDAwMEAyZmIzNmRlNS0yOTZhLTQzYzctYjVkMi1hZTczOTMxZjBhYTMiLCJhdWQiOiIwMDAwMDAwMi0wMDAwLTBmZjEtY2UwMC0wMDAwMDAwMDAwMDAvYXR0YWNobWVudHMub2ZmaWNlLm5ldEAyZmIzNmRlNS0yOTZhLTQzYzctYjVkMi1hZTczOTMxZjBhYTMifQ.cH1d2yZZcTX8F4sExrcvy-Ji0-_xmR1yz4qIJd4zBYDadImR3DsfZLJJ33Bo-7m3D6gDiIPMaVcKmqT5Qrp4mAVpd7f_7AEiIjcQNgaKyyz3j85E0izS1QLBEtuwibrzf3lzQwPCQpAGUIlenbM2i-9N5_5P5Bln-BNbVedGPVOOdyilA65wfTs5-miXkfOBh4ezOTt684hnlmVI7iYp987I-DHken5LiNPk3xju9nS1U4U67CNKMjXzm1SYMHcTpTia26jVsEdMTHh7kbV2NSv3GQEjSF0mczRaCRXxUjKfYj-u-zv3hJ2BKcQL3X7L2fDhZL14JSuwCF0ZCjWnhQ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5742" r="18910"/>
          <a:stretch/>
        </p:blipFill>
        <p:spPr bwMode="auto">
          <a:xfrm>
            <a:off x="9709265" y="2194560"/>
            <a:ext cx="1963419" cy="44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8" y="744583"/>
            <a:ext cx="11077302" cy="69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On the next slide, you will see eight sentences for you to complete.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8" y="1550173"/>
            <a:ext cx="1272001" cy="1160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79" y="1550173"/>
            <a:ext cx="1272000" cy="1160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580" y="1550173"/>
            <a:ext cx="1272000" cy="1160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581" y="1550174"/>
            <a:ext cx="1272000" cy="1160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77" y="2710543"/>
            <a:ext cx="1272001" cy="1160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578" y="2710544"/>
            <a:ext cx="1272001" cy="1163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6118" y="2725632"/>
            <a:ext cx="1255461" cy="1145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8120" y="2725632"/>
            <a:ext cx="1255461" cy="114528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178732" y="1693817"/>
            <a:ext cx="5434148" cy="2525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Finish sentence #1 on sticky note #1.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Finish sentence </a:t>
            </a:r>
            <a:r>
              <a:rPr lang="en-US" sz="2800" dirty="0" smtClean="0">
                <a:solidFill>
                  <a:srgbClr val="0070C0"/>
                </a:solidFill>
              </a:rPr>
              <a:t>#2 </a:t>
            </a:r>
            <a:r>
              <a:rPr lang="en-US" sz="2800" dirty="0">
                <a:solidFill>
                  <a:srgbClr val="0070C0"/>
                </a:solidFill>
              </a:rPr>
              <a:t>on sticky note </a:t>
            </a:r>
            <a:r>
              <a:rPr lang="en-US" sz="2800" dirty="0" smtClean="0">
                <a:solidFill>
                  <a:srgbClr val="0070C0"/>
                </a:solidFill>
              </a:rPr>
              <a:t>#2.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Finish sentence </a:t>
            </a:r>
            <a:r>
              <a:rPr lang="en-US" sz="2800" dirty="0" smtClean="0">
                <a:solidFill>
                  <a:srgbClr val="0070C0"/>
                </a:solidFill>
              </a:rPr>
              <a:t>#3 </a:t>
            </a:r>
            <a:r>
              <a:rPr lang="en-US" sz="2800" dirty="0">
                <a:solidFill>
                  <a:srgbClr val="0070C0"/>
                </a:solidFill>
              </a:rPr>
              <a:t>on sticky note </a:t>
            </a:r>
            <a:r>
              <a:rPr lang="en-US" sz="2800" dirty="0" smtClean="0">
                <a:solidFill>
                  <a:srgbClr val="0070C0"/>
                </a:solidFill>
              </a:rPr>
              <a:t>#3.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And so on…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Font typeface="Garamond" pitchFamily="18" charset="0"/>
              <a:buNone/>
            </a:pPr>
            <a:endParaRPr lang="en-US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40081" y="4421779"/>
            <a:ext cx="11077302" cy="19659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4400" b="1" dirty="0" smtClean="0"/>
              <a:t>Do NOT write my sentence starter.</a:t>
            </a:r>
          </a:p>
          <a:p>
            <a:pPr marL="0" indent="0" algn="ctr">
              <a:buFont typeface="Garamond" pitchFamily="18" charset="0"/>
              <a:buNone/>
            </a:pPr>
            <a:r>
              <a:rPr lang="en-US" sz="3200" dirty="0" smtClean="0"/>
              <a:t>Just finish each sentence on the corresponding sticky note.</a:t>
            </a:r>
          </a:p>
          <a:p>
            <a:pPr marL="0" indent="0" algn="ctr">
              <a:buFont typeface="Garamond" pitchFamily="18" charset="0"/>
              <a:buNone/>
            </a:pPr>
            <a:r>
              <a:rPr lang="en-US" sz="3200" dirty="0" smtClean="0"/>
              <a:t>Get it?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6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2" y="352697"/>
            <a:ext cx="112863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One topic I am most looking forward to learning about in AP biology is __________ because…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One of my biggest challenges (or weaknesses) as a learner is __________.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After I graduate from high school, I plan to __________________.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One of my greatest strengths or skills is ________________________.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best teacher I’ve had (so far) was ________ because…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I signed up to take AP Biology because ______________.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One thing I am excited about for this school year is ______________.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A question I have (</a:t>
            </a:r>
            <a:r>
              <a:rPr lang="en-US" dirty="0" smtClean="0">
                <a:latin typeface="Comic Sans MS" panose="030F0702030302020204" pitchFamily="66" charset="0"/>
              </a:rPr>
              <a:t>about anything</a:t>
            </a:r>
            <a:r>
              <a:rPr lang="en-US" sz="2400" dirty="0" smtClean="0">
                <a:latin typeface="Comic Sans MS" panose="030F0702030302020204" pitchFamily="66" charset="0"/>
              </a:rPr>
              <a:t>) is ______________________.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46" y="653142"/>
            <a:ext cx="10058400" cy="54472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We will number off 1-8.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Whichever number you get, place that sticky note on top of all your others and go to the corresponding poster.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Take turns sharing your answers to the first question aloud to the other people at your poster station.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When everyone is finished sharing, leave your sticky note on the poster and get ready to move to the next poster.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Poster Rotations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Continue to share your sticky note #s at each of the corresponding poster stations.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Listen for the call to rotate.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 at your </a:t>
            </a:r>
            <a:r>
              <a:rPr lang="en-US" b="1" dirty="0"/>
              <a:t>s</a:t>
            </a:r>
            <a:r>
              <a:rPr lang="en-US" b="1" dirty="0" smtClean="0"/>
              <a:t>tarting poster: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With your group, read through all of the sticky note responses at your poster.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 Next, sort them into groups. (try to get them in to 5 groups or less based on similarities).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Lastly, as a group choose someone to share the TOP 3 most common responses to your poster prompt aloud to the class.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35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642594"/>
            <a:ext cx="1130530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GET TO KNOW YOUR </a:t>
            </a:r>
            <a:r>
              <a:rPr lang="en-US" b="1" dirty="0">
                <a:solidFill>
                  <a:srgbClr val="7030A0"/>
                </a:solidFill>
              </a:rPr>
              <a:t>TEACHER</a:t>
            </a:r>
            <a:r>
              <a:rPr lang="en-US" b="1" dirty="0"/>
              <a:t>, THE </a:t>
            </a:r>
            <a:r>
              <a:rPr lang="en-US" b="1" dirty="0">
                <a:solidFill>
                  <a:srgbClr val="0070C0"/>
                </a:solidFill>
              </a:rPr>
              <a:t>CLASSROOM</a:t>
            </a:r>
            <a:r>
              <a:rPr lang="en-US" b="1" dirty="0"/>
              <a:t>, AND THE </a:t>
            </a:r>
            <a:r>
              <a:rPr lang="en-US" b="1" dirty="0">
                <a:solidFill>
                  <a:srgbClr val="FF0000"/>
                </a:solidFill>
              </a:rPr>
              <a:t>COURSE</a:t>
            </a:r>
            <a:r>
              <a:rPr lang="en-US" b="1" dirty="0"/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9498"/>
            <a:ext cx="10058400" cy="38155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each group, select:</a:t>
            </a:r>
          </a:p>
          <a:p>
            <a:pPr lvl="1"/>
            <a:r>
              <a:rPr lang="en-US" sz="2400" b="1" dirty="0" smtClean="0"/>
              <a:t>1 Reader/Recorder </a:t>
            </a:r>
            <a:r>
              <a:rPr lang="en-US" sz="2400" dirty="0" smtClean="0"/>
              <a:t>– </a:t>
            </a:r>
          </a:p>
          <a:p>
            <a:pPr lvl="2"/>
            <a:r>
              <a:rPr lang="en-US" sz="2000" dirty="0" smtClean="0"/>
              <a:t>to write down all group member names (first and last), </a:t>
            </a:r>
          </a:p>
          <a:p>
            <a:pPr lvl="2"/>
            <a:r>
              <a:rPr lang="en-US" sz="2000" dirty="0" smtClean="0"/>
              <a:t>To read </a:t>
            </a:r>
            <a:r>
              <a:rPr lang="en-US" sz="2000" u="sng" dirty="0" smtClean="0">
                <a:solidFill>
                  <a:srgbClr val="FF0000"/>
                </a:solidFill>
              </a:rPr>
              <a:t>aloud</a:t>
            </a:r>
            <a:r>
              <a:rPr lang="en-US" sz="2000" dirty="0" smtClean="0"/>
              <a:t> each question, </a:t>
            </a:r>
          </a:p>
          <a:p>
            <a:pPr lvl="2"/>
            <a:r>
              <a:rPr lang="en-US" sz="2000" dirty="0" smtClean="0"/>
              <a:t>and record the group’s answers</a:t>
            </a:r>
          </a:p>
          <a:p>
            <a:pPr lvl="1"/>
            <a:r>
              <a:rPr lang="en-US" sz="2400" b="1" dirty="0" smtClean="0"/>
              <a:t>3 Investigators </a:t>
            </a:r>
            <a:r>
              <a:rPr lang="en-US" sz="2400" dirty="0" smtClean="0"/>
              <a:t>– </a:t>
            </a:r>
          </a:p>
          <a:p>
            <a:pPr lvl="2"/>
            <a:r>
              <a:rPr lang="en-US" sz="2000" dirty="0" smtClean="0"/>
              <a:t>Move around the room to find evidence to answer each question.</a:t>
            </a:r>
          </a:p>
          <a:p>
            <a:pPr lvl="2"/>
            <a:r>
              <a:rPr lang="en-US" sz="2000" dirty="0" smtClean="0"/>
              <a:t>Do NOT share or reveal answers with other groups</a:t>
            </a:r>
          </a:p>
          <a:p>
            <a:pPr lvl="2"/>
            <a:r>
              <a:rPr lang="en-US" sz="2000" u="sng" dirty="0" smtClean="0">
                <a:solidFill>
                  <a:srgbClr val="FF0000"/>
                </a:solidFill>
              </a:rPr>
              <a:t>Whisper</a:t>
            </a:r>
            <a:r>
              <a:rPr lang="en-US" sz="2000" dirty="0" smtClean="0"/>
              <a:t> answers to Reader/Recorder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171411" y="2219498"/>
            <a:ext cx="3283527" cy="1687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This will be a 2-part activity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642594"/>
            <a:ext cx="1130530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GET TO KNOW YOUR </a:t>
            </a:r>
            <a:r>
              <a:rPr lang="en-US" b="1" dirty="0">
                <a:solidFill>
                  <a:srgbClr val="7030A0"/>
                </a:solidFill>
              </a:rPr>
              <a:t>TEACHER</a:t>
            </a:r>
            <a:r>
              <a:rPr lang="en-US" b="1" dirty="0"/>
              <a:t>, THE </a:t>
            </a:r>
            <a:r>
              <a:rPr lang="en-US" b="1" dirty="0">
                <a:solidFill>
                  <a:srgbClr val="0070C0"/>
                </a:solidFill>
              </a:rPr>
              <a:t>CLASSROOM</a:t>
            </a:r>
            <a:r>
              <a:rPr lang="en-US" b="1" dirty="0"/>
              <a:t>, AND THE </a:t>
            </a:r>
            <a:r>
              <a:rPr lang="en-US" b="1" dirty="0">
                <a:solidFill>
                  <a:srgbClr val="FF0000"/>
                </a:solidFill>
              </a:rPr>
              <a:t>COURSE</a:t>
            </a:r>
            <a:r>
              <a:rPr lang="en-US" b="1" dirty="0"/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Goals</a:t>
            </a:r>
            <a:r>
              <a:rPr lang="en-US" sz="2800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 the first group to correctly answer all questions on PART 1 of the </a:t>
            </a:r>
            <a:r>
              <a:rPr lang="en-US" sz="2800" dirty="0"/>
              <a:t>s</a:t>
            </a:r>
            <a:r>
              <a:rPr lang="en-US" sz="2800" dirty="0" smtClean="0"/>
              <a:t>cavenger hunt!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Learn a little bit about your teacher and the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Discover resources around the room.</a:t>
            </a:r>
            <a:endParaRPr lang="en-US" sz="2000" dirty="0" smtClean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8" descr="http://charlottechamber.com/clientuploads/directory/homepage_slideshow/Charlotte_skyline_dec2011_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708" y="4758573"/>
            <a:ext cx="5253645" cy="1678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3976</TotalTime>
  <Words>1054</Words>
  <Application>Microsoft Office PowerPoint</Application>
  <PresentationFormat>Widescreen</PresentationFormat>
  <Paragraphs>145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Comic Sans MS</vt:lpstr>
      <vt:lpstr>Curlz MT</vt:lpstr>
      <vt:lpstr>Garamond</vt:lpstr>
      <vt:lpstr>Wingdings</vt:lpstr>
      <vt:lpstr>Savon</vt:lpstr>
      <vt:lpstr>Welcome to AP biology!</vt:lpstr>
      <vt:lpstr>PowerPoint Presentation</vt:lpstr>
      <vt:lpstr>PowerPoint Presentation</vt:lpstr>
      <vt:lpstr>PowerPoint Presentation</vt:lpstr>
      <vt:lpstr>PowerPoint Presentation</vt:lpstr>
      <vt:lpstr>Poster Rotations</vt:lpstr>
      <vt:lpstr>Back at your starting poster:</vt:lpstr>
      <vt:lpstr>GET TO KNOW YOUR TEACHER, THE CLASSROOM, AND THE COURSE! </vt:lpstr>
      <vt:lpstr>GET TO KNOW YOUR TEACHER, THE CLASSROOM, AND THE COURSE! </vt:lpstr>
      <vt:lpstr>Part 2 – A Deeper Dive </vt:lpstr>
      <vt:lpstr>My Husband Jason</vt:lpstr>
      <vt:lpstr>My Children</vt:lpstr>
      <vt:lpstr>With Nanny Olga  </vt:lpstr>
      <vt:lpstr>My Sister</vt:lpstr>
      <vt:lpstr>Education</vt:lpstr>
      <vt:lpstr>Career</vt:lpstr>
      <vt:lpstr>Basic Facts</vt:lpstr>
      <vt:lpstr>Interesting Facts</vt:lpstr>
      <vt:lpstr>Tuesday August 27, 2019</vt:lpstr>
      <vt:lpstr>AP Biology</vt:lpstr>
      <vt:lpstr>AP Scores &amp; AP Credit</vt:lpstr>
      <vt:lpstr>How have past year’s students done on the AP Bio Exam?</vt:lpstr>
      <vt:lpstr>Wednesday August 28, 2019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biology!</dc:title>
  <dc:creator>Mathis, Lindsay A.</dc:creator>
  <cp:lastModifiedBy>Mathis, Lindsay A.</cp:lastModifiedBy>
  <cp:revision>25</cp:revision>
  <dcterms:created xsi:type="dcterms:W3CDTF">2019-08-05T18:41:52Z</dcterms:created>
  <dcterms:modified xsi:type="dcterms:W3CDTF">2019-08-28T14:37:59Z</dcterms:modified>
</cp:coreProperties>
</file>