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1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B5761-A24E-49F5-9203-62357F9C2392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B2EF1-0792-4676-87B4-F3D4C232F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31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3756A-03E8-4B77-9B27-2BB80731237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A1AB0-70FA-4608-8463-DDC9CE292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93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701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9787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81336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0713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31444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57550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91998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0922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4856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7567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6698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8726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8896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0193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1568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8840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3A03-82CA-474A-AC81-75B818248BE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94C3-E62B-4DF3-997E-F56156E3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3A03-82CA-474A-AC81-75B818248BE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94C3-E62B-4DF3-997E-F56156E3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3A03-82CA-474A-AC81-75B818248BE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94C3-E62B-4DF3-997E-F56156E3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90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09601" y="1600201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6197601" y="1600201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09601" y="6245226"/>
            <a:ext cx="28447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4165600" y="6245226"/>
            <a:ext cx="3860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737601" y="6245226"/>
            <a:ext cx="28447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fld id="{00000000-1234-1234-1234-123412341234}" type="slidenum">
              <a:rPr lang="en-US" sz="140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>
                <a:buClr>
                  <a:schemeClr val="dk1"/>
                </a:buClr>
                <a:buSzPct val="25000"/>
              </a:pPr>
              <a:t>‹#›</a:t>
            </a:fld>
            <a:endParaRPr lang="en-US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269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3A03-82CA-474A-AC81-75B818248BE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94C3-E62B-4DF3-997E-F56156E3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5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3A03-82CA-474A-AC81-75B818248BE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94C3-E62B-4DF3-997E-F56156E3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3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3A03-82CA-474A-AC81-75B818248BE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94C3-E62B-4DF3-997E-F56156E3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0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3A03-82CA-474A-AC81-75B818248BE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94C3-E62B-4DF3-997E-F56156E3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8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3A03-82CA-474A-AC81-75B818248BE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94C3-E62B-4DF3-997E-F56156E3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4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3A03-82CA-474A-AC81-75B818248BE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94C3-E62B-4DF3-997E-F56156E3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3A03-82CA-474A-AC81-75B818248BE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94C3-E62B-4DF3-997E-F56156E3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8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3A03-82CA-474A-AC81-75B818248BE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94C3-E62B-4DF3-997E-F56156E3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9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53A03-82CA-474A-AC81-75B818248BE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D94C3-E62B-4DF3-997E-F56156E3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Extra Math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77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SzPct val="25000"/>
            </a:pPr>
            <a:r>
              <a:rPr lang="en-US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5: </a:t>
            </a:r>
            <a:r>
              <a:rPr lang="en-US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Laws of Probability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241069" y="1600201"/>
            <a:ext cx="11230495" cy="452596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Calculate the probability of </a:t>
            </a:r>
            <a:r>
              <a:rPr lang="en-US" sz="5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rolling 2 dice  </a:t>
            </a:r>
            <a:r>
              <a:rPr lang="en-US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simultaneously and obtaining </a:t>
            </a:r>
            <a:r>
              <a:rPr lang="en-US" sz="5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sixes. </a:t>
            </a:r>
            <a:r>
              <a:rPr lang="en-US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Express in </a:t>
            </a:r>
            <a:r>
              <a:rPr lang="en-US" sz="54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fraction form</a:t>
            </a:r>
            <a:r>
              <a:rPr lang="en-US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53411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en-US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A5: Laws of Probability</a:t>
            </a:r>
            <a:endParaRPr lang="en-US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598516" y="1600201"/>
            <a:ext cx="9612284" cy="452596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P(A and B) = P(A) x P(B)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Probability 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a 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six is 1/6</a:t>
            </a: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10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Probability of 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six  </a:t>
            </a:r>
            <a:r>
              <a:rPr lang="en-US" sz="32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six</a:t>
            </a:r>
          </a:p>
          <a:p>
            <a:pPr marL="342900" indent="-342900">
              <a:lnSpc>
                <a:spcPct val="100000"/>
              </a:lnSpc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100000"/>
              </a:lnSpc>
              <a:spcBef>
                <a:spcPts val="1080"/>
              </a:spcBef>
              <a:buClr>
                <a:schemeClr val="dk1"/>
              </a:buClr>
              <a:buSzPct val="25000"/>
              <a:buNone/>
            </a:pPr>
            <a:r>
              <a:rPr lang="en-US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-US" sz="5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1/6 x 1/6 = </a:t>
            </a:r>
            <a:r>
              <a:rPr lang="en-US" sz="54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1/36</a:t>
            </a:r>
          </a:p>
          <a:p>
            <a:pPr marL="342900" indent="-342900">
              <a:spcBef>
                <a:spcPts val="1080"/>
              </a:spcBef>
              <a:buClr>
                <a:schemeClr val="dk1"/>
              </a:buClr>
              <a:buSzPct val="100000"/>
              <a:buNone/>
            </a:pPr>
            <a:endParaRPr sz="5400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06393" y="1720735"/>
            <a:ext cx="3857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Express in </a:t>
            </a:r>
            <a:r>
              <a:rPr lang="en-US" sz="2000" u="sng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fraction form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6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SzPct val="25000"/>
            </a:pPr>
            <a:r>
              <a:rPr lang="en-US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Q9:Gibbs Free Energy</a:t>
            </a:r>
          </a:p>
        </p:txBody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1981200" y="1600201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609600" indent="-60960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PICK THE BEST CHOICE:</a:t>
            </a:r>
          </a:p>
          <a:p>
            <a:pPr marL="609600" indent="-609600">
              <a:spcBef>
                <a:spcPts val="560"/>
              </a:spcBef>
              <a:buClr>
                <a:schemeClr val="dk1"/>
              </a:buClr>
              <a:buSzPct val="25000"/>
              <a:buNone/>
            </a:pPr>
            <a:endParaRPr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indent="-609600">
              <a:spcBef>
                <a:spcPts val="560"/>
              </a:spcBef>
              <a:buClr>
                <a:schemeClr val="dk1"/>
              </a:buClr>
              <a:buSzPct val="25000"/>
              <a:buNone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chemical reaction is most likely to occur </a:t>
            </a:r>
            <a:r>
              <a:rPr lang="en-US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spontaneously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if the </a:t>
            </a:r>
          </a:p>
          <a:p>
            <a:pPr marL="609600" indent="-609600">
              <a:spcBef>
                <a:spcPts val="560"/>
              </a:spcBef>
              <a:buClr>
                <a:schemeClr val="dk1"/>
              </a:buClr>
              <a:buSzPct val="25000"/>
              <a:buNone/>
            </a:pPr>
            <a:endParaRPr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indent="-609600">
              <a:spcBef>
                <a:spcPts val="560"/>
              </a:spcBef>
              <a:buClr>
                <a:schemeClr val="dk1"/>
              </a:buClr>
              <a:buSzPct val="25000"/>
              <a:buNone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</a:t>
            </a:r>
            <a:r>
              <a:rPr lang="en-US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Free energy is negative</a:t>
            </a:r>
          </a:p>
          <a:p>
            <a:pPr marL="609600" indent="-609600">
              <a:spcBef>
                <a:spcPts val="560"/>
              </a:spcBef>
              <a:buClr>
                <a:schemeClr val="dk1"/>
              </a:buClr>
              <a:buSzPct val="25000"/>
              <a:buNone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Entropy change is negative</a:t>
            </a:r>
          </a:p>
          <a:p>
            <a:pPr marL="609600" indent="-609600">
              <a:spcBef>
                <a:spcPts val="560"/>
              </a:spcBef>
              <a:buClr>
                <a:schemeClr val="dk1"/>
              </a:buClr>
              <a:buSzPct val="25000"/>
              <a:buNone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Activation energy is positive</a:t>
            </a:r>
          </a:p>
          <a:p>
            <a:pPr marL="609600" indent="-609600">
              <a:spcBef>
                <a:spcPts val="560"/>
              </a:spcBef>
              <a:buClr>
                <a:schemeClr val="dk1"/>
              </a:buClr>
              <a:buSzPct val="25000"/>
              <a:buNone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d) Heat of reaction is positive</a:t>
            </a:r>
          </a:p>
          <a:p>
            <a:pPr marL="342900" indent="-342900">
              <a:spcBef>
                <a:spcPts val="560"/>
              </a:spcBef>
              <a:buClr>
                <a:schemeClr val="dk1"/>
              </a:buClr>
              <a:buSzPct val="100000"/>
              <a:buNone/>
            </a:pPr>
            <a:endParaRPr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866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en-US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Q9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1981200" y="1600201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8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 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46232" y="5756829"/>
            <a:ext cx="5583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Watch Bozeman Science: Gibbs Free Energy!</a:t>
            </a:r>
          </a:p>
        </p:txBody>
      </p:sp>
    </p:spTree>
    <p:extLst>
      <p:ext uri="{BB962C8B-B14F-4D97-AF65-F5344CB8AC3E}">
        <p14:creationId xmlns:p14="http://schemas.microsoft.com/office/powerpoint/2010/main" val="169751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en-US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Q10: Dilution</a:t>
            </a:r>
          </a:p>
        </p:txBody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1981200" y="1600201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Joe has a 2 g/L solution. He dilutes it and creates 3 L of  a 1 g/L solution. How much of the original solution did he dilute? Round to the </a:t>
            </a:r>
            <a:r>
              <a:rPr lang="en-US" sz="4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nearest tenths.</a:t>
            </a:r>
          </a:p>
        </p:txBody>
      </p:sp>
    </p:spTree>
    <p:extLst>
      <p:ext uri="{BB962C8B-B14F-4D97-AF65-F5344CB8AC3E}">
        <p14:creationId xmlns:p14="http://schemas.microsoft.com/office/powerpoint/2010/main" val="148550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1981200" y="1600201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4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are looking for V1: </a:t>
            </a:r>
          </a:p>
          <a:p>
            <a:pPr marL="342900" indent="-342900">
              <a:lnSpc>
                <a:spcPct val="100000"/>
              </a:lnSpc>
              <a:spcBef>
                <a:spcPts val="880"/>
              </a:spcBef>
              <a:buClr>
                <a:schemeClr val="dk1"/>
              </a:buClr>
              <a:buSzPct val="25000"/>
              <a:buNone/>
            </a:pPr>
            <a:r>
              <a:rPr lang="en-US" sz="4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</a:p>
          <a:p>
            <a:pPr marL="342900" indent="-342900">
              <a:lnSpc>
                <a:spcPct val="100000"/>
              </a:lnSpc>
              <a:spcBef>
                <a:spcPts val="880"/>
              </a:spcBef>
              <a:buClr>
                <a:schemeClr val="dk1"/>
              </a:buClr>
              <a:buSzPct val="25000"/>
              <a:buNone/>
            </a:pPr>
            <a:r>
              <a:rPr lang="en-US" sz="4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C1V1 = C2V2 </a:t>
            </a:r>
          </a:p>
          <a:p>
            <a:pPr marL="342900" indent="-342900">
              <a:lnSpc>
                <a:spcPct val="100000"/>
              </a:lnSpc>
              <a:spcBef>
                <a:spcPts val="880"/>
              </a:spcBef>
              <a:buClr>
                <a:schemeClr val="dk1"/>
              </a:buClr>
              <a:buSzPct val="25000"/>
              <a:buNone/>
            </a:pPr>
            <a:r>
              <a:rPr lang="en-US" sz="4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2V1 = 1(3)</a:t>
            </a:r>
          </a:p>
          <a:p>
            <a:pPr marL="342900" indent="-342900">
              <a:lnSpc>
                <a:spcPct val="100000"/>
              </a:lnSpc>
              <a:spcBef>
                <a:spcPts val="880"/>
              </a:spcBef>
              <a:buClr>
                <a:schemeClr val="dk1"/>
              </a:buClr>
              <a:buSzPct val="25000"/>
              <a:buNone/>
            </a:pPr>
            <a:r>
              <a:rPr lang="en-US" sz="4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V1= </a:t>
            </a:r>
            <a:r>
              <a:rPr lang="en-US" sz="44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1.5</a:t>
            </a:r>
            <a:r>
              <a:rPr lang="en-US" sz="4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307" name="Shape 3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9001" y="4419601"/>
            <a:ext cx="1276349" cy="20192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299"/>
          <p:cNvSpPr txBox="1">
            <a:spLocks/>
          </p:cNvSpPr>
          <p:nvPr/>
        </p:nvSpPr>
        <p:spPr>
          <a:xfrm>
            <a:off x="2133600" y="4270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ct val="25000"/>
              <a:buFont typeface="Arial"/>
              <a:buNone/>
            </a:pPr>
            <a:r>
              <a:rPr lang="en-US" dirty="0">
                <a:solidFill>
                  <a:srgbClr val="0000FF"/>
                </a:solidFill>
              </a:rPr>
              <a:t>Q10: Dilution</a:t>
            </a:r>
          </a:p>
        </p:txBody>
      </p:sp>
    </p:spTree>
    <p:extLst>
      <p:ext uri="{BB962C8B-B14F-4D97-AF65-F5344CB8AC3E}">
        <p14:creationId xmlns:p14="http://schemas.microsoft.com/office/powerpoint/2010/main" val="14816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buClr>
                <a:schemeClr val="accent2"/>
              </a:buClr>
              <a:buSzPct val="25000"/>
            </a:pPr>
            <a:r>
              <a:rPr lang="en-US" dirty="0">
                <a:solidFill>
                  <a:schemeClr val="accent2"/>
                </a:solidFill>
              </a:rPr>
              <a:t>Q11: Q</a:t>
            </a:r>
            <a:r>
              <a:rPr lang="en-US" baseline="-25000" dirty="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2057401" y="1219201"/>
            <a:ext cx="7696199" cy="452596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609600" indent="-609600">
              <a:lnSpc>
                <a:spcPct val="100000"/>
              </a:lnSpc>
              <a:spcBef>
                <a:spcPts val="0"/>
              </a:spcBef>
            </a:pPr>
            <a:r>
              <a:rPr lang="en-US" sz="2400"/>
              <a:t>Data taken to determine the effect of temperature on the rate of respiration in a goldfish is given in the table below. Calculate </a:t>
            </a:r>
            <a:r>
              <a:rPr lang="en-US" sz="2400" b="1"/>
              <a:t>Q</a:t>
            </a:r>
            <a:r>
              <a:rPr lang="en-US" sz="2400" b="1" baseline="-25000"/>
              <a:t>10</a:t>
            </a:r>
            <a:r>
              <a:rPr lang="en-US" sz="2400"/>
              <a:t> for this data. Round to the </a:t>
            </a:r>
            <a:r>
              <a:rPr lang="en-US" sz="2400" u="sng"/>
              <a:t>nearest whole number</a:t>
            </a:r>
            <a:r>
              <a:rPr lang="en-US" sz="2400"/>
              <a:t>.</a:t>
            </a:r>
          </a:p>
        </p:txBody>
      </p:sp>
      <p:graphicFrame>
        <p:nvGraphicFramePr>
          <p:cNvPr id="273" name="Shape 273"/>
          <p:cNvGraphicFramePr/>
          <p:nvPr/>
        </p:nvGraphicFramePr>
        <p:xfrm>
          <a:off x="3886200" y="3276601"/>
          <a:ext cx="3505200" cy="27130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9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omic Sans MS"/>
                        <a:buNone/>
                      </a:pPr>
                      <a:r>
                        <a:rPr lang="en-US" sz="1800" b="0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Temperature (C)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omic Sans MS"/>
                        <a:buNone/>
                      </a:pPr>
                      <a:r>
                        <a:rPr lang="en-US" sz="1800" b="0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Respiration Rate</a:t>
                      </a:r>
                    </a:p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omic Sans MS"/>
                        <a:buNone/>
                      </a:pPr>
                      <a:r>
                        <a:rPr lang="en-US" sz="1800" b="0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(Minute)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00">
                <a:tc>
                  <a:txBody>
                    <a:bodyPr/>
                    <a:lstStyle/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omic Sans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16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omic Sans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16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8525">
                <a:tc>
                  <a:txBody>
                    <a:bodyPr/>
                    <a:lstStyle/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omic Sans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21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omic Sans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22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98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en-US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Q11</a:t>
            </a:r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1981200" y="2971801"/>
            <a:ext cx="8229600" cy="315436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4000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 ( 22 /16) </a:t>
            </a:r>
            <a:r>
              <a:rPr lang="en-US" sz="40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10/(21-16)</a:t>
            </a:r>
          </a:p>
          <a:p>
            <a:pPr marL="342900" indent="-34290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endParaRPr sz="4000" baseline="30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4000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(1.375) </a:t>
            </a:r>
            <a:r>
              <a:rPr lang="en-US" sz="40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marL="342900" indent="-34290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endParaRPr sz="4000" baseline="30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4000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</a:t>
            </a:r>
            <a:r>
              <a:rPr lang="en-US" sz="40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marL="342900" indent="-342900">
              <a:lnSpc>
                <a:spcPct val="100000"/>
              </a:lnSpc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endParaRPr sz="4000" baseline="30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spcBef>
                <a:spcPts val="800"/>
              </a:spcBef>
              <a:buClr>
                <a:schemeClr val="dk1"/>
              </a:buClr>
              <a:buSzPct val="100000"/>
              <a:buNone/>
            </a:pPr>
            <a:endParaRPr sz="4000" baseline="30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0" name="Shape 2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1201" y="1252537"/>
            <a:ext cx="3962399" cy="155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Shape 28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31469" y="3464170"/>
            <a:ext cx="1934308" cy="255416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304443" y="6403118"/>
            <a:ext cx="7047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Watch Bozeman Science: Q10 - The Temperature Coefficient!</a:t>
            </a:r>
          </a:p>
        </p:txBody>
      </p:sp>
    </p:spTree>
    <p:extLst>
      <p:ext uri="{BB962C8B-B14F-4D97-AF65-F5344CB8AC3E}">
        <p14:creationId xmlns:p14="http://schemas.microsoft.com/office/powerpoint/2010/main" val="339370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SzPct val="25000"/>
            </a:pPr>
            <a:r>
              <a:rPr lang="en-US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Surface Area and Volume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556953" y="1600201"/>
            <a:ext cx="10756669" cy="452596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250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the SA/V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(surface area to volume ratio)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this cell? Round your answer to the </a:t>
            </a:r>
            <a:r>
              <a:rPr lang="en-US" sz="32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nearest hundredths.</a:t>
            </a: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167" name="Shape 1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08790" y="2901461"/>
            <a:ext cx="3402011" cy="3505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9035935" y="3931921"/>
            <a:ext cx="6567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8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3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SzPct val="25000"/>
            </a:pPr>
            <a:r>
              <a:rPr lang="en-US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A1: </a:t>
            </a:r>
            <a:r>
              <a:rPr lang="en-US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Surface Area and Volume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507076" y="1178461"/>
            <a:ext cx="10756669" cy="452596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250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the SA/V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(surface area to volume ratio)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this cell? Round your answer to the </a:t>
            </a:r>
            <a:r>
              <a:rPr lang="en-US" sz="3200" u="sng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nearest hundredths</a:t>
            </a:r>
            <a:r>
              <a:rPr lang="en-US" sz="32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262851" y="2901461"/>
            <a:ext cx="1947950" cy="1836794"/>
            <a:chOff x="6808790" y="2901461"/>
            <a:chExt cx="3402011" cy="3505200"/>
          </a:xfrm>
        </p:grpSpPr>
        <p:pic>
          <p:nvPicPr>
            <p:cNvPr id="167" name="Shape 16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808790" y="2901461"/>
              <a:ext cx="3402011" cy="3505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Box 1"/>
            <p:cNvSpPr txBox="1"/>
            <p:nvPr/>
          </p:nvSpPr>
          <p:spPr>
            <a:xfrm>
              <a:off x="9035933" y="3931920"/>
              <a:ext cx="792561" cy="41113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8 cm</a:t>
              </a:r>
              <a:endParaRPr lang="en-US" sz="800" dirty="0"/>
            </a:p>
          </p:txBody>
        </p:sp>
      </p:grpSp>
      <p:sp>
        <p:nvSpPr>
          <p:cNvPr id="8" name="Shape 173"/>
          <p:cNvSpPr txBox="1">
            <a:spLocks/>
          </p:cNvSpPr>
          <p:nvPr/>
        </p:nvSpPr>
        <p:spPr>
          <a:xfrm>
            <a:off x="671946" y="2321461"/>
            <a:ext cx="8458200" cy="452596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SA= 4    r</a:t>
            </a:r>
            <a:r>
              <a:rPr lang="en-US" baseline="30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marL="342900" indent="-342900">
              <a:lnSpc>
                <a:spcPct val="10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Arial" panose="020B0604020202020204" pitchFamily="34" charset="0"/>
              <a:buNone/>
            </a:pPr>
            <a:r>
              <a:rPr lang="en-US" baseline="30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=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4(3.14)</a:t>
            </a:r>
            <a:r>
              <a:rPr lang="en-US" baseline="30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lang="en-US" baseline="30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marL="342900" indent="-342900">
              <a:lnSpc>
                <a:spcPct val="10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Arial" panose="020B0604020202020204" pitchFamily="34" charset="0"/>
              <a:buNone/>
            </a:pPr>
            <a:r>
              <a:rPr lang="en-US" baseline="30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</a:p>
          <a:p>
            <a:pPr marL="342900" indent="-342900">
              <a:lnSpc>
                <a:spcPct val="10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Arial" panose="020B0604020202020204" pitchFamily="34" charset="0"/>
              <a:buNone/>
            </a:pPr>
            <a:r>
              <a:rPr lang="en-US" baseline="30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-US" baseline="30000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803.84</a:t>
            </a:r>
          </a:p>
          <a:p>
            <a:pPr marL="342900" indent="-342900">
              <a:lnSpc>
                <a:spcPct val="10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Volume of a sphere= 4/3     r</a:t>
            </a:r>
            <a:r>
              <a:rPr lang="en-US" baseline="30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marL="342900" indent="-342900">
              <a:lnSpc>
                <a:spcPct val="10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Arial" panose="020B0604020202020204" pitchFamily="34" charset="0"/>
              <a:buNone/>
            </a:pPr>
            <a:r>
              <a:rPr lang="en-US" baseline="30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=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4/3 (3.14)8</a:t>
            </a:r>
            <a:r>
              <a:rPr lang="en-US" baseline="30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marL="342900" indent="-342900">
              <a:lnSpc>
                <a:spcPct val="10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Arial" panose="020B0604020202020204" pitchFamily="34" charset="0"/>
              <a:buNone/>
            </a:pPr>
            <a:r>
              <a:rPr lang="en-US" baseline="30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</a:t>
            </a:r>
            <a:r>
              <a:rPr lang="en-US" baseline="30000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=2143.5733</a:t>
            </a:r>
          </a:p>
          <a:p>
            <a:pPr marL="342900" indent="-342900">
              <a:lnSpc>
                <a:spcPct val="10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Arial" panose="020B0604020202020204" pitchFamily="34" charset="0"/>
              <a:buNone/>
            </a:pPr>
            <a:endParaRPr lang="en-US" baseline="300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10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Arial" panose="020B0604020202020204" pitchFamily="34" charset="0"/>
              <a:buNone/>
            </a:pPr>
            <a:r>
              <a:rPr lang="en-US" baseline="30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SA/V=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803.84/2143.5733 = .375</a:t>
            </a:r>
            <a:r>
              <a:rPr lang="en-US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=.38</a:t>
            </a:r>
            <a:endParaRPr lang="en-US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" name="Shape 1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24891" y="2376487"/>
            <a:ext cx="381000" cy="368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1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10546" y="4216142"/>
            <a:ext cx="381000" cy="3682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478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SzPct val="25000"/>
            </a:pPr>
            <a:r>
              <a:rPr lang="en-US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2: </a:t>
            </a:r>
            <a:r>
              <a:rPr lang="en-US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Hardy Weinberg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357447" y="1600201"/>
            <a:ext cx="9853353" cy="452596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census of 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turtles 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nesting on a Galapagos Island revealed that 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 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them show a rare recessive condition that affected 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shell 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formation. The other 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72 turtles 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this population show no 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shell 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defect. If this population is in HW equilibrium, what is the frequency of the dominant allele? Give your </a:t>
            </a:r>
            <a:r>
              <a:rPr lang="en-US" sz="32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the nearest hundredth </a:t>
            </a:r>
          </a:p>
        </p:txBody>
      </p:sp>
    </p:spTree>
    <p:extLst>
      <p:ext uri="{BB962C8B-B14F-4D97-AF65-F5344CB8AC3E}">
        <p14:creationId xmlns:p14="http://schemas.microsoft.com/office/powerpoint/2010/main" val="357682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en-US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A2:</a:t>
            </a:r>
            <a:r>
              <a:rPr lang="en-US" sz="400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Looking </a:t>
            </a:r>
            <a:r>
              <a:rPr lang="en-US" sz="4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</a:t>
            </a:r>
            <a:br>
              <a:rPr lang="en-US" sz="4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 – </a:t>
            </a:r>
            <a:r>
              <a:rPr lang="en-US" sz="4000" dirty="0" err="1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frequence</a:t>
            </a:r>
            <a:r>
              <a:rPr lang="en-US" sz="400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of dominant </a:t>
            </a:r>
            <a:r>
              <a:rPr lang="en-US" sz="4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allele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892231" y="1855789"/>
            <a:ext cx="9440487" cy="452596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18/90 = </a:t>
            </a:r>
            <a:r>
              <a:rPr lang="en-US" sz="32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homo.rec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q</a:t>
            </a:r>
            <a:r>
              <a:rPr lang="en-US" sz="3200" baseline="30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.2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 .2 = .4472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 = 1- .45 = .55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100000"/>
              </a:lnSpc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 algn="ctr">
              <a:lnSpc>
                <a:spcPct val="100000"/>
              </a:lnSpc>
              <a:spcBef>
                <a:spcPts val="640"/>
              </a:spcBef>
              <a:buClr>
                <a:srgbClr val="0000FF"/>
              </a:buClr>
              <a:buSzPct val="25000"/>
              <a:buNone/>
            </a:pPr>
            <a:r>
              <a:rPr lang="en-US" sz="32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3200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=.55</a:t>
            </a:r>
            <a:endParaRPr lang="en-US" sz="3200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100000"/>
              </a:lnSpc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endParaRPr sz="3200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sz="3200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2" name="Shape 212" descr="00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0008" y="2716877"/>
            <a:ext cx="876300" cy="711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930342" y="1855789"/>
            <a:ext cx="3798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answer</a:t>
            </a:r>
            <a:r>
              <a:rPr lang="en-US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u="sng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to the nearest hundredth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SzPct val="25000"/>
            </a:pPr>
            <a:r>
              <a:rPr lang="en-US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3: </a:t>
            </a:r>
            <a:r>
              <a:rPr lang="en-US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Population Growth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407323" y="1600201"/>
            <a:ext cx="11147367" cy="452596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609600" indent="-609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SzPct val="25000"/>
              <a:buNone/>
            </a:pPr>
            <a:r>
              <a:rPr lang="en-US" sz="32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N—total number in pop       r—rate of growth</a:t>
            </a:r>
          </a:p>
          <a:p>
            <a:pPr marL="609600" indent="-609600">
              <a:lnSpc>
                <a:spcPct val="100000"/>
              </a:lnSpc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indent="-609600">
              <a:lnSpc>
                <a:spcPct val="10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are 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4,000 grass hoppers 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living in a field. If 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3,000 grasshoppers 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born each month and 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800 grasshoppers 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die each month, what is the </a:t>
            </a:r>
            <a:r>
              <a:rPr lang="en-US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 capita growth rate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grasshoppers 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 a month?  Round to the </a:t>
            </a:r>
            <a:r>
              <a:rPr lang="en-US" sz="32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nearest tenths.</a:t>
            </a: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sz="3200" u="sng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394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SzPct val="25000"/>
            </a:pPr>
            <a:r>
              <a:rPr lang="en-US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A3: Population Growth</a:t>
            </a:r>
            <a:endParaRPr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343593" y="1600812"/>
            <a:ext cx="8229600" cy="513556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800" dirty="0" smtClean="0">
                <a:solidFill>
                  <a:schemeClr val="dk1"/>
                </a:solidFill>
                <a:sym typeface="Arial"/>
              </a:rPr>
              <a:t>N=4000</a:t>
            </a:r>
            <a:endParaRPr lang="en-US" sz="4800" dirty="0">
              <a:solidFill>
                <a:schemeClr val="dk1"/>
              </a:solidFill>
              <a:sym typeface="Arial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800" dirty="0" err="1"/>
              <a:t>dN</a:t>
            </a:r>
            <a:r>
              <a:rPr lang="en-US" sz="4800" dirty="0"/>
              <a:t>/</a:t>
            </a:r>
            <a:r>
              <a:rPr lang="en-US" sz="4800" dirty="0" err="1"/>
              <a:t>dt</a:t>
            </a:r>
            <a:r>
              <a:rPr lang="en-US" sz="4800" dirty="0"/>
              <a:t> = </a:t>
            </a:r>
            <a:r>
              <a:rPr lang="en-US" sz="4800" dirty="0" smtClean="0"/>
              <a:t>Births – Deaths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sz="4800" dirty="0"/>
              <a:t>	</a:t>
            </a:r>
            <a:r>
              <a:rPr lang="en-US" sz="4800" dirty="0" smtClean="0"/>
              <a:t>	 = 3,000 – 800 = 2,200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4800" dirty="0" err="1" smtClean="0">
                <a:solidFill>
                  <a:schemeClr val="dk1"/>
                </a:solidFill>
                <a:sym typeface="Arial"/>
              </a:rPr>
              <a:t>dN</a:t>
            </a:r>
            <a:r>
              <a:rPr lang="en-US" sz="4800" dirty="0" smtClean="0">
                <a:solidFill>
                  <a:schemeClr val="dk1"/>
                </a:solidFill>
                <a:sym typeface="Arial"/>
              </a:rPr>
              <a:t>/</a:t>
            </a:r>
            <a:r>
              <a:rPr lang="en-US" sz="4800" dirty="0" err="1" smtClean="0">
                <a:solidFill>
                  <a:schemeClr val="dk1"/>
                </a:solidFill>
                <a:sym typeface="Arial"/>
              </a:rPr>
              <a:t>dt</a:t>
            </a:r>
            <a:r>
              <a:rPr lang="en-US" sz="48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sz="4800" dirty="0">
                <a:solidFill>
                  <a:schemeClr val="dk1"/>
                </a:solidFill>
                <a:sym typeface="Arial"/>
              </a:rPr>
              <a:t>= </a:t>
            </a:r>
            <a:r>
              <a:rPr lang="en-US" sz="4800" dirty="0" err="1">
                <a:solidFill>
                  <a:schemeClr val="dk1"/>
                </a:solidFill>
                <a:sym typeface="Arial"/>
              </a:rPr>
              <a:t>r</a:t>
            </a:r>
            <a:r>
              <a:rPr lang="en-US" sz="4800" baseline="-25000" dirty="0" err="1">
                <a:solidFill>
                  <a:schemeClr val="dk1"/>
                </a:solidFill>
                <a:sym typeface="Arial"/>
              </a:rPr>
              <a:t>max</a:t>
            </a:r>
            <a:r>
              <a:rPr lang="en-US" sz="4800" dirty="0" err="1">
                <a:solidFill>
                  <a:schemeClr val="dk1"/>
                </a:solidFill>
                <a:sym typeface="Arial"/>
              </a:rPr>
              <a:t>N</a:t>
            </a:r>
            <a:endParaRPr lang="en-US" sz="4800" dirty="0">
              <a:solidFill>
                <a:schemeClr val="dk1"/>
              </a:solidFill>
              <a:sym typeface="Arial"/>
            </a:endParaRPr>
          </a:p>
          <a:p>
            <a:pPr indent="-342900">
              <a:spcBef>
                <a:spcPts val="1440"/>
              </a:spcBef>
            </a:pPr>
            <a:r>
              <a:rPr lang="en-US" sz="4800" dirty="0" smtClean="0"/>
              <a:t>2,200 </a:t>
            </a:r>
            <a:r>
              <a:rPr lang="en-US" sz="4800" dirty="0"/>
              <a:t>= </a:t>
            </a:r>
            <a:r>
              <a:rPr lang="en-US" sz="4800" dirty="0" err="1"/>
              <a:t>r</a:t>
            </a:r>
            <a:r>
              <a:rPr lang="en-US" sz="4800" baseline="-25000" dirty="0" err="1"/>
              <a:t>max</a:t>
            </a:r>
            <a:r>
              <a:rPr lang="en-US" sz="4800" baseline="-25000" dirty="0"/>
              <a:t> </a:t>
            </a:r>
            <a:r>
              <a:rPr lang="en-US" sz="4800" dirty="0" smtClean="0"/>
              <a:t>(4000</a:t>
            </a:r>
            <a:r>
              <a:rPr lang="en-US" sz="4800" dirty="0"/>
              <a:t>)</a:t>
            </a:r>
          </a:p>
          <a:p>
            <a:pPr indent="-342900">
              <a:spcBef>
                <a:spcPts val="1440"/>
              </a:spcBef>
            </a:pPr>
            <a:r>
              <a:rPr lang="en-US" sz="4800" dirty="0" err="1" smtClean="0"/>
              <a:t>r</a:t>
            </a:r>
            <a:r>
              <a:rPr lang="en-US" sz="4800" baseline="-25000" dirty="0" err="1" smtClean="0"/>
              <a:t>max</a:t>
            </a:r>
            <a:r>
              <a:rPr lang="en-US" sz="4800" dirty="0" smtClean="0"/>
              <a:t> </a:t>
            </a:r>
            <a:r>
              <a:rPr lang="en-US" sz="4800" dirty="0"/>
              <a:t>= </a:t>
            </a:r>
            <a:r>
              <a:rPr lang="en-US" sz="4800" dirty="0" smtClean="0"/>
              <a:t>2200/4000 </a:t>
            </a:r>
            <a:r>
              <a:rPr lang="en-US" sz="4800" dirty="0">
                <a:solidFill>
                  <a:schemeClr val="dk1"/>
                </a:solidFill>
                <a:sym typeface="Arial"/>
              </a:rPr>
              <a:t>= </a:t>
            </a:r>
            <a:r>
              <a:rPr lang="en-US" sz="4800" dirty="0" smtClean="0">
                <a:sym typeface="Arial"/>
              </a:rPr>
              <a:t>0.55</a:t>
            </a:r>
            <a:r>
              <a:rPr lang="en-US" sz="4800" dirty="0" smtClean="0">
                <a:solidFill>
                  <a:srgbClr val="0000FF"/>
                </a:solidFill>
                <a:sym typeface="Arial"/>
              </a:rPr>
              <a:t> = 0.6</a:t>
            </a:r>
            <a:endParaRPr lang="en-US" sz="4800" dirty="0">
              <a:solidFill>
                <a:srgbClr val="0000FF"/>
              </a:solidFill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63840" y="1600812"/>
            <a:ext cx="382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Round to the </a:t>
            </a:r>
            <a:r>
              <a:rPr lang="en-US" u="sng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nearest tenths.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09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en-US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4: Primary Productivity</a:t>
            </a:r>
            <a:endParaRPr lang="en-US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399011" y="1600201"/>
            <a:ext cx="11454938" cy="452596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net annual primary productivity of a particular 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coral 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ecosystem is found to 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6,500 kcal/m2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If respiration by the aquatic producers is 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10,500 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kcal/m2per year, what is the gross annual primary productivity for this ecosystem, in kcal/m2 per year? Round to the </a:t>
            </a:r>
            <a:r>
              <a:rPr lang="en-US" sz="32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nearest whole number.</a:t>
            </a:r>
          </a:p>
        </p:txBody>
      </p:sp>
    </p:spTree>
    <p:extLst>
      <p:ext uri="{BB962C8B-B14F-4D97-AF65-F5344CB8AC3E}">
        <p14:creationId xmlns:p14="http://schemas.microsoft.com/office/powerpoint/2010/main" val="13881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en-US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A4: Primary Productivity</a:t>
            </a:r>
            <a:endParaRPr lang="en-US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842357" y="1631708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rgbClr val="990033"/>
              </a:buClr>
              <a:buSzPct val="100000"/>
              <a:buFont typeface="Arial"/>
              <a:buChar char="•"/>
            </a:pPr>
            <a:r>
              <a:rPr lang="en-US" sz="5400" dirty="0" smtClean="0">
                <a:solidFill>
                  <a:srgbClr val="990033"/>
                </a:solidFill>
                <a:latin typeface="Arial"/>
                <a:ea typeface="Arial"/>
                <a:cs typeface="Arial"/>
                <a:sym typeface="Arial"/>
              </a:rPr>
              <a:t>NPP = GPP - R</a:t>
            </a:r>
            <a:endParaRPr lang="en-US" sz="5400" dirty="0">
              <a:solidFill>
                <a:srgbClr val="9900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100000"/>
              </a:lnSpc>
              <a:spcBef>
                <a:spcPts val="10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5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6,500 </a:t>
            </a:r>
            <a:r>
              <a:rPr lang="en-US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GPP – </a:t>
            </a:r>
            <a:r>
              <a:rPr lang="en-US" sz="5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10,500 </a:t>
            </a:r>
            <a:endParaRPr lang="en-US" sz="5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100000"/>
              </a:lnSpc>
              <a:spcBef>
                <a:spcPts val="10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5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6,500 + 10,500 = </a:t>
            </a:r>
            <a:r>
              <a:rPr lang="en-US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GPP</a:t>
            </a:r>
          </a:p>
          <a:p>
            <a:pPr marL="342900" indent="-342900">
              <a:lnSpc>
                <a:spcPct val="100000"/>
              </a:lnSpc>
              <a:spcBef>
                <a:spcPts val="1080"/>
              </a:spcBef>
              <a:buClr>
                <a:srgbClr val="0000FF"/>
              </a:buClr>
              <a:buSzPct val="100000"/>
              <a:buFont typeface="Arial"/>
              <a:buChar char="•"/>
            </a:pPr>
            <a:r>
              <a:rPr lang="en-US" sz="540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17,000=GPP </a:t>
            </a:r>
            <a:endParaRPr lang="en-US" sz="5400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65076" y="5511338"/>
            <a:ext cx="4497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Round to the </a:t>
            </a:r>
            <a:r>
              <a:rPr lang="en-US" u="sng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nearest whole number.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49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598</Words>
  <Application>Microsoft Office PowerPoint</Application>
  <PresentationFormat>Widescreen</PresentationFormat>
  <Paragraphs>94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Office Theme</vt:lpstr>
      <vt:lpstr>Warm-Up</vt:lpstr>
      <vt:lpstr>1: Surface Area and Volume</vt:lpstr>
      <vt:lpstr>A1: Surface Area and Volume</vt:lpstr>
      <vt:lpstr>2: Hardy Weinberg</vt:lpstr>
      <vt:lpstr>A2:Looking for  p – frequence of dominant allele</vt:lpstr>
      <vt:lpstr>3: Population Growth</vt:lpstr>
      <vt:lpstr>A3: Population Growth</vt:lpstr>
      <vt:lpstr>4: Primary Productivity</vt:lpstr>
      <vt:lpstr>A4: Primary Productivity</vt:lpstr>
      <vt:lpstr>5: Laws of Probability</vt:lpstr>
      <vt:lpstr>A5: Laws of Probability</vt:lpstr>
      <vt:lpstr>Q9:Gibbs Free Energy</vt:lpstr>
      <vt:lpstr>Q9</vt:lpstr>
      <vt:lpstr>Q10: Dilution</vt:lpstr>
      <vt:lpstr>PowerPoint Presentation</vt:lpstr>
      <vt:lpstr>Q11: Q10</vt:lpstr>
      <vt:lpstr>Q11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Mathis, Lindsay A.</dc:creator>
  <cp:lastModifiedBy>Mathis, Lindsay A.</cp:lastModifiedBy>
  <cp:revision>11</cp:revision>
  <cp:lastPrinted>2018-05-08T13:44:13Z</cp:lastPrinted>
  <dcterms:created xsi:type="dcterms:W3CDTF">2018-05-08T13:42:03Z</dcterms:created>
  <dcterms:modified xsi:type="dcterms:W3CDTF">2018-05-09T12:50:02Z</dcterms:modified>
</cp:coreProperties>
</file>