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80" r:id="rId4"/>
    <p:sldId id="261" r:id="rId5"/>
    <p:sldId id="271" r:id="rId6"/>
    <p:sldId id="262" r:id="rId7"/>
    <p:sldId id="273" r:id="rId8"/>
    <p:sldId id="274" r:id="rId9"/>
    <p:sldId id="275" r:id="rId10"/>
    <p:sldId id="276" r:id="rId11"/>
    <p:sldId id="290" r:id="rId12"/>
    <p:sldId id="294" r:id="rId13"/>
    <p:sldId id="291" r:id="rId14"/>
    <p:sldId id="292" r:id="rId15"/>
    <p:sldId id="293" r:id="rId16"/>
    <p:sldId id="270" r:id="rId17"/>
    <p:sldId id="272" r:id="rId18"/>
    <p:sldId id="277" r:id="rId19"/>
    <p:sldId id="278" r:id="rId20"/>
    <p:sldId id="314" r:id="rId21"/>
    <p:sldId id="295" r:id="rId22"/>
    <p:sldId id="296" r:id="rId23"/>
    <p:sldId id="297" r:id="rId24"/>
    <p:sldId id="298" r:id="rId25"/>
    <p:sldId id="312" r:id="rId26"/>
    <p:sldId id="266" r:id="rId27"/>
    <p:sldId id="299" r:id="rId28"/>
    <p:sldId id="313" r:id="rId29"/>
    <p:sldId id="269" r:id="rId30"/>
    <p:sldId id="264" r:id="rId31"/>
    <p:sldId id="263" r:id="rId32"/>
    <p:sldId id="265" r:id="rId33"/>
    <p:sldId id="267" r:id="rId34"/>
    <p:sldId id="301" r:id="rId35"/>
    <p:sldId id="302" r:id="rId36"/>
    <p:sldId id="284" r:id="rId37"/>
    <p:sldId id="286" r:id="rId38"/>
    <p:sldId id="287" r:id="rId39"/>
    <p:sldId id="306" r:id="rId40"/>
    <p:sldId id="307" r:id="rId41"/>
    <p:sldId id="310" r:id="rId42"/>
    <p:sldId id="28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7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7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2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6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7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3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1656-BCA1-4936-AFCD-3F546B97E71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CCC4-C5AA-4681-B931-D5D0DDF2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emanscience.com/standard-error" TargetMode="External"/><Relationship Id="rId2" Type="http://schemas.openxmlformats.org/officeDocument/2006/relationships/hyperlink" Target="http://www.bozemanscience.com/standard-deviation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chi-squared-test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apb-practice-1-models-representation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emanscience.com/standard-error" TargetMode="External"/><Relationship Id="rId2" Type="http://schemas.openxmlformats.org/officeDocument/2006/relationships/hyperlink" Target="http://www.bozemanscience.com/standard-deviation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attachments.office.net/owa/lindsay.faulkner@cms.k12.nc.us/service.svc/s/GetAttachmentThumbnail?id=AAMkADY3M2VkZTQ1LTQ4MGMtNGIwNC04YTk2LTYzZjQ0NWUwMzYzYgBGAAAAAAA3JaRjXyH0T7Gc%2FHyXcwleBwA7%2BcxcZpTkTK%2FKtYyBTfDkAAPYK72bAAC8XgojLzM9QIJ2detWtCGnAAPSbwTIAAABEgAQAA84Eaen1stIjVqpKDVtQRc%3D&amp;thumbnailType=2&amp;owa=outlook.office.com&amp;scriptVer=2019081802.10&amp;X-OWA-CANARY=BUqewH6QZUGUZ1FrdB3FLLDSfZzwKtcYbBg0WEQntV7_cxJ58MZ7rxPNb2KLjDCvLEEnrore7ck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mZiMzZkZTUtMjk2YS00M2M3LWI1ZDItYWU3MzkzMWYwYWEzIiwiYXBwY3R4Ijoie1wibXNleGNocHJvdFwiOlwib3dhXCIsXCJwcmltYXJ5c2lkXCI6XCJTLTEtNS0yMS00MjQ1Njg4ODQyLTI1MjEyMTMzMjMtMTU5MTE2Njc1Mi02OTMzMDM3XCIsXCJwdWlkXCI6XCIxMTUzOTA2NjYwODA5MzQ4Mzk1XCIsXCJvaWRcIjpcImQxMDM1YTY5LTgwZmQtNDZkZS05ZDhkLTY5YjEwZDg3MDU5OVwiLFwic2NvcGVcIjpcIk93YURvd25sb2FkXCJ9IiwibmJmIjoxNTY2OTExNDg5LCJleHAiOjE1NjY5MTIwODksImlzcyI6IjAwMDAwMDAyLTAwMDAtMGZmMS1jZTAwLTAwMDAwMDAwMDAwMEAyZmIzNmRlNS0yOTZhLTQzYzctYjVkMi1hZTczOTMxZjBhYTMiLCJhdWQiOiIwMDAwMDAwMi0wMDAwLTBmZjEtY2UwMC0wMDAwMDAwMDAwMDAvYXR0YWNobWVudHMub2ZmaWNlLm5ldEAyZmIzNmRlNS0yOTZhLTQzYzctYjVkMi1hZTczOTMxZjBhYTMifQ.cH1d2yZZcTX8F4sExrcvy-Ji0-_xmR1yz4qIJd4zBYDadImR3DsfZLJJ33Bo-7m3D6gDiIPMaVcKmqT5Qrp4mAVpd7f_7AEiIjcQNgaKyyz3j85E0izS1QLBEtuwibrzf3lzQwPCQpAGUIlenbM2i-9N5_5P5Bln-BNbVedGPVOOdyilA65wfTs5-miXkfOBh4ezOTt684hnlmVI7iYp987I-DHken5LiNPk3xju9nS1U4U67CNKMjXzm1SYMHcTpTia26jVsEdMTHh7kbV2NSv3GQEjSF0mczRaCRXxUjKfYj-u-zv3hJ2BKcQL3X7L2fDhZL14JSuwCF0ZCjWnhQ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13065" r="18319" b="92"/>
          <a:stretch/>
        </p:blipFill>
        <p:spPr bwMode="auto">
          <a:xfrm>
            <a:off x="623453" y="538163"/>
            <a:ext cx="237744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Standard Deviation…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the Variance is </a:t>
            </a:r>
            <a:r>
              <a:rPr lang="en-US" b="1" dirty="0" smtClean="0">
                <a:solidFill>
                  <a:srgbClr val="0070C0"/>
                </a:solidFill>
              </a:rPr>
              <a:t>27,130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And the Standard Deviation is just the square root of Variance, so: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99510" y="3022660"/>
            <a:ext cx="58937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Standard Deviation =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 	 </a:t>
            </a:r>
          </a:p>
          <a:p>
            <a:r>
              <a:rPr lang="el-GR" sz="3200" dirty="0">
                <a:solidFill>
                  <a:srgbClr val="7030A0"/>
                </a:solidFill>
              </a:rPr>
              <a:t>√</a:t>
            </a:r>
            <a:r>
              <a:rPr lang="en-US" sz="3200" dirty="0" smtClean="0">
                <a:solidFill>
                  <a:srgbClr val="7030A0"/>
                </a:solidFill>
              </a:rPr>
              <a:t> (variance) </a:t>
            </a:r>
            <a:r>
              <a:rPr lang="en-US" sz="3200" dirty="0" smtClean="0"/>
              <a:t>= √27,130</a:t>
            </a:r>
          </a:p>
          <a:p>
            <a:r>
              <a:rPr lang="en-US" sz="3200" dirty="0" smtClean="0"/>
              <a:t>  	= 164.71186...</a:t>
            </a:r>
          </a:p>
          <a:p>
            <a:r>
              <a:rPr lang="en-US" sz="3200" dirty="0" smtClean="0"/>
              <a:t>  	= </a:t>
            </a:r>
            <a:r>
              <a:rPr lang="en-US" sz="3200" dirty="0" smtClean="0">
                <a:solidFill>
                  <a:srgbClr val="FF0000"/>
                </a:solidFill>
              </a:rPr>
              <a:t>165</a:t>
            </a:r>
            <a:r>
              <a:rPr lang="en-US" sz="3200" dirty="0" smtClean="0"/>
              <a:t> (to the nearest mm)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61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Practice 2: </a:t>
            </a:r>
            <a:r>
              <a:rPr lang="en-US" dirty="0" smtClean="0">
                <a:solidFill>
                  <a:srgbClr val="7030A0"/>
                </a:solidFill>
              </a:rPr>
              <a:t>Using Mathematics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Standard Deviation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measure of variation</a:t>
            </a:r>
          </a:p>
          <a:p>
            <a:r>
              <a:rPr lang="en-US" dirty="0" smtClean="0"/>
              <a:t>Equation: </a:t>
            </a:r>
          </a:p>
          <a:p>
            <a:r>
              <a:rPr lang="en-US" dirty="0"/>
              <a:t>Paul Anderson: Bozeman Science: </a:t>
            </a:r>
            <a:r>
              <a:rPr lang="en-US" dirty="0">
                <a:hlinkClick r:id="rId2"/>
              </a:rPr>
              <a:t>“Standard Deviation”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Standard Error of the Mean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measure of precision</a:t>
            </a:r>
          </a:p>
          <a:p>
            <a:r>
              <a:rPr lang="en-US" dirty="0" smtClean="0"/>
              <a:t>How “good” your data is</a:t>
            </a:r>
          </a:p>
          <a:p>
            <a:r>
              <a:rPr lang="en-US" dirty="0" smtClean="0"/>
              <a:t>Equation: </a:t>
            </a:r>
            <a:endParaRPr lang="en-US" dirty="0"/>
          </a:p>
          <a:p>
            <a:r>
              <a:rPr lang="en-US" dirty="0" smtClean="0"/>
              <a:t>Paul Anderson: Bozeman Science: </a:t>
            </a:r>
            <a:r>
              <a:rPr lang="en-US" dirty="0" smtClean="0">
                <a:hlinkClick r:id="rId3"/>
              </a:rPr>
              <a:t>“Standard Error”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341" y="5257711"/>
            <a:ext cx="11614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Smaller error bars = more precise and reliable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If error bars </a:t>
            </a:r>
            <a:r>
              <a:rPr lang="en-US" sz="2800" u="sng" dirty="0" smtClean="0">
                <a:solidFill>
                  <a:srgbClr val="00B050"/>
                </a:solidFill>
              </a:rPr>
              <a:t>overlap</a:t>
            </a:r>
            <a:r>
              <a:rPr lang="en-US" sz="2800" dirty="0" smtClean="0">
                <a:solidFill>
                  <a:srgbClr val="00B050"/>
                </a:solidFill>
              </a:rPr>
              <a:t>, then there is no statistical difference between the data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://4.bp.blogspot.com/-ClgskLBxLjQ/Ut-smPagORI/AAAAAAAAA4k/q_u7caTUj-0/s1600/stdev_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21" y="2740342"/>
            <a:ext cx="154432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2.tnstate.edu/ganter/BIO311-Ch6-Eq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27" y="3533667"/>
            <a:ext cx="1087971" cy="5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Standard Error and 95% Confidence Intervals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SLOWLY and CAREFULLY read the back page of the notes to yourself.</a:t>
            </a:r>
          </a:p>
          <a:p>
            <a:endParaRPr lang="en-US" sz="4000" dirty="0" smtClean="0"/>
          </a:p>
          <a:p>
            <a:r>
              <a:rPr lang="en-US" sz="4000" dirty="0" smtClean="0"/>
              <a:t>Highlight or annotate as you find helpful.  </a:t>
            </a:r>
          </a:p>
          <a:p>
            <a:endParaRPr lang="en-US" sz="4000" dirty="0" smtClean="0"/>
          </a:p>
          <a:p>
            <a:r>
              <a:rPr lang="en-US" sz="4000" dirty="0" smtClean="0"/>
              <a:t>What questions do you have?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43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from th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76" y="506528"/>
            <a:ext cx="8852555" cy="61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8908330" y="75414"/>
            <a:ext cx="3176833" cy="18947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Partner Talk...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 rot="2144491">
            <a:off x="6215596" y="1395167"/>
            <a:ext cx="1234911" cy="5750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90119" y="580699"/>
            <a:ext cx="3549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a. What are these?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9988" y="2780907"/>
            <a:ext cx="2875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b. What do the dark black horizontal lines represent?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8239026" y="2861836"/>
            <a:ext cx="970962" cy="245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3558" y="1088643"/>
            <a:ext cx="2875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c. What would be the Null Hypothesis for this experiment?  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558" y="3106933"/>
            <a:ext cx="3477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</a:rPr>
              <a:t>“There is no statistical difference between dominance ranking and gene expression of IL8RB.”</a:t>
            </a:r>
            <a:endParaRPr lang="en-US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2" y="202061"/>
            <a:ext cx="4300483" cy="4675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79" y="4877756"/>
            <a:ext cx="10017001" cy="18492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364610" y="1696825"/>
            <a:ext cx="970962" cy="395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48415" y="1533650"/>
            <a:ext cx="3393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a. What does this dotted “line of best fit” represent?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8618" y="3236815"/>
            <a:ext cx="517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b. What does the p-value of 0.003 tell us about this data?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908330" y="75414"/>
            <a:ext cx="3176833" cy="18947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Partner Talk...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97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2" y="202061"/>
            <a:ext cx="4300483" cy="4675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79" y="4877756"/>
            <a:ext cx="10017001" cy="18492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908330" y="75414"/>
            <a:ext cx="3176833" cy="18947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Partner Talk...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070557" y="2300594"/>
            <a:ext cx="6497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Conclusion</a:t>
            </a:r>
            <a:r>
              <a:rPr lang="en-US" sz="2800" dirty="0" smtClean="0">
                <a:solidFill>
                  <a:srgbClr val="FF0000"/>
                </a:solidFill>
              </a:rPr>
              <a:t>: Is there a statistical difference in residual gene expression in different dominance ranks?  How do you know?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Using Mathematics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Time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1" y="2440810"/>
            <a:ext cx="10814538" cy="339611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6033155" y="4826524"/>
            <a:ext cx="5156461" cy="16779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You may work with a partner near you!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0" y="108991"/>
            <a:ext cx="4785360" cy="6749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" y="396240"/>
            <a:ext cx="589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Null Hypothesis: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" y="5654040"/>
            <a:ext cx="5897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Use your calculator to calculate the mean values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513320" y="6263640"/>
            <a:ext cx="1082040" cy="46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84080" y="6263640"/>
            <a:ext cx="1082040" cy="46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6240" y="981014"/>
            <a:ext cx="5608320" cy="247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There is </a:t>
            </a:r>
            <a:r>
              <a:rPr lang="en-US" sz="3200" u="sng" dirty="0" smtClean="0"/>
              <a:t>no difference </a:t>
            </a:r>
            <a:r>
              <a:rPr lang="en-US" sz="3200" dirty="0" smtClean="0"/>
              <a:t>between the shell lengths of the muscles found at the two locations.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1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4" y="141740"/>
            <a:ext cx="5356762" cy="208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4" y="3027550"/>
            <a:ext cx="5580861" cy="3639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18" y="600311"/>
            <a:ext cx="6063282" cy="32494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0053" y="977043"/>
            <a:ext cx="1082040" cy="46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11.36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70783" y="4676075"/>
            <a:ext cx="1082040" cy="46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2.93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70783" y="5777704"/>
            <a:ext cx="1082040" cy="46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1.84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98080" y="1780162"/>
            <a:ext cx="3348260" cy="797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61 +/ (2 x 2.93)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61 ± 5.86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98080" y="3027550"/>
            <a:ext cx="2286000" cy="46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33 ± 3.68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999" y="3615959"/>
            <a:ext cx="9027001" cy="31703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90053" y="1711378"/>
            <a:ext cx="1082040" cy="46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9" y="199507"/>
            <a:ext cx="11029621" cy="6435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693600"/>
            <a:ext cx="11023600" cy="123371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8" y="2374936"/>
            <a:ext cx="10320849" cy="1701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524" y="4727776"/>
            <a:ext cx="3596793" cy="1907684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228600" y="693600"/>
            <a:ext cx="1143000" cy="982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4945" y="2480553"/>
            <a:ext cx="9931940" cy="159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4945" y="4727776"/>
            <a:ext cx="4474723" cy="1907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5566" y="778789"/>
            <a:ext cx="10546459" cy="945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Science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Throughout the course we will practice and assess these science practices:</a:t>
            </a:r>
          </a:p>
          <a:p>
            <a:pPr marL="514350" indent="-514350">
              <a:buAutoNum type="arabicPeriod"/>
            </a:pPr>
            <a:r>
              <a:rPr lang="en-US" dirty="0" smtClean="0"/>
              <a:t>SP1: Explain biological concepts, processes, and models.</a:t>
            </a:r>
          </a:p>
          <a:p>
            <a:pPr marL="514350" indent="-514350">
              <a:buAutoNum type="arabicPeriod"/>
            </a:pPr>
            <a:r>
              <a:rPr lang="en-US" dirty="0" smtClean="0"/>
              <a:t>SP2: Analyze visual representations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SP3: Determine scientific questions and methods</a:t>
            </a:r>
          </a:p>
          <a:p>
            <a:pPr marL="514350" indent="-514350">
              <a:buAutoNum type="arabicPeriod"/>
            </a:pPr>
            <a:r>
              <a:rPr lang="en-US" dirty="0" smtClean="0"/>
              <a:t>SP4: Represent and describe data</a:t>
            </a:r>
          </a:p>
          <a:p>
            <a:pPr marL="514350" indent="-514350">
              <a:buAutoNum type="arabicPeriod"/>
            </a:pPr>
            <a:r>
              <a:rPr lang="en-US" dirty="0" smtClean="0"/>
              <a:t>SP5: Statistical tests and data analysis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SP6: Argumentation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 smtClean="0"/>
              <a:t>Thursday August 29,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PICK UP:  </a:t>
            </a:r>
            <a:r>
              <a:rPr lang="en-US" sz="3600" dirty="0" smtClean="0"/>
              <a:t>Bozeman Chi Square sheet from warm-up tray.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4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4000" b="1" dirty="0" smtClean="0">
                <a:solidFill>
                  <a:srgbClr val="0070C0"/>
                </a:solidFill>
              </a:rPr>
              <a:t> block HAVE OUT: </a:t>
            </a:r>
            <a:r>
              <a:rPr lang="en-US" sz="3600" dirty="0" smtClean="0"/>
              <a:t>Sample Problem 2 of Standard Error worksheet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28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 Sample #2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3" y="1470575"/>
            <a:ext cx="9265726" cy="418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967" y="5336771"/>
            <a:ext cx="1012490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There is </a:t>
            </a:r>
            <a:r>
              <a:rPr lang="en-US" sz="2400" u="sng" dirty="0">
                <a:solidFill>
                  <a:srgbClr val="7030A0"/>
                </a:solidFill>
              </a:rPr>
              <a:t>no difference </a:t>
            </a:r>
            <a:r>
              <a:rPr lang="en-US" sz="2400" dirty="0">
                <a:solidFill>
                  <a:srgbClr val="7030A0"/>
                </a:solidFill>
              </a:rPr>
              <a:t>between the number of seeds which germinated when they were </a:t>
            </a:r>
            <a:r>
              <a:rPr lang="en-US" sz="2400" dirty="0" smtClean="0">
                <a:solidFill>
                  <a:srgbClr val="7030A0"/>
                </a:solidFill>
              </a:rPr>
              <a:t>touching and </a:t>
            </a:r>
            <a:r>
              <a:rPr lang="en-US" sz="2400" dirty="0">
                <a:solidFill>
                  <a:srgbClr val="7030A0"/>
                </a:solidFill>
              </a:rPr>
              <a:t>when they were placed 2 cm apart.</a:t>
            </a:r>
          </a:p>
        </p:txBody>
      </p:sp>
    </p:spTree>
    <p:extLst>
      <p:ext uri="{BB962C8B-B14F-4D97-AF65-F5344CB8AC3E}">
        <p14:creationId xmlns:p14="http://schemas.microsoft.com/office/powerpoint/2010/main" val="38564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812" y="96866"/>
            <a:ext cx="6618376" cy="6664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3821" y="630341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MT"/>
              </a:rPr>
              <a:t>9.00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3722" y="630341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MT"/>
              </a:rPr>
              <a:t>13.43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53" y="158616"/>
            <a:ext cx="9696472" cy="6578611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55050" y="119109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MT"/>
              </a:rPr>
              <a:t>9.00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16267" y="119109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MT"/>
              </a:rPr>
              <a:t>13.43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55050" y="173141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MT"/>
              </a:rPr>
              <a:t>2.03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0386" y="173141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MT"/>
              </a:rPr>
              <a:t>2.54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9864" y="611222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MT"/>
              </a:rPr>
              <a:t>0.37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89195" y="611222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MT"/>
              </a:rPr>
              <a:t>0.46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130374" y="5032822"/>
            <a:ext cx="554477" cy="7940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52" y="324214"/>
            <a:ext cx="10853503" cy="3804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1466" y="2579316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MT"/>
              </a:rPr>
              <a:t>9.00 +/- 0.74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4499" y="2579316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MT"/>
              </a:rPr>
              <a:t>13.43 +/- 0.93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583" y="4202349"/>
            <a:ext cx="10593421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There is </a:t>
            </a:r>
            <a:r>
              <a:rPr lang="en-US" sz="2800" u="sng" dirty="0">
                <a:solidFill>
                  <a:srgbClr val="0070C0"/>
                </a:solidFill>
              </a:rPr>
              <a:t>no overlap </a:t>
            </a:r>
            <a:r>
              <a:rPr lang="en-US" sz="2800" dirty="0">
                <a:solidFill>
                  <a:srgbClr val="7030A0"/>
                </a:solidFill>
              </a:rPr>
              <a:t>between the two 95% confidence limits so we </a:t>
            </a:r>
            <a:r>
              <a:rPr lang="en-US" sz="2800" u="sng" dirty="0">
                <a:solidFill>
                  <a:srgbClr val="0070C0"/>
                </a:solidFill>
              </a:rPr>
              <a:t>reject the null hypothesis </a:t>
            </a:r>
            <a:r>
              <a:rPr lang="en-US" sz="2000" i="1" u="sng" dirty="0" smtClean="0">
                <a:solidFill>
                  <a:srgbClr val="7030A0"/>
                </a:solidFill>
              </a:rPr>
              <a:t>(or do not accept) </a:t>
            </a:r>
            <a:r>
              <a:rPr lang="en-US" sz="2800" dirty="0" smtClean="0">
                <a:solidFill>
                  <a:srgbClr val="7030A0"/>
                </a:solidFill>
              </a:rPr>
              <a:t>at the 5</a:t>
            </a:r>
            <a:r>
              <a:rPr lang="en-US" sz="2800" dirty="0">
                <a:solidFill>
                  <a:srgbClr val="7030A0"/>
                </a:solidFill>
              </a:rPr>
              <a:t>% level of probability and say that there </a:t>
            </a:r>
            <a:r>
              <a:rPr lang="en-US" sz="2800" u="sng" dirty="0">
                <a:solidFill>
                  <a:srgbClr val="0070C0"/>
                </a:solidFill>
              </a:rPr>
              <a:t>is a significant difference </a:t>
            </a:r>
            <a:r>
              <a:rPr lang="en-US" sz="2800" dirty="0">
                <a:solidFill>
                  <a:srgbClr val="7030A0"/>
                </a:solidFill>
              </a:rPr>
              <a:t>between the number of </a:t>
            </a:r>
            <a:r>
              <a:rPr lang="en-US" sz="2800" dirty="0" smtClean="0">
                <a:solidFill>
                  <a:srgbClr val="7030A0"/>
                </a:solidFill>
              </a:rPr>
              <a:t>seeds which </a:t>
            </a:r>
            <a:r>
              <a:rPr lang="en-US" sz="2800" dirty="0">
                <a:solidFill>
                  <a:srgbClr val="7030A0"/>
                </a:solidFill>
              </a:rPr>
              <a:t>germinated when they were touching and when they were placed 2cm apart.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9506" y="3482503"/>
            <a:ext cx="665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MUST BE IN COMPLETE SENTENCES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PPT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9774"/>
            <a:ext cx="10515600" cy="1325563"/>
          </a:xfrm>
        </p:spPr>
        <p:txBody>
          <a:bodyPr/>
          <a:lstStyle/>
          <a:p>
            <a:r>
              <a:rPr lang="en-US" dirty="0" smtClean="0"/>
              <a:t>Science Practice: </a:t>
            </a:r>
            <a:r>
              <a:rPr lang="en-US" dirty="0" smtClean="0">
                <a:solidFill>
                  <a:srgbClr val="7030A0"/>
                </a:solidFill>
              </a:rPr>
              <a:t>Scientific Questioning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07" y="832516"/>
            <a:ext cx="5145693" cy="46598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562599"/>
            <a:ext cx="11709400" cy="126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Caption</a:t>
            </a:r>
            <a:r>
              <a:rPr lang="en-US" dirty="0" smtClean="0"/>
              <a:t>: Percentage of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i="1" dirty="0" smtClean="0"/>
              <a:t> </a:t>
            </a:r>
            <a:r>
              <a:rPr lang="en-US" b="1" dirty="0" smtClean="0"/>
              <a:t>mosquito eggs </a:t>
            </a:r>
            <a:r>
              <a:rPr lang="en-US" dirty="0" smtClean="0"/>
              <a:t>that hatched at sites where male mosquitoes infected with </a:t>
            </a:r>
            <a:r>
              <a:rPr lang="en-US" b="1" dirty="0" err="1" smtClean="0"/>
              <a:t>Wolbachia</a:t>
            </a:r>
            <a:r>
              <a:rPr lang="en-US" b="1" dirty="0" smtClean="0"/>
              <a:t> bacteria </a:t>
            </a:r>
            <a:r>
              <a:rPr lang="en-US" dirty="0" smtClean="0"/>
              <a:t>were released (gray bars) and sites where the mosquito population was left untreated (white bars). The </a:t>
            </a:r>
            <a:r>
              <a:rPr lang="en-US" b="1" dirty="0" smtClean="0"/>
              <a:t>error bars </a:t>
            </a:r>
            <a:r>
              <a:rPr lang="en-US" dirty="0" smtClean="0"/>
              <a:t>represent 95% </a:t>
            </a:r>
            <a:r>
              <a:rPr lang="en-US" b="1" dirty="0" smtClean="0"/>
              <a:t>confidence intervals </a:t>
            </a:r>
            <a:r>
              <a:rPr lang="en-US" dirty="0" smtClean="0"/>
              <a:t>(CI).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076021"/>
            <a:ext cx="462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What type of graph is this?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What is on the X-axis?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What is on the Y-axis?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What was the scientist measuring?  Is this the independent or 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34370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9774"/>
            <a:ext cx="10515600" cy="1325563"/>
          </a:xfrm>
        </p:spPr>
        <p:txBody>
          <a:bodyPr/>
          <a:lstStyle/>
          <a:p>
            <a:r>
              <a:rPr lang="en-US" dirty="0" smtClean="0"/>
              <a:t>Science Practice: </a:t>
            </a:r>
            <a:r>
              <a:rPr lang="en-US" dirty="0" smtClean="0">
                <a:solidFill>
                  <a:srgbClr val="7030A0"/>
                </a:solidFill>
              </a:rPr>
              <a:t>Scientific Questioning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1" y="832516"/>
            <a:ext cx="5145693" cy="46598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698857"/>
            <a:ext cx="11709400" cy="126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Caption</a:t>
            </a:r>
            <a:r>
              <a:rPr lang="en-US" dirty="0" smtClean="0"/>
              <a:t>: Percentage of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i="1" dirty="0" smtClean="0"/>
              <a:t> </a:t>
            </a:r>
            <a:r>
              <a:rPr lang="en-US" b="1" dirty="0" smtClean="0"/>
              <a:t>mosquito eggs </a:t>
            </a:r>
            <a:r>
              <a:rPr lang="en-US" dirty="0" smtClean="0"/>
              <a:t>that hatched at sites where male mosquitoes infected with </a:t>
            </a:r>
            <a:r>
              <a:rPr lang="en-US" b="1" dirty="0" err="1" smtClean="0"/>
              <a:t>Wolbachia</a:t>
            </a:r>
            <a:r>
              <a:rPr lang="en-US" b="1" dirty="0" smtClean="0"/>
              <a:t> bacteria </a:t>
            </a:r>
            <a:r>
              <a:rPr lang="en-US" dirty="0" smtClean="0"/>
              <a:t>were released (gray bars) and sites where the mosquito population was left untreated (white bars). The </a:t>
            </a:r>
            <a:r>
              <a:rPr lang="en-US" b="1" dirty="0" smtClean="0"/>
              <a:t>error bars </a:t>
            </a:r>
            <a:r>
              <a:rPr lang="en-US" dirty="0" smtClean="0"/>
              <a:t>represent 95% </a:t>
            </a:r>
            <a:r>
              <a:rPr lang="en-US" b="1" dirty="0" smtClean="0"/>
              <a:t>confidence intervals </a:t>
            </a:r>
            <a:r>
              <a:rPr lang="en-US" dirty="0" smtClean="0"/>
              <a:t>(CI).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7754" y="780999"/>
            <a:ext cx="6768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is it important to include untreated sites in this experiment?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7754" y="1735106"/>
            <a:ext cx="6694384" cy="1200329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Experimental </a:t>
            </a:r>
            <a:r>
              <a:rPr lang="en-US" sz="2400" i="1" u="sng" dirty="0" smtClean="0">
                <a:solidFill>
                  <a:srgbClr val="00B050"/>
                </a:solidFill>
              </a:rPr>
              <a:t>Control </a:t>
            </a:r>
            <a:r>
              <a:rPr lang="en-US" sz="2400" i="1" dirty="0" smtClean="0">
                <a:solidFill>
                  <a:srgbClr val="00B050"/>
                </a:solidFill>
              </a:rPr>
              <a:t>– to have as a comparison </a:t>
            </a:r>
            <a:r>
              <a:rPr lang="en-US" sz="2400" i="1" u="sng" dirty="0" smtClean="0">
                <a:solidFill>
                  <a:srgbClr val="00B050"/>
                </a:solidFill>
              </a:rPr>
              <a:t>to prove </a:t>
            </a:r>
            <a:r>
              <a:rPr lang="en-US" sz="2400" i="1" dirty="0" smtClean="0">
                <a:solidFill>
                  <a:srgbClr val="00B050"/>
                </a:solidFill>
              </a:rPr>
              <a:t>that the treatment  </a:t>
            </a:r>
            <a:r>
              <a:rPr lang="en-US" sz="2400" i="1" u="sng" dirty="0" smtClean="0">
                <a:solidFill>
                  <a:srgbClr val="00B050"/>
                </a:solidFill>
              </a:rPr>
              <a:t>variable</a:t>
            </a:r>
            <a:r>
              <a:rPr lang="en-US" sz="2400" i="1" dirty="0" smtClean="0">
                <a:solidFill>
                  <a:srgbClr val="00B050"/>
                </a:solidFill>
              </a:rPr>
              <a:t> is affecting the hatch percent.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9590" y="3157527"/>
            <a:ext cx="6768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months show a statistical difference between untreated and treated mosquito eggs?  How did you determine this?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6506" y="4764615"/>
            <a:ext cx="6580100" cy="830997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June, July, August; Error bars do NOT overlap, indicated a statistical difference.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Digging Deeper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Read the Background Information that accompanies this graph.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Then you will </a:t>
            </a:r>
            <a:r>
              <a:rPr lang="en-US" sz="3200" u="sng" dirty="0" smtClean="0"/>
              <a:t>discuss </a:t>
            </a:r>
            <a:r>
              <a:rPr lang="en-US" sz="3200" dirty="0" smtClean="0"/>
              <a:t>and</a:t>
            </a:r>
            <a:r>
              <a:rPr lang="en-US" sz="3200" u="sng" dirty="0" smtClean="0"/>
              <a:t> write </a:t>
            </a:r>
            <a:r>
              <a:rPr lang="en-US" sz="3200" dirty="0" smtClean="0"/>
              <a:t>answers to the questions on the back with the person next to you.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Be ready to share your responses.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228600"/>
            <a:ext cx="5852160" cy="635508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Describe the differences in the percentages of eggs hatched between treated and untreated </a:t>
            </a:r>
            <a:r>
              <a:rPr lang="en-US" dirty="0" smtClean="0"/>
              <a:t>sites.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During </a:t>
            </a:r>
            <a:r>
              <a:rPr lang="en-US" dirty="0">
                <a:solidFill>
                  <a:srgbClr val="00B050"/>
                </a:solidFill>
              </a:rPr>
              <a:t>which months do you see the greatest impact of the treatment? Why do you think that is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</a:t>
            </a:r>
            <a:r>
              <a:rPr lang="en-US" dirty="0"/>
              <a:t>is it important to include untreated sites in this study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Describe what the error bars mean in this figure. How do you interpret the differences between treated and untreated sites based on the error bars?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</a:t>
            </a:r>
            <a:r>
              <a:rPr lang="en-US" dirty="0"/>
              <a:t>didn’t the release of infected males result in zero eggs hatched at the treated site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83680" y="365760"/>
            <a:ext cx="5181600" cy="581120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00B050"/>
                </a:solidFill>
              </a:rPr>
              <a:t>If this site was left untreated the following year, predict what this same graph might look like.</a:t>
            </a:r>
          </a:p>
          <a:p>
            <a:pPr marL="514350" lvl="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Based </a:t>
            </a:r>
            <a:r>
              <a:rPr lang="en-US" dirty="0"/>
              <a:t>on these results, would you recommend treatment with </a:t>
            </a:r>
            <a:r>
              <a:rPr lang="en-US" i="1" dirty="0" err="1"/>
              <a:t>Wolbachia</a:t>
            </a:r>
            <a:r>
              <a:rPr lang="en-US" i="1" dirty="0"/>
              <a:t> </a:t>
            </a:r>
            <a:r>
              <a:rPr lang="en-US" dirty="0"/>
              <a:t>as a way to reduce </a:t>
            </a:r>
            <a:r>
              <a:rPr lang="en-US" i="1" dirty="0"/>
              <a:t>A. </a:t>
            </a:r>
            <a:r>
              <a:rPr lang="en-US" i="1" dirty="0" err="1"/>
              <a:t>albopictus</a:t>
            </a:r>
            <a:r>
              <a:rPr lang="en-US" i="1" dirty="0"/>
              <a:t> </a:t>
            </a:r>
            <a:r>
              <a:rPr lang="en-US" dirty="0"/>
              <a:t>mosquito populations? Why or why not?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00B050"/>
                </a:solidFill>
              </a:rPr>
              <a:t>What concerns might scientists or the public have with the release of male mosquitoes treated with a laboratory strain of </a:t>
            </a:r>
            <a:r>
              <a:rPr lang="en-US" dirty="0" err="1">
                <a:solidFill>
                  <a:srgbClr val="00B050"/>
                </a:solidFill>
              </a:rPr>
              <a:t>Wolbachia</a:t>
            </a:r>
            <a:r>
              <a:rPr lang="en-US" dirty="0">
                <a:solidFill>
                  <a:srgbClr val="00B050"/>
                </a:solidFill>
              </a:rPr>
              <a:t>?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How </a:t>
            </a:r>
            <a:r>
              <a:rPr lang="en-US" dirty="0"/>
              <a:t>could this approach to suppressing mosquito populations impact the spread of </a:t>
            </a:r>
            <a:r>
              <a:rPr lang="en-US" dirty="0" err="1"/>
              <a:t>Zika</a:t>
            </a:r>
            <a:r>
              <a:rPr lang="en-US" dirty="0"/>
              <a:t> or other mosquito-borne human pathogens?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389512" y="112889"/>
            <a:ext cx="5486400" cy="60640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Homework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Find out what a </a:t>
            </a:r>
            <a:r>
              <a:rPr lang="en-US" sz="4400" dirty="0" smtClean="0">
                <a:solidFill>
                  <a:srgbClr val="7030A0"/>
                </a:solidFill>
              </a:rPr>
              <a:t>Null Hypothesis </a:t>
            </a:r>
            <a:r>
              <a:rPr lang="en-US" sz="3600" dirty="0" smtClean="0"/>
              <a:t>is.  Be ready to explain.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75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Practice: </a:t>
            </a:r>
            <a:r>
              <a:rPr lang="en-US" dirty="0" smtClean="0">
                <a:solidFill>
                  <a:srgbClr val="7030A0"/>
                </a:solidFill>
              </a:rPr>
              <a:t>Argumentation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4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How to Write a Scientific Explanation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laim</a:t>
            </a:r>
            <a:r>
              <a:rPr lang="en-US" dirty="0" smtClean="0"/>
              <a:t> -  a statement/conclusion that answers the original question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E</a:t>
            </a:r>
            <a:r>
              <a:rPr lang="en-US" b="1" dirty="0"/>
              <a:t>vidence</a:t>
            </a:r>
            <a:r>
              <a:rPr lang="en-US" dirty="0" smtClean="0"/>
              <a:t> – scientific data that supports the claim</a:t>
            </a:r>
          </a:p>
          <a:p>
            <a:pPr lvl="1"/>
            <a:r>
              <a:rPr lang="en-US" dirty="0" smtClean="0"/>
              <a:t>must be sufficient and appropriate</a:t>
            </a:r>
          </a:p>
          <a:p>
            <a:pPr lvl="1"/>
            <a:r>
              <a:rPr lang="en-US" dirty="0" smtClean="0"/>
              <a:t>refer to calculations, error bars, etc.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/>
              <a:t>easoning</a:t>
            </a:r>
            <a:r>
              <a:rPr lang="en-US" dirty="0" smtClean="0"/>
              <a:t> – justification that links the claim and the evidence</a:t>
            </a:r>
          </a:p>
          <a:p>
            <a:pPr lvl="1"/>
            <a:r>
              <a:rPr lang="en-US" dirty="0" smtClean="0"/>
              <a:t>gives the “why”</a:t>
            </a:r>
          </a:p>
          <a:p>
            <a:pPr lvl="1"/>
            <a:r>
              <a:rPr lang="en-US" dirty="0" smtClean="0"/>
              <a:t>relies on scientific principles (laws, definitions, concepts, processes,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“bridge” that explains how/why your evidence does in fact support your claim.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9774"/>
            <a:ext cx="10515600" cy="1325563"/>
          </a:xfrm>
        </p:spPr>
        <p:txBody>
          <a:bodyPr/>
          <a:lstStyle/>
          <a:p>
            <a:r>
              <a:rPr lang="en-US" dirty="0" smtClean="0"/>
              <a:t>Science Practice 3: </a:t>
            </a:r>
            <a:r>
              <a:rPr lang="en-US" dirty="0" smtClean="0">
                <a:solidFill>
                  <a:srgbClr val="7030A0"/>
                </a:solidFill>
              </a:rPr>
              <a:t>Scientific Questioning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07" y="832516"/>
            <a:ext cx="5145693" cy="46598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562599"/>
            <a:ext cx="11709400" cy="126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Caption</a:t>
            </a:r>
            <a:r>
              <a:rPr lang="en-US" dirty="0" smtClean="0"/>
              <a:t>: Percentage of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i="1" dirty="0" smtClean="0"/>
              <a:t> </a:t>
            </a:r>
            <a:r>
              <a:rPr lang="en-US" b="1" dirty="0" smtClean="0"/>
              <a:t>mosquito eggs </a:t>
            </a:r>
            <a:r>
              <a:rPr lang="en-US" dirty="0" smtClean="0"/>
              <a:t>that hatched at sites where male mosquitoes infected with </a:t>
            </a:r>
            <a:r>
              <a:rPr lang="en-US" b="1" dirty="0" err="1" smtClean="0"/>
              <a:t>Wolbachia</a:t>
            </a:r>
            <a:r>
              <a:rPr lang="en-US" b="1" dirty="0" smtClean="0"/>
              <a:t> bacteria </a:t>
            </a:r>
            <a:r>
              <a:rPr lang="en-US" dirty="0" smtClean="0"/>
              <a:t>were released (gray bars) and sites where the mosquito population was left untreated (white bars). The </a:t>
            </a:r>
            <a:r>
              <a:rPr lang="en-US" b="1" dirty="0" smtClean="0"/>
              <a:t>error bars </a:t>
            </a:r>
            <a:r>
              <a:rPr lang="en-US" dirty="0" smtClean="0"/>
              <a:t>represent 95% </a:t>
            </a:r>
            <a:r>
              <a:rPr lang="en-US" b="1" dirty="0" smtClean="0"/>
              <a:t>confidence intervals </a:t>
            </a:r>
            <a:r>
              <a:rPr lang="en-US" dirty="0" smtClean="0"/>
              <a:t>(CI).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48500" y="1171585"/>
            <a:ext cx="462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a </a:t>
            </a:r>
            <a:r>
              <a:rPr lang="en-US" sz="2800" dirty="0" smtClean="0">
                <a:solidFill>
                  <a:srgbClr val="7030A0"/>
                </a:solidFill>
              </a:rPr>
              <a:t>QUESTION</a:t>
            </a:r>
            <a:r>
              <a:rPr lang="en-US" sz="2800" dirty="0" smtClean="0">
                <a:solidFill>
                  <a:srgbClr val="FF0000"/>
                </a:solidFill>
              </a:rPr>
              <a:t> the scientist might have asked before collecting this data?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500" y="3162441"/>
            <a:ext cx="4813300" cy="1938992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Can releasing male mosquitos infected with </a:t>
            </a:r>
            <a:r>
              <a:rPr lang="en-US" sz="2400" i="1" dirty="0" err="1" smtClean="0">
                <a:solidFill>
                  <a:srgbClr val="00B050"/>
                </a:solidFill>
              </a:rPr>
              <a:t>Wolbachia</a:t>
            </a:r>
            <a:r>
              <a:rPr lang="en-US" sz="2400" i="1" dirty="0" smtClean="0">
                <a:solidFill>
                  <a:srgbClr val="00B050"/>
                </a:solidFill>
              </a:rPr>
              <a:t> bacteria reduce the number of egg hatchings, and thus lower the mosquito population size?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9774"/>
            <a:ext cx="10515600" cy="1325563"/>
          </a:xfrm>
        </p:spPr>
        <p:txBody>
          <a:bodyPr/>
          <a:lstStyle/>
          <a:p>
            <a:r>
              <a:rPr lang="en-US" dirty="0" smtClean="0"/>
              <a:t>Science Practice: </a:t>
            </a:r>
            <a:r>
              <a:rPr lang="en-US" dirty="0">
                <a:solidFill>
                  <a:srgbClr val="7030A0"/>
                </a:solidFill>
              </a:rPr>
              <a:t>Argumentation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07" y="832516"/>
            <a:ext cx="5145693" cy="46598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562599"/>
            <a:ext cx="11709400" cy="126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Caption</a:t>
            </a:r>
            <a:r>
              <a:rPr lang="en-US" dirty="0" smtClean="0"/>
              <a:t>: Percentage of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i="1" dirty="0" smtClean="0"/>
              <a:t> </a:t>
            </a:r>
            <a:r>
              <a:rPr lang="en-US" b="1" dirty="0" smtClean="0"/>
              <a:t>mosquito eggs </a:t>
            </a:r>
            <a:r>
              <a:rPr lang="en-US" dirty="0" smtClean="0"/>
              <a:t>that hatched at sites where male mosquitoes infected with </a:t>
            </a:r>
            <a:r>
              <a:rPr lang="en-US" b="1" dirty="0" err="1" smtClean="0"/>
              <a:t>Wolbachia</a:t>
            </a:r>
            <a:r>
              <a:rPr lang="en-US" b="1" dirty="0" smtClean="0"/>
              <a:t> bacteria </a:t>
            </a:r>
            <a:r>
              <a:rPr lang="en-US" dirty="0" smtClean="0"/>
              <a:t>were released (gray bars) and sites where the mosquito population was left untreated (white bars). The </a:t>
            </a:r>
            <a:r>
              <a:rPr lang="en-US" b="1" dirty="0" smtClean="0"/>
              <a:t>error bars </a:t>
            </a:r>
            <a:r>
              <a:rPr lang="en-US" dirty="0" smtClean="0"/>
              <a:t>represent 95% </a:t>
            </a:r>
            <a:r>
              <a:rPr lang="en-US" b="1" dirty="0" smtClean="0"/>
              <a:t>confidence intervals </a:t>
            </a:r>
            <a:r>
              <a:rPr lang="en-US" dirty="0" smtClean="0"/>
              <a:t>(CI).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076021"/>
            <a:ext cx="462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a </a:t>
            </a:r>
            <a:r>
              <a:rPr lang="en-US" sz="2800" dirty="0" smtClean="0">
                <a:solidFill>
                  <a:srgbClr val="7030A0"/>
                </a:solidFill>
              </a:rPr>
              <a:t>CLAIM</a:t>
            </a:r>
            <a:r>
              <a:rPr lang="en-US" sz="2800" dirty="0" smtClean="0">
                <a:solidFill>
                  <a:srgbClr val="FF0000"/>
                </a:solidFill>
              </a:rPr>
              <a:t> that could be made from this data? </a:t>
            </a:r>
            <a:r>
              <a:rPr lang="en-US" sz="2000" dirty="0" smtClean="0">
                <a:solidFill>
                  <a:srgbClr val="FF0000"/>
                </a:solidFill>
              </a:rPr>
              <a:t>(fill in chart; should answer the question)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20" y="2445680"/>
            <a:ext cx="4881880" cy="2246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Infecting male mosquitos with </a:t>
            </a:r>
            <a:r>
              <a:rPr lang="en-US" sz="2400" i="1" dirty="0" err="1" smtClean="0">
                <a:solidFill>
                  <a:srgbClr val="00B050"/>
                </a:solidFill>
              </a:rPr>
              <a:t>Wolbachia</a:t>
            </a:r>
            <a:r>
              <a:rPr lang="en-US" sz="2400" i="1" dirty="0" smtClean="0">
                <a:solidFill>
                  <a:srgbClr val="00B050"/>
                </a:solidFill>
              </a:rPr>
              <a:t> bacteria (</a:t>
            </a:r>
            <a:r>
              <a:rPr lang="en-US" sz="2000" i="1" dirty="0" smtClean="0">
                <a:solidFill>
                  <a:srgbClr val="00B050"/>
                </a:solidFill>
              </a:rPr>
              <a:t>reduces the reproductive success of the </a:t>
            </a:r>
            <a:r>
              <a:rPr lang="en-US" sz="2000" i="1" dirty="0" err="1" smtClean="0">
                <a:solidFill>
                  <a:srgbClr val="00B050"/>
                </a:solidFill>
              </a:rPr>
              <a:t>Aedes</a:t>
            </a:r>
            <a:r>
              <a:rPr lang="en-US" sz="2000" i="1" dirty="0" smtClean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albopictus</a:t>
            </a:r>
            <a:r>
              <a:rPr lang="en-US" sz="2000" i="1" dirty="0" smtClean="0">
                <a:solidFill>
                  <a:srgbClr val="00B050"/>
                </a:solidFill>
              </a:rPr>
              <a:t> mosquito and</a:t>
            </a:r>
            <a:r>
              <a:rPr lang="en-US" sz="2400" i="1" dirty="0" smtClean="0">
                <a:solidFill>
                  <a:srgbClr val="00B050"/>
                </a:solidFill>
              </a:rPr>
              <a:t>) significantly lowers population size during the months of June, July, and August.</a:t>
            </a:r>
          </a:p>
        </p:txBody>
      </p:sp>
    </p:spTree>
    <p:extLst>
      <p:ext uri="{BB962C8B-B14F-4D97-AF65-F5344CB8AC3E}">
        <p14:creationId xmlns:p14="http://schemas.microsoft.com/office/powerpoint/2010/main" val="14783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9774"/>
            <a:ext cx="10515600" cy="1325563"/>
          </a:xfrm>
        </p:spPr>
        <p:txBody>
          <a:bodyPr/>
          <a:lstStyle/>
          <a:p>
            <a:r>
              <a:rPr lang="en-US" dirty="0" smtClean="0"/>
              <a:t>Science Practice: </a:t>
            </a:r>
            <a:r>
              <a:rPr lang="en-US" dirty="0">
                <a:solidFill>
                  <a:srgbClr val="7030A0"/>
                </a:solidFill>
              </a:rPr>
              <a:t>Argumentation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87" y="710596"/>
            <a:ext cx="5145693" cy="46598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562599"/>
            <a:ext cx="11709400" cy="126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Caption</a:t>
            </a:r>
            <a:r>
              <a:rPr lang="en-US" dirty="0" smtClean="0"/>
              <a:t>: Percentage of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i="1" dirty="0" smtClean="0"/>
              <a:t> </a:t>
            </a:r>
            <a:r>
              <a:rPr lang="en-US" b="1" dirty="0" smtClean="0"/>
              <a:t>mosquito eggs </a:t>
            </a:r>
            <a:r>
              <a:rPr lang="en-US" dirty="0" smtClean="0"/>
              <a:t>that hatched at sites where male mosquitoes infected with </a:t>
            </a:r>
            <a:r>
              <a:rPr lang="en-US" b="1" dirty="0" err="1" smtClean="0"/>
              <a:t>Wolbachia</a:t>
            </a:r>
            <a:r>
              <a:rPr lang="en-US" b="1" dirty="0" smtClean="0"/>
              <a:t> bacteria </a:t>
            </a:r>
            <a:r>
              <a:rPr lang="en-US" dirty="0" smtClean="0"/>
              <a:t>were released (gray bars) and sites where the mosquito population was left untreated (white bars). The </a:t>
            </a:r>
            <a:r>
              <a:rPr lang="en-US" b="1" dirty="0" smtClean="0"/>
              <a:t>error bars </a:t>
            </a:r>
            <a:r>
              <a:rPr lang="en-US" dirty="0" smtClean="0"/>
              <a:t>represent 95% </a:t>
            </a:r>
            <a:r>
              <a:rPr lang="en-US" b="1" dirty="0" smtClean="0"/>
              <a:t>confidence intervals </a:t>
            </a:r>
            <a:r>
              <a:rPr lang="en-US" dirty="0" smtClean="0"/>
              <a:t>(CI).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53149" y="854285"/>
            <a:ext cx="649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</a:t>
            </a:r>
            <a:r>
              <a:rPr lang="en-US" sz="2800" dirty="0" smtClean="0">
                <a:solidFill>
                  <a:srgbClr val="7030A0"/>
                </a:solidFill>
              </a:rPr>
              <a:t>EVIDENCE</a:t>
            </a:r>
            <a:r>
              <a:rPr lang="en-US" sz="2800" dirty="0" smtClean="0">
                <a:solidFill>
                  <a:srgbClr val="FF0000"/>
                </a:solidFill>
              </a:rPr>
              <a:t> supports this claim? </a:t>
            </a:r>
            <a:r>
              <a:rPr lang="en-US" sz="2000" dirty="0" smtClean="0">
                <a:solidFill>
                  <a:srgbClr val="FF0000"/>
                </a:solidFill>
              </a:rPr>
              <a:t>(fill in chart)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8340" y="1783648"/>
            <a:ext cx="6251864" cy="3416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i="1" dirty="0" smtClean="0">
                <a:solidFill>
                  <a:srgbClr val="0070C0"/>
                </a:solidFill>
              </a:rPr>
              <a:t>Mean % of eggs hatched</a:t>
            </a:r>
            <a:r>
              <a:rPr lang="en-US" sz="2400" i="1" dirty="0" smtClean="0">
                <a:solidFill>
                  <a:srgbClr val="00B050"/>
                </a:solidFill>
              </a:rPr>
              <a:t> are lower in treated groups than untreated groups for all months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i="1" dirty="0" smtClean="0">
                <a:solidFill>
                  <a:srgbClr val="00B050"/>
                </a:solidFill>
              </a:rPr>
              <a:t>There </a:t>
            </a:r>
            <a:r>
              <a:rPr lang="en-US" sz="2400" i="1" dirty="0" smtClean="0">
                <a:solidFill>
                  <a:srgbClr val="0070C0"/>
                </a:solidFill>
              </a:rPr>
              <a:t>is a statistical difference in the % of egg hatches</a:t>
            </a:r>
            <a:r>
              <a:rPr lang="en-US" sz="2400" i="1" dirty="0" smtClean="0">
                <a:solidFill>
                  <a:srgbClr val="00B050"/>
                </a:solidFill>
              </a:rPr>
              <a:t> for treated and untreated mosquitos during the months of June, July, and August because the </a:t>
            </a:r>
            <a:r>
              <a:rPr lang="en-US" sz="2400" i="1" dirty="0" smtClean="0">
                <a:solidFill>
                  <a:srgbClr val="0070C0"/>
                </a:solidFill>
              </a:rPr>
              <a:t>error bars do not overlap </a:t>
            </a:r>
            <a:r>
              <a:rPr lang="en-US" sz="2400" i="1" dirty="0" smtClean="0">
                <a:solidFill>
                  <a:srgbClr val="00B050"/>
                </a:solidFill>
              </a:rPr>
              <a:t>between the control group (untreated) and experimental group (treated)..</a:t>
            </a:r>
          </a:p>
        </p:txBody>
      </p:sp>
    </p:spTree>
    <p:extLst>
      <p:ext uri="{BB962C8B-B14F-4D97-AF65-F5344CB8AC3E}">
        <p14:creationId xmlns:p14="http://schemas.microsoft.com/office/powerpoint/2010/main" val="9703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9774"/>
            <a:ext cx="10515600" cy="1325563"/>
          </a:xfrm>
        </p:spPr>
        <p:txBody>
          <a:bodyPr/>
          <a:lstStyle/>
          <a:p>
            <a:r>
              <a:rPr lang="en-US" dirty="0" smtClean="0"/>
              <a:t>Science Practice: </a:t>
            </a:r>
            <a:r>
              <a:rPr lang="en-US" dirty="0">
                <a:solidFill>
                  <a:srgbClr val="7030A0"/>
                </a:solidFill>
              </a:rPr>
              <a:t>Argumentation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87" y="710596"/>
            <a:ext cx="5145693" cy="46598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562599"/>
            <a:ext cx="11709400" cy="126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Caption</a:t>
            </a:r>
            <a:r>
              <a:rPr lang="en-US" dirty="0" smtClean="0"/>
              <a:t>: Percentage of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i="1" dirty="0" smtClean="0"/>
              <a:t> </a:t>
            </a:r>
            <a:r>
              <a:rPr lang="en-US" b="1" dirty="0" smtClean="0"/>
              <a:t>mosquito eggs </a:t>
            </a:r>
            <a:r>
              <a:rPr lang="en-US" dirty="0" smtClean="0"/>
              <a:t>that hatched at sites where male mosquitoes infected with </a:t>
            </a:r>
            <a:r>
              <a:rPr lang="en-US" b="1" dirty="0" err="1" smtClean="0"/>
              <a:t>Wolbachia</a:t>
            </a:r>
            <a:r>
              <a:rPr lang="en-US" b="1" dirty="0" smtClean="0"/>
              <a:t> bacteria </a:t>
            </a:r>
            <a:r>
              <a:rPr lang="en-US" dirty="0" smtClean="0"/>
              <a:t>were released (gray bars) and sites where the mosquito population was left untreated (white bars). The </a:t>
            </a:r>
            <a:r>
              <a:rPr lang="en-US" b="1" dirty="0" smtClean="0"/>
              <a:t>error bars </a:t>
            </a:r>
            <a:r>
              <a:rPr lang="en-US" dirty="0" smtClean="0"/>
              <a:t>represent 95% </a:t>
            </a:r>
            <a:r>
              <a:rPr lang="en-US" b="1" dirty="0" smtClean="0"/>
              <a:t>confidence intervals </a:t>
            </a:r>
            <a:r>
              <a:rPr lang="en-US" dirty="0" smtClean="0"/>
              <a:t>(CI).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4713" y="854285"/>
            <a:ext cx="64537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Provide </a:t>
            </a:r>
            <a:r>
              <a:rPr lang="en-US" sz="2800" dirty="0" smtClean="0">
                <a:solidFill>
                  <a:srgbClr val="7030A0"/>
                </a:solidFill>
              </a:rPr>
              <a:t>REASONING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000" dirty="0" smtClean="0">
                <a:solidFill>
                  <a:srgbClr val="FF0000"/>
                </a:solidFill>
              </a:rPr>
              <a:t>(science ideas or concepts or principals from background)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757" y="1766734"/>
            <a:ext cx="6344354" cy="3416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i="1" dirty="0">
                <a:solidFill>
                  <a:srgbClr val="00B050"/>
                </a:solidFill>
              </a:rPr>
              <a:t>Due to </a:t>
            </a:r>
            <a:r>
              <a:rPr lang="en-US" sz="2400" i="1" dirty="0">
                <a:solidFill>
                  <a:srgbClr val="0070C0"/>
                </a:solidFill>
              </a:rPr>
              <a:t>cytoplasmic incompatibility</a:t>
            </a:r>
            <a:r>
              <a:rPr lang="en-US" sz="2400" i="1" dirty="0">
                <a:solidFill>
                  <a:srgbClr val="00B050"/>
                </a:solidFill>
              </a:rPr>
              <a:t>, uninfected female eggs fertilized by </a:t>
            </a:r>
            <a:r>
              <a:rPr lang="en-US" sz="2400" i="1" dirty="0" err="1">
                <a:solidFill>
                  <a:srgbClr val="00B050"/>
                </a:solidFill>
              </a:rPr>
              <a:t>Wolbachia</a:t>
            </a:r>
            <a:r>
              <a:rPr lang="en-US" sz="2400" i="1" dirty="0">
                <a:solidFill>
                  <a:srgbClr val="00B050"/>
                </a:solidFill>
              </a:rPr>
              <a:t> infected males produce infertile eggs that do not </a:t>
            </a:r>
            <a:r>
              <a:rPr lang="en-US" sz="2400" i="1" dirty="0" smtClean="0">
                <a:solidFill>
                  <a:srgbClr val="00B050"/>
                </a:solidFill>
              </a:rPr>
              <a:t>hatch, which lowers the total mosquito population.</a:t>
            </a:r>
            <a:endParaRPr lang="en-US" sz="2400" i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i="1" dirty="0" smtClean="0">
                <a:solidFill>
                  <a:srgbClr val="00B050"/>
                </a:solidFill>
              </a:rPr>
              <a:t>Hatch </a:t>
            </a:r>
            <a:r>
              <a:rPr lang="en-US" sz="2400" i="1" dirty="0">
                <a:solidFill>
                  <a:srgbClr val="00B050"/>
                </a:solidFill>
              </a:rPr>
              <a:t>rates for affected mosquitos (gray bars) are significantly lower than untreated mosquitos (white bars) for June, July, and August </a:t>
            </a:r>
            <a:r>
              <a:rPr lang="en-US" sz="2400" i="1" dirty="0">
                <a:solidFill>
                  <a:srgbClr val="0070C0"/>
                </a:solidFill>
              </a:rPr>
              <a:t>because the error bars do not overlap.  </a:t>
            </a:r>
          </a:p>
        </p:txBody>
      </p:sp>
    </p:spTree>
    <p:extLst>
      <p:ext uri="{BB962C8B-B14F-4D97-AF65-F5344CB8AC3E}">
        <p14:creationId xmlns:p14="http://schemas.microsoft.com/office/powerpoint/2010/main" val="11835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9774"/>
            <a:ext cx="10515600" cy="1325563"/>
          </a:xfrm>
        </p:spPr>
        <p:txBody>
          <a:bodyPr/>
          <a:lstStyle/>
          <a:p>
            <a:r>
              <a:rPr lang="en-US" dirty="0" smtClean="0"/>
              <a:t>Science Practice: </a:t>
            </a:r>
            <a:r>
              <a:rPr lang="en-US" dirty="0" smtClean="0">
                <a:solidFill>
                  <a:srgbClr val="7030A0"/>
                </a:solidFill>
              </a:rPr>
              <a:t>Argumentation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8786"/>
            <a:ext cx="5145693" cy="46598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562599"/>
            <a:ext cx="11709400" cy="126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Caption</a:t>
            </a:r>
            <a:r>
              <a:rPr lang="en-US" dirty="0" smtClean="0"/>
              <a:t>: Percentage of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i="1" dirty="0" smtClean="0"/>
              <a:t> </a:t>
            </a:r>
            <a:r>
              <a:rPr lang="en-US" b="1" dirty="0" smtClean="0"/>
              <a:t>mosquito eggs </a:t>
            </a:r>
            <a:r>
              <a:rPr lang="en-US" dirty="0" smtClean="0"/>
              <a:t>that hatched at sites where male mosquitoes infected with </a:t>
            </a:r>
            <a:r>
              <a:rPr lang="en-US" b="1" dirty="0" err="1" smtClean="0"/>
              <a:t>Wolbachia</a:t>
            </a:r>
            <a:r>
              <a:rPr lang="en-US" b="1" dirty="0" smtClean="0"/>
              <a:t> bacteria </a:t>
            </a:r>
            <a:r>
              <a:rPr lang="en-US" dirty="0" smtClean="0"/>
              <a:t>were released (gray bars) and sites where the mosquito population was left untreated (white bars). The </a:t>
            </a:r>
            <a:r>
              <a:rPr lang="en-US" b="1" dirty="0" smtClean="0"/>
              <a:t>error bars </a:t>
            </a:r>
            <a:r>
              <a:rPr lang="en-US" dirty="0" smtClean="0"/>
              <a:t>represent 95% </a:t>
            </a:r>
            <a:r>
              <a:rPr lang="en-US" b="1" dirty="0" smtClean="0"/>
              <a:t>confidence intervals </a:t>
            </a:r>
            <a:r>
              <a:rPr lang="en-US" dirty="0" smtClean="0"/>
              <a:t>(CI).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9883" y="845973"/>
            <a:ext cx="6403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your </a:t>
            </a:r>
            <a:r>
              <a:rPr lang="en-US" sz="2800" u="sng" dirty="0" smtClean="0">
                <a:solidFill>
                  <a:srgbClr val="FF0000"/>
                </a:solidFill>
              </a:rPr>
              <a:t>final</a:t>
            </a:r>
            <a:r>
              <a:rPr lang="en-US" sz="2800" dirty="0" smtClean="0">
                <a:solidFill>
                  <a:srgbClr val="FF0000"/>
                </a:solidFill>
              </a:rPr>
              <a:t> explanation? </a:t>
            </a:r>
            <a:r>
              <a:rPr lang="en-US" sz="2000" dirty="0" smtClean="0">
                <a:solidFill>
                  <a:srgbClr val="FF0000"/>
                </a:solidFill>
              </a:rPr>
              <a:t>(How would you write your answer on a test?)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2507" y="1736901"/>
            <a:ext cx="6712758" cy="3416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Hatch rates for affected mosquitos are significantly lower than untreated mosquitos for June, July, and August. </a:t>
            </a:r>
            <a:r>
              <a:rPr lang="en-US" sz="2400" i="1" baseline="30000" dirty="0" smtClean="0">
                <a:solidFill>
                  <a:srgbClr val="0070C0"/>
                </a:solidFill>
              </a:rPr>
              <a:t>(C) </a:t>
            </a:r>
            <a:r>
              <a:rPr lang="en-US" sz="2400" i="1" dirty="0">
                <a:solidFill>
                  <a:srgbClr val="00B050"/>
                </a:solidFill>
              </a:rPr>
              <a:t>The mean </a:t>
            </a:r>
            <a:r>
              <a:rPr lang="en-US" sz="2400" i="1" dirty="0" smtClean="0">
                <a:solidFill>
                  <a:srgbClr val="00B050"/>
                </a:solidFill>
              </a:rPr>
              <a:t>hatch percentages at treated sites (gray bars) is significantly lower than untreated sites because </a:t>
            </a:r>
            <a:r>
              <a:rPr lang="en-US" sz="2400" i="1" dirty="0">
                <a:solidFill>
                  <a:srgbClr val="00B050"/>
                </a:solidFill>
              </a:rPr>
              <a:t>the error bars </a:t>
            </a:r>
            <a:r>
              <a:rPr lang="en-US" i="1" dirty="0" smtClean="0">
                <a:solidFill>
                  <a:srgbClr val="00B050"/>
                </a:solidFill>
              </a:rPr>
              <a:t>(representing 95% confidence intervals)</a:t>
            </a:r>
            <a:r>
              <a:rPr lang="en-US" sz="2400" i="1" dirty="0" smtClean="0">
                <a:solidFill>
                  <a:srgbClr val="00B050"/>
                </a:solidFill>
              </a:rPr>
              <a:t> do </a:t>
            </a:r>
            <a:r>
              <a:rPr lang="en-US" sz="2400" i="1" dirty="0">
                <a:solidFill>
                  <a:srgbClr val="00B050"/>
                </a:solidFill>
              </a:rPr>
              <a:t>not </a:t>
            </a:r>
            <a:r>
              <a:rPr lang="en-US" sz="2400" i="1" dirty="0" smtClean="0">
                <a:solidFill>
                  <a:srgbClr val="00B050"/>
                </a:solidFill>
              </a:rPr>
              <a:t>overlap </a:t>
            </a:r>
            <a:r>
              <a:rPr lang="en-US" sz="2400" i="1" baseline="30000" dirty="0" smtClean="0">
                <a:solidFill>
                  <a:srgbClr val="0070C0"/>
                </a:solidFill>
              </a:rPr>
              <a:t>(E). </a:t>
            </a:r>
            <a:r>
              <a:rPr lang="en-US" sz="2400" i="1" dirty="0" smtClean="0">
                <a:solidFill>
                  <a:srgbClr val="00B050"/>
                </a:solidFill>
              </a:rPr>
              <a:t>This suggests that the </a:t>
            </a:r>
            <a:r>
              <a:rPr lang="en-US" sz="2400" i="1" u="sng" dirty="0" err="1" smtClean="0">
                <a:solidFill>
                  <a:srgbClr val="00B050"/>
                </a:solidFill>
              </a:rPr>
              <a:t>Wolbachia</a:t>
            </a:r>
            <a:r>
              <a:rPr lang="en-US" sz="2400" i="1" dirty="0" smtClean="0">
                <a:solidFill>
                  <a:srgbClr val="00B050"/>
                </a:solidFill>
              </a:rPr>
              <a:t>-infection treatment does have the ability to suppress mosquito populations by reducing fertility. </a:t>
            </a:r>
            <a:r>
              <a:rPr lang="en-US" sz="2400" i="1" baseline="30000" dirty="0">
                <a:solidFill>
                  <a:srgbClr val="0070C0"/>
                </a:solidFill>
              </a:rPr>
              <a:t>(R)  </a:t>
            </a:r>
          </a:p>
        </p:txBody>
      </p:sp>
    </p:spTree>
    <p:extLst>
      <p:ext uri="{BB962C8B-B14F-4D97-AF65-F5344CB8AC3E}">
        <p14:creationId xmlns:p14="http://schemas.microsoft.com/office/powerpoint/2010/main" val="30860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Science Practices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2594" y="1825625"/>
            <a:ext cx="1091510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Bozeman Science: </a:t>
            </a:r>
            <a:r>
              <a:rPr lang="en-US" dirty="0" smtClean="0">
                <a:hlinkClick r:id="rId2"/>
              </a:rPr>
              <a:t>Chi-Squared Test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M&amp;M Statistics / A Chi Square Analysis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X</a:t>
            </a:r>
            <a:r>
              <a:rPr lang="en-US" baseline="30000" dirty="0" smtClean="0"/>
              <a:t>2</a:t>
            </a:r>
            <a:r>
              <a:rPr lang="en-US" dirty="0" smtClean="0"/>
              <a:t> Test – Practice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M&amp;M Statistics / A Chi Square Analysis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62106"/>
              </p:ext>
            </p:extLst>
          </p:nvPr>
        </p:nvGraphicFramePr>
        <p:xfrm>
          <a:off x="1094740" y="1690688"/>
          <a:ext cx="8049257" cy="2462210"/>
        </p:xfrm>
        <a:graphic>
          <a:graphicData uri="http://schemas.openxmlformats.org/drawingml/2006/table">
            <a:tbl>
              <a:tblPr/>
              <a:tblGrid>
                <a:gridCol w="1149764">
                  <a:extLst>
                    <a:ext uri="{9D8B030D-6E8A-4147-A177-3AD203B41FA5}">
                      <a16:colId xmlns:a16="http://schemas.microsoft.com/office/drawing/2014/main" val="1204133459"/>
                    </a:ext>
                  </a:extLst>
                </a:gridCol>
                <a:gridCol w="1149764">
                  <a:extLst>
                    <a:ext uri="{9D8B030D-6E8A-4147-A177-3AD203B41FA5}">
                      <a16:colId xmlns:a16="http://schemas.microsoft.com/office/drawing/2014/main" val="3676753573"/>
                    </a:ext>
                  </a:extLst>
                </a:gridCol>
                <a:gridCol w="1149764">
                  <a:extLst>
                    <a:ext uri="{9D8B030D-6E8A-4147-A177-3AD203B41FA5}">
                      <a16:colId xmlns:a16="http://schemas.microsoft.com/office/drawing/2014/main" val="3771923539"/>
                    </a:ext>
                  </a:extLst>
                </a:gridCol>
                <a:gridCol w="1149764">
                  <a:extLst>
                    <a:ext uri="{9D8B030D-6E8A-4147-A177-3AD203B41FA5}">
                      <a16:colId xmlns:a16="http://schemas.microsoft.com/office/drawing/2014/main" val="1810922458"/>
                    </a:ext>
                  </a:extLst>
                </a:gridCol>
                <a:gridCol w="1149764">
                  <a:extLst>
                    <a:ext uri="{9D8B030D-6E8A-4147-A177-3AD203B41FA5}">
                      <a16:colId xmlns:a16="http://schemas.microsoft.com/office/drawing/2014/main" val="1110189706"/>
                    </a:ext>
                  </a:extLst>
                </a:gridCol>
                <a:gridCol w="1149764">
                  <a:extLst>
                    <a:ext uri="{9D8B030D-6E8A-4147-A177-3AD203B41FA5}">
                      <a16:colId xmlns:a16="http://schemas.microsoft.com/office/drawing/2014/main" val="89743449"/>
                    </a:ext>
                  </a:extLst>
                </a:gridCol>
                <a:gridCol w="1150673">
                  <a:extLst>
                    <a:ext uri="{9D8B030D-6E8A-4147-A177-3AD203B41FA5}">
                      <a16:colId xmlns:a16="http://schemas.microsoft.com/office/drawing/2014/main" val="3974030649"/>
                    </a:ext>
                  </a:extLst>
                </a:gridCol>
              </a:tblGrid>
              <a:tr h="6155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 color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Plain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Peanut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Crispy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Minis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Peanut Butter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Almond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884809"/>
                  </a:ext>
                </a:extLst>
              </a:tr>
              <a:tr h="307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Brown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35502"/>
                  </a:ext>
                </a:extLst>
              </a:tr>
              <a:tr h="307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Yellow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768668"/>
                  </a:ext>
                </a:extLst>
              </a:tr>
              <a:tr h="307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186751"/>
                  </a:ext>
                </a:extLst>
              </a:tr>
              <a:tr h="307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Green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113744"/>
                  </a:ext>
                </a:extLst>
              </a:tr>
              <a:tr h="307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733518"/>
                  </a:ext>
                </a:extLst>
              </a:tr>
              <a:tr h="307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Orange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0145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4740" y="4492450"/>
            <a:ext cx="1031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How will we determine the EXPECTED value for our M&amp;M candies?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652588"/>
            <a:ext cx="1206500" cy="2551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1400" y="5769341"/>
            <a:ext cx="1031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How will we determine the OBSERVED value for our M&amp;M candies?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6428" y="6236688"/>
            <a:ext cx="998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Count each color of M&amp;M </a:t>
            </a:r>
            <a:r>
              <a:rPr lang="en-US" sz="2800" dirty="0">
                <a:solidFill>
                  <a:srgbClr val="FF0000"/>
                </a:solidFill>
              </a:rPr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your </a:t>
            </a:r>
            <a:r>
              <a:rPr lang="en-US" sz="2800" dirty="0" smtClean="0">
                <a:solidFill>
                  <a:srgbClr val="FF0000"/>
                </a:solidFill>
              </a:rPr>
              <a:t>bag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6428" y="4860323"/>
            <a:ext cx="998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Multiply the Mars % for each color by the total number of candies in </a:t>
            </a:r>
            <a:r>
              <a:rPr lang="en-US" sz="2800" smtClean="0">
                <a:solidFill>
                  <a:srgbClr val="FF0000"/>
                </a:solidFill>
              </a:rPr>
              <a:t>your bag.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95% Confidence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57537"/>
              </p:ext>
            </p:extLst>
          </p:nvPr>
        </p:nvGraphicFramePr>
        <p:xfrm>
          <a:off x="1701802" y="1567111"/>
          <a:ext cx="7518399" cy="2675414"/>
        </p:xfrm>
        <a:graphic>
          <a:graphicData uri="http://schemas.openxmlformats.org/drawingml/2006/table">
            <a:tbl>
              <a:tblPr/>
              <a:tblGrid>
                <a:gridCol w="1074057">
                  <a:extLst>
                    <a:ext uri="{9D8B030D-6E8A-4147-A177-3AD203B41FA5}">
                      <a16:colId xmlns:a16="http://schemas.microsoft.com/office/drawing/2014/main" val="1162670584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39747864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363509047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2857040450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231329481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3681305883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2725752609"/>
                    </a:ext>
                  </a:extLst>
                </a:gridCol>
              </a:tblGrid>
              <a:tr h="25480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Degrees of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Freedom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Probability (p value)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61566"/>
                  </a:ext>
                </a:extLst>
              </a:tr>
              <a:tr h="509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083530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2.71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3.84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6.64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53058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.0.21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2.77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4.61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9.21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053756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2.37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7.82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960434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7.78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9.49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37617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1.61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9.24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15.09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35177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86600" y="1567111"/>
            <a:ext cx="1104900" cy="26754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45" y="4496841"/>
            <a:ext cx="113019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If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800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value is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greater than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critical number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at the 0.05 level then, as a biologist, you can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reject the null hypothesis.</a:t>
            </a:r>
          </a:p>
          <a:p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If the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800" i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value is less than the critical number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then you can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accept the null hypothesis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89268" y="692278"/>
            <a:ext cx="4116982" cy="1857504"/>
            <a:chOff x="7789268" y="692278"/>
            <a:chExt cx="4116982" cy="1857504"/>
          </a:xfrm>
        </p:grpSpPr>
        <p:sp>
          <p:nvSpPr>
            <p:cNvPr id="6" name="Down Arrow 5"/>
            <p:cNvSpPr/>
            <p:nvPr/>
          </p:nvSpPr>
          <p:spPr>
            <a:xfrm rot="3721719">
              <a:off x="8118150" y="1149746"/>
              <a:ext cx="1071154" cy="17289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52314" y="692278"/>
              <a:ext cx="2653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The values in the table are 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Critical Values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4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344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Null Hypothesis</a:t>
            </a:r>
            <a:r>
              <a:rPr lang="en-US" sz="3200" dirty="0" smtClean="0"/>
              <a:t>: “There is no statistical difference…” </a:t>
            </a:r>
          </a:p>
          <a:p>
            <a:endParaRPr lang="en-US" sz="3200" dirty="0" smtClean="0"/>
          </a:p>
          <a:p>
            <a:r>
              <a:rPr lang="en-US" sz="3200" dirty="0" smtClean="0"/>
              <a:t>If 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is </a:t>
            </a:r>
            <a:r>
              <a:rPr lang="en-US" sz="3200" dirty="0" smtClean="0">
                <a:solidFill>
                  <a:srgbClr val="FF0000"/>
                </a:solidFill>
              </a:rPr>
              <a:t>greater</a:t>
            </a:r>
            <a:r>
              <a:rPr lang="en-US" sz="3200" dirty="0" smtClean="0"/>
              <a:t> than the critical value (p-value .05 @__ DF) then </a:t>
            </a:r>
            <a:r>
              <a:rPr lang="en-US" sz="3200" dirty="0" smtClean="0">
                <a:solidFill>
                  <a:srgbClr val="FF0000"/>
                </a:solidFill>
              </a:rPr>
              <a:t>REJECT</a:t>
            </a:r>
            <a:r>
              <a:rPr lang="en-US" sz="3200" dirty="0" smtClean="0"/>
              <a:t> the null  - because the difference is statistically significant.</a:t>
            </a:r>
          </a:p>
          <a:p>
            <a:endParaRPr lang="en-US" sz="3200" dirty="0" smtClean="0"/>
          </a:p>
          <a:p>
            <a:r>
              <a:rPr lang="en-US" sz="3200" dirty="0" smtClean="0"/>
              <a:t>If </a:t>
            </a:r>
            <a:r>
              <a:rPr lang="en-US" sz="3200" dirty="0"/>
              <a:t>X</a:t>
            </a:r>
            <a:r>
              <a:rPr lang="en-US" sz="3200" baseline="30000" dirty="0"/>
              <a:t>2</a:t>
            </a:r>
            <a:r>
              <a:rPr lang="en-US" sz="3200" dirty="0"/>
              <a:t> is </a:t>
            </a:r>
            <a:r>
              <a:rPr lang="en-US" sz="3200" dirty="0" smtClean="0">
                <a:solidFill>
                  <a:srgbClr val="FF0000"/>
                </a:solidFill>
              </a:rPr>
              <a:t>lower</a:t>
            </a:r>
            <a:r>
              <a:rPr lang="en-US" sz="3200" dirty="0" smtClean="0"/>
              <a:t> </a:t>
            </a:r>
            <a:r>
              <a:rPr lang="en-US" sz="3200" dirty="0"/>
              <a:t>than the critical value (p-value .05 </a:t>
            </a:r>
            <a:r>
              <a:rPr lang="en-US" sz="3200" dirty="0" smtClean="0"/>
              <a:t>@__DF</a:t>
            </a:r>
            <a:r>
              <a:rPr lang="en-US" sz="3200" dirty="0"/>
              <a:t>) then </a:t>
            </a:r>
            <a:r>
              <a:rPr lang="en-US" sz="3200" dirty="0" smtClean="0">
                <a:solidFill>
                  <a:srgbClr val="FF0000"/>
                </a:solidFill>
              </a:rPr>
              <a:t>CANNOT REJECT </a:t>
            </a:r>
            <a:r>
              <a:rPr lang="en-US" sz="3200" dirty="0" smtClean="0"/>
              <a:t>the </a:t>
            </a:r>
            <a:r>
              <a:rPr lang="en-US" sz="3200" dirty="0"/>
              <a:t>null (must keep it)</a:t>
            </a:r>
            <a:r>
              <a:rPr lang="en-US" sz="3200" dirty="0" smtClean="0"/>
              <a:t> </a:t>
            </a:r>
            <a:r>
              <a:rPr lang="en-US" sz="3200" dirty="0"/>
              <a:t>because the difference is </a:t>
            </a:r>
            <a:r>
              <a:rPr lang="en-US" sz="3200" i="1" dirty="0" smtClean="0"/>
              <a:t>not</a:t>
            </a:r>
            <a:r>
              <a:rPr lang="en-US" sz="3200" dirty="0" smtClean="0"/>
              <a:t> statistically </a:t>
            </a:r>
            <a:r>
              <a:rPr lang="en-US" sz="3200" dirty="0"/>
              <a:t>significant.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793" y="466873"/>
            <a:ext cx="1330036" cy="11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Practice 1: </a:t>
            </a:r>
            <a:r>
              <a:rPr lang="en-US" dirty="0" smtClean="0">
                <a:solidFill>
                  <a:srgbClr val="7030A0"/>
                </a:solidFill>
              </a:rPr>
              <a:t>Using Models and Representations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Anderson’s Bozeman Science: </a:t>
            </a:r>
            <a:r>
              <a:rPr lang="en-US" dirty="0" smtClean="0">
                <a:hlinkClick r:id="rId2"/>
              </a:rPr>
              <a:t>Models and Representations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827" y="3007151"/>
            <a:ext cx="10558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Pros of Models?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Cons of Models?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73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Reminder…if told to round…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endParaRPr lang="en-US" sz="24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80000"/>
              </a:lnSpc>
              <a:spcBef>
                <a:spcPts val="640"/>
              </a:spcBef>
              <a:buClr>
                <a:srgbClr val="990033"/>
              </a:buClr>
              <a:buSzPct val="25000"/>
              <a:buNone/>
            </a:pPr>
            <a:r>
              <a:rPr lang="en-US" sz="3600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600" dirty="0" smtClean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123</a:t>
            </a:r>
          </a:p>
          <a:p>
            <a:pPr marL="342900" lvl="0" indent="-342900">
              <a:lnSpc>
                <a:spcPct val="80000"/>
              </a:lnSpc>
              <a:spcBef>
                <a:spcPts val="640"/>
              </a:spcBef>
              <a:buClr>
                <a:srgbClr val="990033"/>
              </a:buClr>
              <a:buSzPct val="25000"/>
              <a:buNone/>
            </a:pPr>
            <a:endParaRPr lang="en-US" sz="3600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80000"/>
              </a:lnSpc>
              <a:spcBef>
                <a:spcPts val="640"/>
              </a:spcBef>
              <a:buClr>
                <a:srgbClr val="990033"/>
              </a:buClr>
              <a:buSzPct val="25000"/>
              <a:buNone/>
            </a:pPr>
            <a:r>
              <a:rPr lang="en-US" sz="3600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The 1 is in the </a:t>
            </a:r>
            <a:r>
              <a:rPr lang="en-US" sz="3600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tenths</a:t>
            </a:r>
            <a:r>
              <a:rPr lang="en-US" sz="3600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place</a:t>
            </a:r>
          </a:p>
          <a:p>
            <a:pPr marL="342900" lvl="0" indent="-342900">
              <a:lnSpc>
                <a:spcPct val="80000"/>
              </a:lnSpc>
              <a:spcBef>
                <a:spcPts val="640"/>
              </a:spcBef>
              <a:buClr>
                <a:srgbClr val="990033"/>
              </a:buClr>
              <a:buSzPct val="25000"/>
              <a:buNone/>
            </a:pPr>
            <a:r>
              <a:rPr lang="en-US" sz="3600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The 2 is in the </a:t>
            </a:r>
            <a:r>
              <a:rPr lang="en-US" sz="3600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hundreds </a:t>
            </a:r>
            <a:r>
              <a:rPr lang="en-US" sz="3600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</a:p>
          <a:p>
            <a:pPr marL="342900" lvl="0" indent="-342900">
              <a:lnSpc>
                <a:spcPct val="80000"/>
              </a:lnSpc>
              <a:spcBef>
                <a:spcPts val="640"/>
              </a:spcBef>
              <a:buClr>
                <a:srgbClr val="990033"/>
              </a:buClr>
              <a:buSzPct val="25000"/>
              <a:buNone/>
            </a:pPr>
            <a:r>
              <a:rPr lang="en-US" sz="3600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The 3 is in the </a:t>
            </a:r>
            <a:r>
              <a:rPr lang="en-US" sz="3600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thousandths </a:t>
            </a:r>
            <a:r>
              <a:rPr lang="en-US" sz="3600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250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to write your 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564" y="15253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I (</a:t>
            </a:r>
            <a:r>
              <a:rPr lang="en-US" sz="3600" i="1" dirty="0" smtClean="0">
                <a:solidFill>
                  <a:srgbClr val="0070C0"/>
                </a:solidFill>
              </a:rPr>
              <a:t>accept / reject</a:t>
            </a:r>
            <a:r>
              <a:rPr lang="en-US" sz="3600" dirty="0" smtClean="0"/>
              <a:t>) the Null Hypothesis because the 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value of ________ is (</a:t>
            </a:r>
            <a:r>
              <a:rPr lang="en-US" sz="3600" i="1" dirty="0" smtClean="0">
                <a:solidFill>
                  <a:srgbClr val="0070C0"/>
                </a:solidFill>
              </a:rPr>
              <a:t>greater than / less than</a:t>
            </a:r>
            <a:r>
              <a:rPr lang="en-US" sz="3600" dirty="0" smtClean="0"/>
              <a:t>) the critical value of _________ at 5% probability and ____ degrees of freedom.  This means…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93325" y="5399658"/>
            <a:ext cx="8678839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X</a:t>
            </a:r>
            <a:r>
              <a:rPr lang="en-US" sz="2800" baseline="30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 &gt; critical value 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do NOT ACCEPT the Null (reject)</a:t>
            </a:r>
          </a:p>
          <a:p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X</a:t>
            </a:r>
            <a:r>
              <a:rPr lang="en-US" sz="2800" baseline="30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&lt; critical value  ACCEPT the Null (cannot reject)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64" y="5071850"/>
            <a:ext cx="1619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10922000" cy="1325563"/>
          </a:xfrm>
        </p:spPr>
        <p:txBody>
          <a:bodyPr/>
          <a:lstStyle/>
          <a:p>
            <a:r>
              <a:rPr lang="en-US" dirty="0" smtClean="0"/>
              <a:t>Putting It All Together: </a:t>
            </a:r>
            <a:r>
              <a:rPr lang="en-US" b="1" dirty="0" smtClean="0">
                <a:solidFill>
                  <a:srgbClr val="7030A0"/>
                </a:solidFill>
              </a:rPr>
              <a:t>Mealworm Behavior Lab</a:t>
            </a:r>
            <a:r>
              <a:rPr lang="en-US" dirty="0" smtClean="0"/>
              <a:t> </a:t>
            </a:r>
            <a:r>
              <a:rPr lang="en-US" sz="3600" dirty="0" smtClean="0"/>
              <a:t>(modification of AP Lab 12)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800" y="1825625"/>
            <a:ext cx="10922000" cy="4351338"/>
          </a:xfrm>
        </p:spPr>
        <p:txBody>
          <a:bodyPr/>
          <a:lstStyle/>
          <a:p>
            <a:r>
              <a:rPr lang="en-US" dirty="0" smtClean="0"/>
              <a:t>3 Part Lab</a:t>
            </a:r>
          </a:p>
          <a:p>
            <a:endParaRPr lang="en-US" dirty="0" smtClean="0"/>
          </a:p>
          <a:p>
            <a:r>
              <a:rPr lang="en-US" dirty="0" smtClean="0"/>
              <a:t>Must have all writings in your lab notebook</a:t>
            </a:r>
          </a:p>
          <a:p>
            <a:endParaRPr lang="en-US" dirty="0" smtClean="0"/>
          </a:p>
          <a:p>
            <a:r>
              <a:rPr lang="en-US" dirty="0" smtClean="0"/>
              <a:t>Will culminate in small group presentations of lab findings through a “Mini Poster”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Formal Grade</a:t>
            </a:r>
            <a:r>
              <a:rPr lang="en-US" dirty="0" smtClean="0"/>
              <a:t>: lab notebook + participation + Mini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288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Using Mathematics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9327" y="1047404"/>
            <a:ext cx="11643360" cy="5735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is a </a:t>
            </a:r>
            <a:r>
              <a:rPr lang="en-US" sz="3800" dirty="0" smtClean="0">
                <a:solidFill>
                  <a:srgbClr val="00B050"/>
                </a:solidFill>
              </a:rPr>
              <a:t>Null Hypothesis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A </a:t>
            </a:r>
            <a:r>
              <a:rPr lang="en-US" b="1" u="sng" dirty="0" smtClean="0">
                <a:solidFill>
                  <a:srgbClr val="7030A0"/>
                </a:solidFill>
              </a:rPr>
              <a:t>null hypothesis </a:t>
            </a:r>
            <a:r>
              <a:rPr lang="en-US" dirty="0" smtClean="0">
                <a:solidFill>
                  <a:srgbClr val="7030A0"/>
                </a:solidFill>
              </a:rPr>
              <a:t>is a statement that says there is no relationship between two measured phenomena, or no association among groups.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other words, you are saying there is </a:t>
            </a:r>
            <a:r>
              <a:rPr lang="en-US" i="1" dirty="0" smtClean="0"/>
              <a:t>no statistical difference between data sets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Statistical (mathematical) analysis of the data can help you to either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>
                <a:solidFill>
                  <a:srgbClr val="0070C0"/>
                </a:solidFill>
              </a:rPr>
              <a:t>reject</a:t>
            </a:r>
            <a:r>
              <a:rPr lang="en-US" dirty="0"/>
              <a:t>” the null hypothesis (</a:t>
            </a:r>
            <a:r>
              <a:rPr lang="en-US" dirty="0" err="1"/>
              <a:t>ie</a:t>
            </a:r>
            <a:r>
              <a:rPr lang="en-US" dirty="0"/>
              <a:t> not accept the null) – and conclude that there </a:t>
            </a:r>
            <a:r>
              <a:rPr lang="en-US" dirty="0">
                <a:solidFill>
                  <a:srgbClr val="0070C0"/>
                </a:solidFill>
              </a:rPr>
              <a:t>is a relationship </a:t>
            </a:r>
            <a:r>
              <a:rPr lang="en-US" dirty="0"/>
              <a:t>between the two variables and </a:t>
            </a:r>
            <a:r>
              <a:rPr lang="en-US" dirty="0">
                <a:solidFill>
                  <a:srgbClr val="0070C0"/>
                </a:solidFill>
              </a:rPr>
              <a:t>something other than chance </a:t>
            </a:r>
            <a:r>
              <a:rPr lang="en-US" dirty="0"/>
              <a:t>is affecting the outcome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accept</a:t>
            </a:r>
            <a:r>
              <a:rPr lang="en-US" dirty="0" smtClean="0"/>
              <a:t>” the null hypothesis (</a:t>
            </a:r>
            <a:r>
              <a:rPr lang="en-US" dirty="0" err="1" smtClean="0"/>
              <a:t>ie</a:t>
            </a:r>
            <a:r>
              <a:rPr lang="en-US" dirty="0" smtClean="0"/>
              <a:t> fail to reject) – and </a:t>
            </a:r>
            <a:r>
              <a:rPr lang="en-US" dirty="0" smtClean="0">
                <a:solidFill>
                  <a:srgbClr val="FF0000"/>
                </a:solidFill>
              </a:rPr>
              <a:t>conclude that there is no relationship or statistical difference between two measured groups</a:t>
            </a:r>
            <a:endParaRPr lang="en-US" dirty="0" smtClean="0"/>
          </a:p>
        </p:txBody>
      </p:sp>
      <p:pic>
        <p:nvPicPr>
          <p:cNvPr id="2" name="Picture 1" descr="User Aquila - Mathematics Stack Exchan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88" y="494376"/>
            <a:ext cx="1106055" cy="11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Using Mathematics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Standard Deviation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measure of variation</a:t>
            </a:r>
          </a:p>
          <a:p>
            <a:r>
              <a:rPr lang="en-US" dirty="0" smtClean="0"/>
              <a:t>Equation: </a:t>
            </a:r>
          </a:p>
          <a:p>
            <a:r>
              <a:rPr lang="en-US" dirty="0"/>
              <a:t>Paul Anderson: Bozeman Science: </a:t>
            </a:r>
            <a:r>
              <a:rPr lang="en-US" dirty="0">
                <a:hlinkClick r:id="rId2"/>
              </a:rPr>
              <a:t>“Standard Deviation”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Standard Error of the Mean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measure of precision</a:t>
            </a:r>
          </a:p>
          <a:p>
            <a:r>
              <a:rPr lang="en-US" dirty="0" smtClean="0"/>
              <a:t>How “good” your data is</a:t>
            </a:r>
          </a:p>
          <a:p>
            <a:r>
              <a:rPr lang="en-US" dirty="0" smtClean="0"/>
              <a:t>Equation: </a:t>
            </a:r>
            <a:endParaRPr lang="en-US" dirty="0"/>
          </a:p>
          <a:p>
            <a:r>
              <a:rPr lang="en-US" dirty="0" smtClean="0"/>
              <a:t>Paul Anderson: Bozeman Science: </a:t>
            </a:r>
            <a:r>
              <a:rPr lang="en-US" dirty="0" smtClean="0">
                <a:hlinkClick r:id="rId3"/>
              </a:rPr>
              <a:t>“Standard Error”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7428" y="5471160"/>
            <a:ext cx="1075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Smaller error bars = more precise and reliable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If error bars </a:t>
            </a:r>
            <a:r>
              <a:rPr lang="en-US" sz="2400" u="sng" dirty="0" smtClean="0">
                <a:solidFill>
                  <a:srgbClr val="00B050"/>
                </a:solidFill>
              </a:rPr>
              <a:t>overlap</a:t>
            </a:r>
            <a:r>
              <a:rPr lang="en-US" sz="2400" dirty="0" smtClean="0">
                <a:solidFill>
                  <a:srgbClr val="00B050"/>
                </a:solidFill>
              </a:rPr>
              <a:t>, then there is no statistical difference between the data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://4.bp.blogspot.com/-ClgskLBxLjQ/Ut-smPagORI/AAAAAAAAA4k/q_u7caTUj-0/s1600/stdev_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21" y="2740342"/>
            <a:ext cx="154432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2.tnstate.edu/ganter/BIO311-Ch6-Eq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27" y="3533667"/>
            <a:ext cx="1087971" cy="5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72200" y="2505075"/>
            <a:ext cx="5271940" cy="2406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7428" y="5561813"/>
            <a:ext cx="10436712" cy="110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Standard Deviation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7752" y="1608237"/>
            <a:ext cx="11316496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and your friends have just measured the heights of your dogs (in millimeters):</a:t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7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dogs on graph shoulder he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40" y="2214041"/>
            <a:ext cx="58293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4586605"/>
            <a:ext cx="10427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heights (at the shoulders) are: 600mm, 470mm, 170mm, 430mm and 300mm.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741947" y="6006059"/>
            <a:ext cx="8642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Mean  = (6</a:t>
            </a:r>
            <a:r>
              <a:rPr lang="en-US" sz="2800" i="1" dirty="0" smtClean="0">
                <a:solidFill>
                  <a:srgbClr val="0070C0"/>
                </a:solidFill>
              </a:rPr>
              <a:t>00 + 470 + 170 + 430 + 300)/5 </a:t>
            </a:r>
            <a:r>
              <a:rPr lang="en-US" sz="2800" dirty="0" smtClean="0">
                <a:solidFill>
                  <a:srgbClr val="0070C0"/>
                </a:solidFill>
              </a:rPr>
              <a:t>=  </a:t>
            </a:r>
            <a:r>
              <a:rPr lang="en-US" sz="2800" i="1" dirty="0" smtClean="0">
                <a:solidFill>
                  <a:srgbClr val="0070C0"/>
                </a:solidFill>
              </a:rPr>
              <a:t>1970/</a:t>
            </a:r>
            <a:r>
              <a:rPr lang="en-US" sz="2800" dirty="0" smtClean="0">
                <a:solidFill>
                  <a:srgbClr val="0070C0"/>
                </a:solidFill>
              </a:rPr>
              <a:t>5  = </a:t>
            </a:r>
            <a:r>
              <a:rPr lang="en-US" sz="2800" dirty="0" smtClean="0">
                <a:solidFill>
                  <a:srgbClr val="FF0000"/>
                </a:solidFill>
              </a:rPr>
              <a:t> 394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0189" y="5259943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 calculate SD: First, calculate the mean.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5162" y="409575"/>
            <a:ext cx="10515600" cy="4351338"/>
          </a:xfrm>
        </p:spPr>
        <p:txBody>
          <a:bodyPr/>
          <a:lstStyle/>
          <a:p>
            <a:r>
              <a:rPr lang="en-US" dirty="0" smtClean="0"/>
              <a:t>Mean = </a:t>
            </a:r>
            <a:r>
              <a:rPr lang="en-US" dirty="0" smtClean="0">
                <a:solidFill>
                  <a:srgbClr val="0070C0"/>
                </a:solidFill>
              </a:rPr>
              <a:t>394</a:t>
            </a:r>
            <a:endParaRPr lang="en-US" dirty="0" smtClean="0"/>
          </a:p>
          <a:p>
            <a:r>
              <a:rPr lang="en-US" dirty="0" smtClean="0"/>
              <a:t>Now we calculate each dog's difference from the Mean:</a:t>
            </a:r>
          </a:p>
          <a:p>
            <a:endParaRPr lang="en-US" dirty="0"/>
          </a:p>
        </p:txBody>
      </p:sp>
      <p:pic>
        <p:nvPicPr>
          <p:cNvPr id="4098" name="Picture 2" descr="dogs on graph: dev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4" y="4564697"/>
            <a:ext cx="8589457" cy="229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gs on graph: m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4" y="1599405"/>
            <a:ext cx="8589457" cy="28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43258" y="409575"/>
            <a:ext cx="235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Ex: </a:t>
            </a:r>
          </a:p>
          <a:p>
            <a:r>
              <a:rPr lang="en-US" i="1" dirty="0" smtClean="0"/>
              <a:t>600-394 = 206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79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377825"/>
            <a:ext cx="10515600" cy="1664335"/>
          </a:xfrm>
        </p:spPr>
        <p:txBody>
          <a:bodyPr/>
          <a:lstStyle/>
          <a:p>
            <a:r>
              <a:rPr lang="en-US" dirty="0" smtClean="0"/>
              <a:t>Now take each difference, square it, and then divide by (n-1)</a:t>
            </a:r>
          </a:p>
          <a:p>
            <a:r>
              <a:rPr lang="en-US" dirty="0" smtClean="0"/>
              <a:t>N = sample size</a:t>
            </a:r>
          </a:p>
          <a:p>
            <a:r>
              <a:rPr lang="en-US" dirty="0" smtClean="0"/>
              <a:t>Our sample size was 5 dogs, so 5-1 = </a:t>
            </a:r>
            <a:r>
              <a:rPr lang="en-US" dirty="0" smtClean="0">
                <a:solidFill>
                  <a:srgbClr val="7030A0"/>
                </a:solidFill>
              </a:rPr>
              <a:t>4</a:t>
            </a:r>
          </a:p>
          <a:p>
            <a:endParaRPr lang="en-US" dirty="0"/>
          </a:p>
        </p:txBody>
      </p:sp>
      <p:pic>
        <p:nvPicPr>
          <p:cNvPr id="5122" name="Picture 2" descr="variance ca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14" y="2246153"/>
            <a:ext cx="9459513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14916" y="4294208"/>
            <a:ext cx="2828373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27,130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37960" y="2819400"/>
            <a:ext cx="716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96100" y="3854312"/>
            <a:ext cx="716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60520" y="4730342"/>
            <a:ext cx="716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59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2410</Words>
  <Application>Microsoft Office PowerPoint</Application>
  <PresentationFormat>Widescreen</PresentationFormat>
  <Paragraphs>327</Paragraphs>
  <Slides>42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ArialMT</vt:lpstr>
      <vt:lpstr>Calibri</vt:lpstr>
      <vt:lpstr>Calibri Light</vt:lpstr>
      <vt:lpstr>Times New Roman</vt:lpstr>
      <vt:lpstr>Wingdings</vt:lpstr>
      <vt:lpstr>Office Theme</vt:lpstr>
      <vt:lpstr>Science Practices</vt:lpstr>
      <vt:lpstr>6 Science practices</vt:lpstr>
      <vt:lpstr>Homework</vt:lpstr>
      <vt:lpstr>Science Practice 1: Using Models and Representations</vt:lpstr>
      <vt:lpstr>Using Mathematics</vt:lpstr>
      <vt:lpstr>Using Mathematics</vt:lpstr>
      <vt:lpstr>Standard Deviation Practice</vt:lpstr>
      <vt:lpstr>PowerPoint Presentation</vt:lpstr>
      <vt:lpstr>PowerPoint Presentation</vt:lpstr>
      <vt:lpstr>Calculate Standard Deviation…</vt:lpstr>
      <vt:lpstr>Science Practice 2: Using Mathematics</vt:lpstr>
      <vt:lpstr>Standard Error and 95% Confidence Intervals</vt:lpstr>
      <vt:lpstr>PowerPoint Presentation</vt:lpstr>
      <vt:lpstr>PowerPoint Presentation</vt:lpstr>
      <vt:lpstr>PowerPoint Presentation</vt:lpstr>
      <vt:lpstr>Using Mathematics</vt:lpstr>
      <vt:lpstr>PowerPoint Presentation</vt:lpstr>
      <vt:lpstr>PowerPoint Presentation</vt:lpstr>
      <vt:lpstr>PowerPoint Presentation</vt:lpstr>
      <vt:lpstr>Thursday August 29, 2019</vt:lpstr>
      <vt:lpstr>Standard Error Sample #2</vt:lpstr>
      <vt:lpstr>PowerPoint Presentation</vt:lpstr>
      <vt:lpstr>PowerPoint Presentation</vt:lpstr>
      <vt:lpstr>PowerPoint Presentation</vt:lpstr>
      <vt:lpstr>Graphs PPT</vt:lpstr>
      <vt:lpstr>Science Practice: Scientific Questioning</vt:lpstr>
      <vt:lpstr>Science Practice: Scientific Questioning</vt:lpstr>
      <vt:lpstr>Digging Deeper</vt:lpstr>
      <vt:lpstr>PowerPoint Presentation</vt:lpstr>
      <vt:lpstr>Science Practice: Argumentation</vt:lpstr>
      <vt:lpstr>Science Practice 3: Scientific Questioning</vt:lpstr>
      <vt:lpstr>Science Practice: Argumentation</vt:lpstr>
      <vt:lpstr>Science Practice: Argumentation</vt:lpstr>
      <vt:lpstr>Science Practice: Argumentation</vt:lpstr>
      <vt:lpstr>Science Practice: Argumentation </vt:lpstr>
      <vt:lpstr>Science Practices Continued</vt:lpstr>
      <vt:lpstr>M&amp;M Statistics / A Chi Square Analysis </vt:lpstr>
      <vt:lpstr>95% Confidence </vt:lpstr>
      <vt:lpstr>Statistical Significance</vt:lpstr>
      <vt:lpstr>Reminder…if told to round…</vt:lpstr>
      <vt:lpstr>How to write your conclusion</vt:lpstr>
      <vt:lpstr>Putting It All Together: Mealworm Behavior Lab (modification of AP Lab 12)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Mathis, Lindsay A.</dc:creator>
  <cp:lastModifiedBy>Mathis, Lindsay A.</cp:lastModifiedBy>
  <cp:revision>102</cp:revision>
  <dcterms:created xsi:type="dcterms:W3CDTF">2017-08-18T14:26:11Z</dcterms:created>
  <dcterms:modified xsi:type="dcterms:W3CDTF">2019-08-29T19:08:03Z</dcterms:modified>
</cp:coreProperties>
</file>