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81" r:id="rId3"/>
    <p:sldId id="280" r:id="rId4"/>
    <p:sldId id="282" r:id="rId5"/>
    <p:sldId id="279" r:id="rId6"/>
    <p:sldId id="291" r:id="rId7"/>
    <p:sldId id="290" r:id="rId8"/>
    <p:sldId id="294" r:id="rId9"/>
    <p:sldId id="300" r:id="rId10"/>
    <p:sldId id="283" r:id="rId11"/>
    <p:sldId id="284" r:id="rId12"/>
    <p:sldId id="285" r:id="rId13"/>
    <p:sldId id="286" r:id="rId14"/>
    <p:sldId id="259" r:id="rId15"/>
    <p:sldId id="301" r:id="rId16"/>
    <p:sldId id="275" r:id="rId17"/>
    <p:sldId id="302" r:id="rId18"/>
    <p:sldId id="295" r:id="rId19"/>
    <p:sldId id="276" r:id="rId20"/>
    <p:sldId id="296" r:id="rId21"/>
    <p:sldId id="277" r:id="rId22"/>
    <p:sldId id="297" r:id="rId23"/>
    <p:sldId id="299"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9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756EE7F-8AEB-4AF0-9DD4-8B3E0D73728C}" type="datetimeFigureOut">
              <a:rPr lang="en-US"/>
              <a:pPr>
                <a:defRPr/>
              </a:pPr>
              <a:t>8/27/2019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3084E8C8-526F-4775-B299-060FEC4FD3E4}" type="slidenum">
              <a:rPr lang="en-US" altLang="en-US"/>
              <a:pPr/>
              <a:t>‹#›</a:t>
            </a:fld>
            <a:endParaRPr lang="en-US" altLang="en-US"/>
          </a:p>
        </p:txBody>
      </p:sp>
    </p:spTree>
    <p:extLst>
      <p:ext uri="{BB962C8B-B14F-4D97-AF65-F5344CB8AC3E}">
        <p14:creationId xmlns:p14="http://schemas.microsoft.com/office/powerpoint/2010/main" val="15232147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http://ibscrewed4maths.blogspot.com/2011/03/types-of-data.html</a:t>
            </a: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1AF617C-327E-4183-8B4A-E1B236819987}" type="slidenum">
              <a:rPr lang="en-US" altLang="en-US"/>
              <a:pPr/>
              <a:t>2</a:t>
            </a:fld>
            <a:endParaRPr lang="en-US" altLang="en-US"/>
          </a:p>
        </p:txBody>
      </p:sp>
    </p:spTree>
    <p:extLst>
      <p:ext uri="{BB962C8B-B14F-4D97-AF65-F5344CB8AC3E}">
        <p14:creationId xmlns:p14="http://schemas.microsoft.com/office/powerpoint/2010/main" val="12756386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AP Biology Quantitative Skills Manual</a:t>
            </a:r>
          </a:p>
          <a:p>
            <a:pPr>
              <a:spcBef>
                <a:spcPct val="0"/>
              </a:spcBef>
            </a:pPr>
            <a:endParaRPr lang="en-US" altLang="en-US" smtClean="0"/>
          </a:p>
        </p:txBody>
      </p:sp>
      <p:sp>
        <p:nvSpPr>
          <p:cNvPr id="614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6B7AB8E-F8DA-49BA-83DA-CECCC5C8446F}" type="slidenum">
              <a:rPr lang="en-US" altLang="en-US"/>
              <a:pPr/>
              <a:t>17</a:t>
            </a:fld>
            <a:endParaRPr lang="en-US" altLang="en-US"/>
          </a:p>
        </p:txBody>
      </p:sp>
    </p:spTree>
    <p:extLst>
      <p:ext uri="{BB962C8B-B14F-4D97-AF65-F5344CB8AC3E}">
        <p14:creationId xmlns:p14="http://schemas.microsoft.com/office/powerpoint/2010/main" val="36332263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AP Biology Quantitative Skills Manual</a:t>
            </a:r>
          </a:p>
        </p:txBody>
      </p:sp>
      <p:sp>
        <p:nvSpPr>
          <p:cNvPr id="634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B50D594B-A914-4BFF-A049-8B37E1BC7BA8}" type="slidenum">
              <a:rPr lang="en-US" altLang="en-US"/>
              <a:pPr/>
              <a:t>18</a:t>
            </a:fld>
            <a:endParaRPr lang="en-US" altLang="en-US"/>
          </a:p>
        </p:txBody>
      </p:sp>
    </p:spTree>
    <p:extLst>
      <p:ext uri="{BB962C8B-B14F-4D97-AF65-F5344CB8AC3E}">
        <p14:creationId xmlns:p14="http://schemas.microsoft.com/office/powerpoint/2010/main" val="1274871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AP Biology Quantitative Skills Manual</a:t>
            </a:r>
          </a:p>
          <a:p>
            <a:pPr>
              <a:spcBef>
                <a:spcPct val="0"/>
              </a:spcBef>
            </a:pPr>
            <a:endParaRPr lang="en-US" altLang="en-US" dirty="0" smtClean="0"/>
          </a:p>
        </p:txBody>
      </p:sp>
      <p:sp>
        <p:nvSpPr>
          <p:cNvPr id="655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EFF1C63-24C6-49AA-BF0F-A4852F12DD25}" type="slidenum">
              <a:rPr lang="en-US" altLang="en-US"/>
              <a:pPr/>
              <a:t>19</a:t>
            </a:fld>
            <a:endParaRPr lang="en-US" altLang="en-US"/>
          </a:p>
        </p:txBody>
      </p:sp>
    </p:spTree>
    <p:extLst>
      <p:ext uri="{BB962C8B-B14F-4D97-AF65-F5344CB8AC3E}">
        <p14:creationId xmlns:p14="http://schemas.microsoft.com/office/powerpoint/2010/main" val="3821566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AP Biology Quantitative Skills Manual</a:t>
            </a:r>
          </a:p>
          <a:p>
            <a:pPr>
              <a:spcBef>
                <a:spcPct val="0"/>
              </a:spcBef>
            </a:pPr>
            <a:endParaRPr lang="en-US" altLang="en-US" smtClean="0"/>
          </a:p>
        </p:txBody>
      </p:sp>
      <p:sp>
        <p:nvSpPr>
          <p:cNvPr id="675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942CAA5-E9D5-4F9B-AFB4-9A28AA904B07}" type="slidenum">
              <a:rPr lang="en-US" altLang="en-US"/>
              <a:pPr/>
              <a:t>20</a:t>
            </a:fld>
            <a:endParaRPr lang="en-US" altLang="en-US"/>
          </a:p>
        </p:txBody>
      </p:sp>
    </p:spTree>
    <p:extLst>
      <p:ext uri="{BB962C8B-B14F-4D97-AF65-F5344CB8AC3E}">
        <p14:creationId xmlns:p14="http://schemas.microsoft.com/office/powerpoint/2010/main" val="16802288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696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B057A94D-C26F-462C-A53E-B664FB40559F}" type="slidenum">
              <a:rPr lang="en-US" altLang="en-US"/>
              <a:pPr/>
              <a:t>21</a:t>
            </a:fld>
            <a:endParaRPr lang="en-US" altLang="en-US"/>
          </a:p>
        </p:txBody>
      </p:sp>
    </p:spTree>
    <p:extLst>
      <p:ext uri="{BB962C8B-B14F-4D97-AF65-F5344CB8AC3E}">
        <p14:creationId xmlns:p14="http://schemas.microsoft.com/office/powerpoint/2010/main" val="111962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AP Biology Quantitative Skills Manual</a:t>
            </a:r>
          </a:p>
          <a:p>
            <a:pPr>
              <a:spcBef>
                <a:spcPct val="0"/>
              </a:spcBef>
            </a:pPr>
            <a:endParaRPr lang="en-US" altLang="en-US" smtClean="0"/>
          </a:p>
        </p:txBody>
      </p:sp>
      <p:sp>
        <p:nvSpPr>
          <p:cNvPr id="716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BB5883A-EF13-4F20-86AA-A55D17BB5A87}" type="slidenum">
              <a:rPr lang="en-US" altLang="en-US"/>
              <a:pPr/>
              <a:t>22</a:t>
            </a:fld>
            <a:endParaRPr lang="en-US" altLang="en-US"/>
          </a:p>
        </p:txBody>
      </p:sp>
    </p:spTree>
    <p:extLst>
      <p:ext uri="{BB962C8B-B14F-4D97-AF65-F5344CB8AC3E}">
        <p14:creationId xmlns:p14="http://schemas.microsoft.com/office/powerpoint/2010/main" val="1065500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84E8C8-526F-4775-B299-060FEC4FD3E4}" type="slidenum">
              <a:rPr lang="en-US" altLang="en-US" smtClean="0"/>
              <a:pPr/>
              <a:t>4</a:t>
            </a:fld>
            <a:endParaRPr lang="en-US" altLang="en-US"/>
          </a:p>
        </p:txBody>
      </p:sp>
    </p:spTree>
    <p:extLst>
      <p:ext uri="{BB962C8B-B14F-4D97-AF65-F5344CB8AC3E}">
        <p14:creationId xmlns:p14="http://schemas.microsoft.com/office/powerpoint/2010/main" val="3031313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AP® Biology Investigative Labs: An Inquiry-Based Approach</a:t>
            </a:r>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4D7AFC4-4581-4433-A3ED-AED35F6ABB26}" type="slidenum">
              <a:rPr lang="en-US" altLang="en-US"/>
              <a:pPr/>
              <a:t>6</a:t>
            </a:fld>
            <a:endParaRPr lang="en-US" altLang="en-US"/>
          </a:p>
        </p:txBody>
      </p:sp>
    </p:spTree>
    <p:extLst>
      <p:ext uri="{BB962C8B-B14F-4D97-AF65-F5344CB8AC3E}">
        <p14:creationId xmlns:p14="http://schemas.microsoft.com/office/powerpoint/2010/main" val="1992567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AP® Biology Investigative Labs: An Inquiry-Based Approach</a:t>
            </a:r>
          </a:p>
          <a:p>
            <a:pPr>
              <a:spcBef>
                <a:spcPct val="0"/>
              </a:spcBef>
            </a:pPr>
            <a:endParaRPr lang="en-US" altLang="en-US" smtClean="0"/>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71F7DFE-F5A4-469A-B1BD-D774301B6EF6}" type="slidenum">
              <a:rPr lang="en-US" altLang="en-US"/>
              <a:pPr/>
              <a:t>7</a:t>
            </a:fld>
            <a:endParaRPr lang="en-US" altLang="en-US"/>
          </a:p>
        </p:txBody>
      </p:sp>
    </p:spTree>
    <p:extLst>
      <p:ext uri="{BB962C8B-B14F-4D97-AF65-F5344CB8AC3E}">
        <p14:creationId xmlns:p14="http://schemas.microsoft.com/office/powerpoint/2010/main" val="3296405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AP® Biology Investigative Labs: An Inquiry-Based Approach</a:t>
            </a:r>
          </a:p>
          <a:p>
            <a:pPr>
              <a:spcBef>
                <a:spcPct val="0"/>
              </a:spcBef>
            </a:pPr>
            <a:endParaRPr lang="en-US" altLang="en-US" smtClean="0"/>
          </a:p>
        </p:txBody>
      </p:sp>
      <p:sp>
        <p:nvSpPr>
          <p:cNvPr id="317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B6252A37-CD6F-48BC-A54E-C05CBAA17B07}" type="slidenum">
              <a:rPr lang="en-US" altLang="en-US"/>
              <a:pPr/>
              <a:t>8</a:t>
            </a:fld>
            <a:endParaRPr lang="en-US" altLang="en-US"/>
          </a:p>
        </p:txBody>
      </p:sp>
    </p:spTree>
    <p:extLst>
      <p:ext uri="{BB962C8B-B14F-4D97-AF65-F5344CB8AC3E}">
        <p14:creationId xmlns:p14="http://schemas.microsoft.com/office/powerpoint/2010/main" val="3148107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AP® Biology Investigative Labs: An Inquiry-Based Approach</a:t>
            </a:r>
          </a:p>
          <a:p>
            <a:pPr>
              <a:spcBef>
                <a:spcPct val="0"/>
              </a:spcBef>
            </a:pPr>
            <a:endParaRPr lang="en-US" altLang="en-US" smtClean="0"/>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9067CFB-0DAE-41AB-8235-8EC7C43B83A8}" type="slidenum">
              <a:rPr lang="en-US" altLang="en-US"/>
              <a:pPr/>
              <a:t>9</a:t>
            </a:fld>
            <a:endParaRPr lang="en-US" altLang="en-US"/>
          </a:p>
        </p:txBody>
      </p:sp>
    </p:spTree>
    <p:extLst>
      <p:ext uri="{BB962C8B-B14F-4D97-AF65-F5344CB8AC3E}">
        <p14:creationId xmlns:p14="http://schemas.microsoft.com/office/powerpoint/2010/main" val="1847296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6DF57C3-D196-41BB-AD7C-D2C1784B7897}" type="slidenum">
              <a:rPr lang="en-US" altLang="en-US"/>
              <a:pPr/>
              <a:t>10</a:t>
            </a:fld>
            <a:endParaRPr lang="en-US" altLang="en-US"/>
          </a:p>
        </p:txBody>
      </p:sp>
    </p:spTree>
    <p:extLst>
      <p:ext uri="{BB962C8B-B14F-4D97-AF65-F5344CB8AC3E}">
        <p14:creationId xmlns:p14="http://schemas.microsoft.com/office/powerpoint/2010/main" val="1837978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2780416-AD99-495B-BA0D-74761F902335}" type="slidenum">
              <a:rPr lang="en-US" altLang="en-US"/>
              <a:pPr/>
              <a:t>13</a:t>
            </a:fld>
            <a:endParaRPr lang="en-US" altLang="en-US"/>
          </a:p>
        </p:txBody>
      </p:sp>
    </p:spTree>
    <p:extLst>
      <p:ext uri="{BB962C8B-B14F-4D97-AF65-F5344CB8AC3E}">
        <p14:creationId xmlns:p14="http://schemas.microsoft.com/office/powerpoint/2010/main" val="2485196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AP Biology Quantitative Skills Manual</a:t>
            </a:r>
          </a:p>
          <a:p>
            <a:pPr>
              <a:spcBef>
                <a:spcPct val="0"/>
              </a:spcBef>
            </a:pPr>
            <a:endParaRPr lang="en-US" altLang="en-US" smtClean="0"/>
          </a:p>
        </p:txBody>
      </p:sp>
      <p:sp>
        <p:nvSpPr>
          <p:cNvPr id="614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6B7AB8E-F8DA-49BA-83DA-CECCC5C8446F}" type="slidenum">
              <a:rPr lang="en-US" altLang="en-US"/>
              <a:pPr/>
              <a:t>16</a:t>
            </a:fld>
            <a:endParaRPr lang="en-US" altLang="en-US"/>
          </a:p>
        </p:txBody>
      </p:sp>
    </p:spTree>
    <p:extLst>
      <p:ext uri="{BB962C8B-B14F-4D97-AF65-F5344CB8AC3E}">
        <p14:creationId xmlns:p14="http://schemas.microsoft.com/office/powerpoint/2010/main" val="992576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27468C4-F02D-4392-99DD-9898C4459E01}" type="datetimeFigureOut">
              <a:rPr lang="en-US"/>
              <a:pPr>
                <a:defRPr/>
              </a:pPr>
              <a:t>8/27/2019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8EB87E4-4A10-45C5-89C7-0FFA6D2CAF7B}" type="slidenum">
              <a:rPr lang="en-US" altLang="en-US"/>
              <a:pPr/>
              <a:t>‹#›</a:t>
            </a:fld>
            <a:endParaRPr lang="en-US" altLang="en-US"/>
          </a:p>
        </p:txBody>
      </p:sp>
    </p:spTree>
    <p:extLst>
      <p:ext uri="{BB962C8B-B14F-4D97-AF65-F5344CB8AC3E}">
        <p14:creationId xmlns:p14="http://schemas.microsoft.com/office/powerpoint/2010/main" val="2282168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96CA343-B2BB-444E-A905-AE835921461B}" type="datetimeFigureOut">
              <a:rPr lang="en-US"/>
              <a:pPr>
                <a:defRPr/>
              </a:pPr>
              <a:t>8/27/2019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0818D9E-8147-4CD5-B767-CAA3A5CBDE03}" type="slidenum">
              <a:rPr lang="en-US" altLang="en-US"/>
              <a:pPr/>
              <a:t>‹#›</a:t>
            </a:fld>
            <a:endParaRPr lang="en-US" altLang="en-US"/>
          </a:p>
        </p:txBody>
      </p:sp>
    </p:spTree>
    <p:extLst>
      <p:ext uri="{BB962C8B-B14F-4D97-AF65-F5344CB8AC3E}">
        <p14:creationId xmlns:p14="http://schemas.microsoft.com/office/powerpoint/2010/main" val="95427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89F9C71-65BD-4F0E-B98F-347784EDECF4}" type="datetimeFigureOut">
              <a:rPr lang="en-US"/>
              <a:pPr>
                <a:defRPr/>
              </a:pPr>
              <a:t>8/27/2019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D83F3A0-25B7-470A-B71B-0DF86C9CE9E4}" type="slidenum">
              <a:rPr lang="en-US" altLang="en-US"/>
              <a:pPr/>
              <a:t>‹#›</a:t>
            </a:fld>
            <a:endParaRPr lang="en-US" altLang="en-US"/>
          </a:p>
        </p:txBody>
      </p:sp>
    </p:spTree>
    <p:extLst>
      <p:ext uri="{BB962C8B-B14F-4D97-AF65-F5344CB8AC3E}">
        <p14:creationId xmlns:p14="http://schemas.microsoft.com/office/powerpoint/2010/main" val="2838608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6B95B49-E829-4C5C-AAA4-55D104A48209}" type="datetimeFigureOut">
              <a:rPr lang="en-US"/>
              <a:pPr>
                <a:defRPr/>
              </a:pPr>
              <a:t>8/27/2019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B732688-8250-4527-8D44-370CC1A1594D}" type="slidenum">
              <a:rPr lang="en-US" altLang="en-US"/>
              <a:pPr/>
              <a:t>‹#›</a:t>
            </a:fld>
            <a:endParaRPr lang="en-US" altLang="en-US"/>
          </a:p>
        </p:txBody>
      </p:sp>
    </p:spTree>
    <p:extLst>
      <p:ext uri="{BB962C8B-B14F-4D97-AF65-F5344CB8AC3E}">
        <p14:creationId xmlns:p14="http://schemas.microsoft.com/office/powerpoint/2010/main" val="1952919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E92458D-3003-42A7-83C2-61F9A7387A09}" type="datetimeFigureOut">
              <a:rPr lang="en-US"/>
              <a:pPr>
                <a:defRPr/>
              </a:pPr>
              <a:t>8/27/2019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3090FC2-B23B-43D3-93CF-2FF88BA5DCC0}" type="slidenum">
              <a:rPr lang="en-US" altLang="en-US"/>
              <a:pPr/>
              <a:t>‹#›</a:t>
            </a:fld>
            <a:endParaRPr lang="en-US" altLang="en-US"/>
          </a:p>
        </p:txBody>
      </p:sp>
    </p:spTree>
    <p:extLst>
      <p:ext uri="{BB962C8B-B14F-4D97-AF65-F5344CB8AC3E}">
        <p14:creationId xmlns:p14="http://schemas.microsoft.com/office/powerpoint/2010/main" val="1423600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5CC107F-3B0E-4594-B74D-DFD5CAA9F402}" type="datetimeFigureOut">
              <a:rPr lang="en-US"/>
              <a:pPr>
                <a:defRPr/>
              </a:pPr>
              <a:t>8/27/2019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147F108-922A-4059-B350-9ED4614A1D7A}" type="slidenum">
              <a:rPr lang="en-US" altLang="en-US"/>
              <a:pPr/>
              <a:t>‹#›</a:t>
            </a:fld>
            <a:endParaRPr lang="en-US" altLang="en-US"/>
          </a:p>
        </p:txBody>
      </p:sp>
    </p:spTree>
    <p:extLst>
      <p:ext uri="{BB962C8B-B14F-4D97-AF65-F5344CB8AC3E}">
        <p14:creationId xmlns:p14="http://schemas.microsoft.com/office/powerpoint/2010/main" val="796025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34A4576-F28C-40F8-9B50-29EB525C357D}" type="datetimeFigureOut">
              <a:rPr lang="en-US"/>
              <a:pPr>
                <a:defRPr/>
              </a:pPr>
              <a:t>8/27/2019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A0CC7266-6668-4637-B2DA-674DB6D78796}" type="slidenum">
              <a:rPr lang="en-US" altLang="en-US"/>
              <a:pPr/>
              <a:t>‹#›</a:t>
            </a:fld>
            <a:endParaRPr lang="en-US" altLang="en-US"/>
          </a:p>
        </p:txBody>
      </p:sp>
    </p:spTree>
    <p:extLst>
      <p:ext uri="{BB962C8B-B14F-4D97-AF65-F5344CB8AC3E}">
        <p14:creationId xmlns:p14="http://schemas.microsoft.com/office/powerpoint/2010/main" val="2259614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326080A-2E20-4A64-8BA7-E369330F9FE5}" type="datetimeFigureOut">
              <a:rPr lang="en-US"/>
              <a:pPr>
                <a:defRPr/>
              </a:pPr>
              <a:t>8/27/2019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CFA79C0-C62F-47A8-A6F2-3621FBEE5F0A}" type="slidenum">
              <a:rPr lang="en-US" altLang="en-US"/>
              <a:pPr/>
              <a:t>‹#›</a:t>
            </a:fld>
            <a:endParaRPr lang="en-US" altLang="en-US"/>
          </a:p>
        </p:txBody>
      </p:sp>
    </p:spTree>
    <p:extLst>
      <p:ext uri="{BB962C8B-B14F-4D97-AF65-F5344CB8AC3E}">
        <p14:creationId xmlns:p14="http://schemas.microsoft.com/office/powerpoint/2010/main" val="708638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1A38672-F4B3-460F-AF37-1D95EA464699}" type="datetimeFigureOut">
              <a:rPr lang="en-US"/>
              <a:pPr>
                <a:defRPr/>
              </a:pPr>
              <a:t>8/27/2019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EC9F5965-4350-45FE-9273-769C4D3EBD5A}" type="slidenum">
              <a:rPr lang="en-US" altLang="en-US"/>
              <a:pPr/>
              <a:t>‹#›</a:t>
            </a:fld>
            <a:endParaRPr lang="en-US" altLang="en-US"/>
          </a:p>
        </p:txBody>
      </p:sp>
    </p:spTree>
    <p:extLst>
      <p:ext uri="{BB962C8B-B14F-4D97-AF65-F5344CB8AC3E}">
        <p14:creationId xmlns:p14="http://schemas.microsoft.com/office/powerpoint/2010/main" val="599163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1528EC-62E5-4348-B7E7-372558720EB9}" type="datetimeFigureOut">
              <a:rPr lang="en-US"/>
              <a:pPr>
                <a:defRPr/>
              </a:pPr>
              <a:t>8/27/2019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DD5284C-F8DE-44E9-8475-58B5B7473177}" type="slidenum">
              <a:rPr lang="en-US" altLang="en-US"/>
              <a:pPr/>
              <a:t>‹#›</a:t>
            </a:fld>
            <a:endParaRPr lang="en-US" altLang="en-US"/>
          </a:p>
        </p:txBody>
      </p:sp>
    </p:spTree>
    <p:extLst>
      <p:ext uri="{BB962C8B-B14F-4D97-AF65-F5344CB8AC3E}">
        <p14:creationId xmlns:p14="http://schemas.microsoft.com/office/powerpoint/2010/main" val="156731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8022300-7446-467B-8F7C-512F0F19C6BA}" type="datetimeFigureOut">
              <a:rPr lang="en-US"/>
              <a:pPr>
                <a:defRPr/>
              </a:pPr>
              <a:t>8/27/2019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15B5D91-B9CB-4F14-B77B-2A8260F1F8CA}" type="slidenum">
              <a:rPr lang="en-US" altLang="en-US"/>
              <a:pPr/>
              <a:t>‹#›</a:t>
            </a:fld>
            <a:endParaRPr lang="en-US" altLang="en-US"/>
          </a:p>
        </p:txBody>
      </p:sp>
    </p:spTree>
    <p:extLst>
      <p:ext uri="{BB962C8B-B14F-4D97-AF65-F5344CB8AC3E}">
        <p14:creationId xmlns:p14="http://schemas.microsoft.com/office/powerpoint/2010/main" val="216154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C8B702A-3898-4D9E-9410-3912ECC06177}" type="datetimeFigureOut">
              <a:rPr lang="en-US"/>
              <a:pPr>
                <a:defRPr/>
              </a:pPr>
              <a:t>8/27/2019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FE7B4F36-0C59-4307-A1BA-463A3D94493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ilovebiology.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jpg"/><Relationship Id="rId5" Type="http://schemas.openxmlformats.org/officeDocument/2006/relationships/image" Target="../media/image21.png"/><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2.jpg"/></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2.jpg"/></Relationships>
</file>

<file path=ppt/slides/_rels/slide1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2.jpg"/></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470025"/>
          </a:xfrm>
          <a:solidFill>
            <a:schemeClr val="accent2">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style>
          <a:lnRef idx="1">
            <a:schemeClr val="accent2"/>
          </a:lnRef>
          <a:fillRef idx="3">
            <a:schemeClr val="accent2"/>
          </a:fillRef>
          <a:effectRef idx="2">
            <a:schemeClr val="accent2"/>
          </a:effectRef>
          <a:fontRef idx="minor">
            <a:schemeClr val="lt1"/>
          </a:fontRef>
        </p:style>
        <p:txBody>
          <a:bodyPr rtlCol="0">
            <a:normAutofit/>
          </a:bodyPr>
          <a:lstStyle/>
          <a:p>
            <a:pPr fontAlgn="auto">
              <a:spcAft>
                <a:spcPts val="0"/>
              </a:spcAft>
              <a:defRPr/>
            </a:pPr>
            <a:r>
              <a:rPr lang="en-US"/>
              <a:t>Quantitative </a:t>
            </a:r>
            <a:r>
              <a:rPr lang="en-US" smtClean="0"/>
              <a:t>Skills:</a:t>
            </a:r>
            <a:r>
              <a:rPr lang="en-US" dirty="0"/>
              <a:t/>
            </a:r>
            <a:br>
              <a:rPr lang="en-US" dirty="0"/>
            </a:br>
            <a:r>
              <a:rPr lang="en-GB" dirty="0" smtClean="0"/>
              <a:t>Graphing</a:t>
            </a:r>
            <a:endParaRPr lang="en-US" dirty="0"/>
          </a:p>
        </p:txBody>
      </p:sp>
      <p:pic>
        <p:nvPicPr>
          <p:cNvPr id="14339" name="Picture 4">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3800" y="1905000"/>
            <a:ext cx="1719263"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3025775"/>
            <a:ext cx="4953000" cy="383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3048000"/>
          </a:xfrm>
        </p:spPr>
        <p:style>
          <a:lnRef idx="1">
            <a:schemeClr val="accent5"/>
          </a:lnRef>
          <a:fillRef idx="3">
            <a:schemeClr val="accent5"/>
          </a:fillRef>
          <a:effectRef idx="2">
            <a:schemeClr val="accent5"/>
          </a:effectRef>
          <a:fontRef idx="minor">
            <a:schemeClr val="lt1"/>
          </a:fontRef>
        </p:style>
        <p:txBody>
          <a:bodyPr rtlCol="0">
            <a:normAutofit fontScale="90000"/>
          </a:bodyPr>
          <a:lstStyle/>
          <a:p>
            <a:pPr fontAlgn="auto">
              <a:spcAft>
                <a:spcPts val="0"/>
              </a:spcAft>
              <a:defRPr/>
            </a:pPr>
            <a:r>
              <a:rPr lang="en-US" dirty="0" smtClean="0">
                <a:solidFill>
                  <a:srgbClr val="FFFF00"/>
                </a:solidFill>
              </a:rPr>
              <a:t>Extrapolation</a:t>
            </a:r>
            <a:r>
              <a:rPr lang="en-US" dirty="0" smtClean="0"/>
              <a:t> is a </a:t>
            </a:r>
            <a:r>
              <a:rPr lang="en-US" i="1" dirty="0" smtClean="0"/>
              <a:t>prediction </a:t>
            </a:r>
            <a:r>
              <a:rPr lang="en-US" dirty="0" smtClean="0"/>
              <a:t>of what the chart might look like beyond the measured set of data.  </a:t>
            </a:r>
            <a:r>
              <a:rPr lang="en-US" dirty="0" smtClean="0">
                <a:solidFill>
                  <a:srgbClr val="FF0000"/>
                </a:solidFill>
              </a:rPr>
              <a:t>A broken line is used</a:t>
            </a:r>
            <a:r>
              <a:rPr lang="en-US" dirty="0" smtClean="0"/>
              <a:t>, indicating this a prediction and not data actually collected.</a:t>
            </a:r>
            <a:endParaRPr lang="en-US" dirty="0"/>
          </a:p>
        </p:txBody>
      </p:sp>
      <p:sp>
        <p:nvSpPr>
          <p:cNvPr id="3" name="Left Arrow 2"/>
          <p:cNvSpPr/>
          <p:nvPr/>
        </p:nvSpPr>
        <p:spPr>
          <a:xfrm>
            <a:off x="5638800" y="5105400"/>
            <a:ext cx="2286000" cy="11430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4" descr="http://images.flatworldknowledge.com/reddenint/reddenint-fig02_075.png"/>
          <p:cNvPicPr>
            <a:picLocks noChangeAspect="1" noChangeArrowheads="1"/>
          </p:cNvPicPr>
          <p:nvPr/>
        </p:nvPicPr>
        <p:blipFill>
          <a:blip r:embed="rId2" cstate="print">
            <a:extLst>
              <a:ext uri="{28A0092B-C50C-407E-A947-70E740481C1C}">
                <a14:useLocalDpi xmlns:a14="http://schemas.microsoft.com/office/drawing/2010/main" val="0"/>
              </a:ext>
            </a:extLst>
          </a:blip>
          <a:srcRect l="22659"/>
          <a:stretch>
            <a:fillRect/>
          </a:stretch>
        </p:blipFill>
        <p:spPr bwMode="auto">
          <a:xfrm>
            <a:off x="0" y="3122613"/>
            <a:ext cx="6292850" cy="346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4876800" y="3505200"/>
            <a:ext cx="3416300" cy="3048000"/>
          </a:xfrm>
          <a:prstGeom prst="rect">
            <a:avLst/>
          </a:prstGeom>
          <a:solidFill>
            <a:srgbClr val="C00000">
              <a:alpha val="12000"/>
            </a:srgbClr>
          </a:solidFill>
          <a:ln>
            <a:solidFill>
              <a:srgbClr val="C00000"/>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0" y="0"/>
            <a:ext cx="9144000" cy="2173288"/>
          </a:xfrm>
        </p:spPr>
        <p:style>
          <a:lnRef idx="1">
            <a:schemeClr val="accent2"/>
          </a:lnRef>
          <a:fillRef idx="3">
            <a:schemeClr val="accent2"/>
          </a:fillRef>
          <a:effectRef idx="2">
            <a:schemeClr val="accent2"/>
          </a:effectRef>
          <a:fontRef idx="minor">
            <a:schemeClr val="lt1"/>
          </a:fontRef>
        </p:style>
        <p:txBody>
          <a:bodyPr rtlCol="0">
            <a:normAutofit/>
          </a:bodyPr>
          <a:lstStyle/>
          <a:p>
            <a:pPr fontAlgn="auto">
              <a:spcAft>
                <a:spcPts val="0"/>
              </a:spcAft>
              <a:defRPr/>
            </a:pPr>
            <a:r>
              <a:rPr lang="en-US" dirty="0" smtClean="0"/>
              <a:t>The </a:t>
            </a:r>
            <a:r>
              <a:rPr lang="en-US" b="1" dirty="0" smtClean="0">
                <a:solidFill>
                  <a:srgbClr val="FFFF00"/>
                </a:solidFill>
              </a:rPr>
              <a:t>slope</a:t>
            </a:r>
            <a:r>
              <a:rPr lang="en-US" dirty="0" smtClean="0">
                <a:solidFill>
                  <a:srgbClr val="FFFF00"/>
                </a:solidFill>
              </a:rPr>
              <a:t> </a:t>
            </a:r>
            <a:r>
              <a:rPr lang="en-US" dirty="0" smtClean="0"/>
              <a:t>of a line indicates the </a:t>
            </a:r>
            <a:r>
              <a:rPr lang="en-US" b="1" dirty="0" smtClean="0">
                <a:solidFill>
                  <a:srgbClr val="FFFF00"/>
                </a:solidFill>
              </a:rPr>
              <a:t>rate</a:t>
            </a:r>
            <a:r>
              <a:rPr lang="en-US" dirty="0" smtClean="0">
                <a:solidFill>
                  <a:srgbClr val="FFFF00"/>
                </a:solidFill>
              </a:rPr>
              <a:t> </a:t>
            </a:r>
            <a:r>
              <a:rPr lang="en-US" dirty="0" smtClean="0"/>
              <a:t>at which the variables being graphed are changing.</a:t>
            </a:r>
            <a:endParaRPr lang="en-US" dirty="0"/>
          </a:p>
        </p:txBody>
      </p:sp>
      <p:sp>
        <p:nvSpPr>
          <p:cNvPr id="36868" name="TextBox 3"/>
          <p:cNvSpPr txBox="1">
            <a:spLocks noChangeArrowheads="1"/>
          </p:cNvSpPr>
          <p:nvPr/>
        </p:nvSpPr>
        <p:spPr bwMode="auto">
          <a:xfrm>
            <a:off x="5257800" y="4132263"/>
            <a:ext cx="2133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400" i="1"/>
              <a:t>m =</a:t>
            </a:r>
          </a:p>
        </p:txBody>
      </p:sp>
      <p:sp>
        <p:nvSpPr>
          <p:cNvPr id="36869" name="TextBox 4"/>
          <p:cNvSpPr txBox="1">
            <a:spLocks noChangeArrowheads="1"/>
          </p:cNvSpPr>
          <p:nvPr/>
        </p:nvSpPr>
        <p:spPr bwMode="auto">
          <a:xfrm>
            <a:off x="5854700" y="3821113"/>
            <a:ext cx="2438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400">
                <a:sym typeface="Symbol" panose="05050102010706020507" pitchFamily="18" charset="2"/>
              </a:rPr>
              <a:t></a:t>
            </a:r>
            <a:r>
              <a:rPr lang="en-US" altLang="en-US" sz="2400" i="1">
                <a:sym typeface="Symbol" panose="05050102010706020507" pitchFamily="18" charset="2"/>
              </a:rPr>
              <a:t>y         y</a:t>
            </a:r>
            <a:r>
              <a:rPr lang="en-US" altLang="en-US" sz="2400" i="1" baseline="-25000">
                <a:sym typeface="Symbol" panose="05050102010706020507" pitchFamily="18" charset="2"/>
              </a:rPr>
              <a:t>2</a:t>
            </a:r>
            <a:r>
              <a:rPr lang="en-US" altLang="en-US" sz="2400" i="1">
                <a:sym typeface="Symbol" panose="05050102010706020507" pitchFamily="18" charset="2"/>
              </a:rPr>
              <a:t> – y</a:t>
            </a:r>
            <a:r>
              <a:rPr lang="en-US" altLang="en-US" sz="2400" i="1" baseline="-25000">
                <a:sym typeface="Symbol" panose="05050102010706020507" pitchFamily="18" charset="2"/>
              </a:rPr>
              <a:t>1</a:t>
            </a:r>
            <a:endParaRPr lang="en-US" altLang="en-US" sz="2400" i="1" baseline="-25000"/>
          </a:p>
        </p:txBody>
      </p:sp>
      <p:sp>
        <p:nvSpPr>
          <p:cNvPr id="36870" name="TextBox 6"/>
          <p:cNvSpPr txBox="1">
            <a:spLocks noChangeArrowheads="1"/>
          </p:cNvSpPr>
          <p:nvPr/>
        </p:nvSpPr>
        <p:spPr bwMode="auto">
          <a:xfrm>
            <a:off x="5854700" y="4364038"/>
            <a:ext cx="22225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400">
                <a:sym typeface="Symbol" panose="05050102010706020507" pitchFamily="18" charset="2"/>
              </a:rPr>
              <a:t></a:t>
            </a:r>
            <a:r>
              <a:rPr lang="en-US" altLang="en-US" sz="2400" i="1">
                <a:sym typeface="Symbol" panose="05050102010706020507" pitchFamily="18" charset="2"/>
              </a:rPr>
              <a:t>x         x</a:t>
            </a:r>
            <a:r>
              <a:rPr lang="en-US" altLang="en-US" sz="2400" i="1" baseline="-25000">
                <a:sym typeface="Symbol" panose="05050102010706020507" pitchFamily="18" charset="2"/>
              </a:rPr>
              <a:t>2</a:t>
            </a:r>
            <a:r>
              <a:rPr lang="en-US" altLang="en-US" sz="2400" i="1">
                <a:sym typeface="Symbol" panose="05050102010706020507" pitchFamily="18" charset="2"/>
              </a:rPr>
              <a:t> – x</a:t>
            </a:r>
            <a:r>
              <a:rPr lang="en-US" altLang="en-US" sz="2400" i="1" baseline="-25000">
                <a:sym typeface="Symbol" panose="05050102010706020507" pitchFamily="18" charset="2"/>
              </a:rPr>
              <a:t>1</a:t>
            </a:r>
            <a:endParaRPr lang="en-US" altLang="en-US" sz="2400" i="1" baseline="-25000"/>
          </a:p>
        </p:txBody>
      </p:sp>
      <p:sp>
        <p:nvSpPr>
          <p:cNvPr id="36871" name="TextBox 7"/>
          <p:cNvSpPr txBox="1">
            <a:spLocks noChangeArrowheads="1"/>
          </p:cNvSpPr>
          <p:nvPr/>
        </p:nvSpPr>
        <p:spPr bwMode="auto">
          <a:xfrm>
            <a:off x="6345238" y="4132263"/>
            <a:ext cx="3175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400" i="1"/>
              <a:t>=</a:t>
            </a:r>
          </a:p>
        </p:txBody>
      </p:sp>
      <p:cxnSp>
        <p:nvCxnSpPr>
          <p:cNvPr id="9" name="Straight Connector 8"/>
          <p:cNvCxnSpPr/>
          <p:nvPr/>
        </p:nvCxnSpPr>
        <p:spPr>
          <a:xfrm>
            <a:off x="6781800" y="4364038"/>
            <a:ext cx="9144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867400" y="4364038"/>
            <a:ext cx="381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6874" name="TextBox 12"/>
          <p:cNvSpPr txBox="1">
            <a:spLocks noChangeArrowheads="1"/>
          </p:cNvSpPr>
          <p:nvPr/>
        </p:nvSpPr>
        <p:spPr bwMode="auto">
          <a:xfrm>
            <a:off x="5524500" y="5243513"/>
            <a:ext cx="2514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400">
                <a:solidFill>
                  <a:srgbClr val="FF0000"/>
                </a:solidFill>
              </a:rPr>
              <a:t>Slope =</a:t>
            </a:r>
            <a:r>
              <a:rPr lang="en-US" altLang="en-US" sz="2400"/>
              <a:t> </a:t>
            </a:r>
          </a:p>
        </p:txBody>
      </p:sp>
      <p:sp>
        <p:nvSpPr>
          <p:cNvPr id="36875" name="TextBox 14"/>
          <p:cNvSpPr txBox="1">
            <a:spLocks noChangeArrowheads="1"/>
          </p:cNvSpPr>
          <p:nvPr/>
        </p:nvSpPr>
        <p:spPr bwMode="auto">
          <a:xfrm>
            <a:off x="6642100" y="5024438"/>
            <a:ext cx="9604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400">
                <a:solidFill>
                  <a:srgbClr val="FF0000"/>
                </a:solidFill>
              </a:rPr>
              <a:t>Rise</a:t>
            </a:r>
          </a:p>
        </p:txBody>
      </p:sp>
      <p:sp>
        <p:nvSpPr>
          <p:cNvPr id="36876" name="TextBox 15"/>
          <p:cNvSpPr txBox="1">
            <a:spLocks noChangeArrowheads="1"/>
          </p:cNvSpPr>
          <p:nvPr/>
        </p:nvSpPr>
        <p:spPr bwMode="auto">
          <a:xfrm>
            <a:off x="6653213" y="5437188"/>
            <a:ext cx="10461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400">
                <a:solidFill>
                  <a:srgbClr val="FF0000"/>
                </a:solidFill>
              </a:rPr>
              <a:t>Run</a:t>
            </a:r>
          </a:p>
        </p:txBody>
      </p:sp>
      <p:cxnSp>
        <p:nvCxnSpPr>
          <p:cNvPr id="18" name="Straight Connector 17"/>
          <p:cNvCxnSpPr/>
          <p:nvPr/>
        </p:nvCxnSpPr>
        <p:spPr>
          <a:xfrm>
            <a:off x="6662738" y="5486400"/>
            <a:ext cx="646112"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5" name="5-Point Star 14"/>
          <p:cNvSpPr/>
          <p:nvPr/>
        </p:nvSpPr>
        <p:spPr>
          <a:xfrm rot="1317503">
            <a:off x="6066562" y="2431982"/>
            <a:ext cx="1278871" cy="1381261"/>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anim calcmode="lin" valueType="num">
                                      <p:cBhvr>
                                        <p:cTn id="8" dur="2000" fill="hold"/>
                                        <p:tgtEl>
                                          <p:spTgt spid="15"/>
                                        </p:tgtEl>
                                        <p:attrNameLst>
                                          <p:attrName>ppt_w</p:attrName>
                                        </p:attrNameLst>
                                      </p:cBhvr>
                                      <p:tavLst>
                                        <p:tav tm="0" fmla="#ppt_w*sin(2.5*pi*$)">
                                          <p:val>
                                            <p:fltVal val="0"/>
                                          </p:val>
                                        </p:tav>
                                        <p:tav tm="100000">
                                          <p:val>
                                            <p:fltVal val="1"/>
                                          </p:val>
                                        </p:tav>
                                      </p:tavLst>
                                    </p:anim>
                                    <p:anim calcmode="lin" valueType="num">
                                      <p:cBhvr>
                                        <p:cTn id="9" dur="2000" fill="hold"/>
                                        <p:tgtEl>
                                          <p:spTgt spid="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765175"/>
            <a:ext cx="1733550"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0" name="Picture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02338" y="804863"/>
            <a:ext cx="1731962"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1" name="Picture 9"/>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52863" y="765175"/>
            <a:ext cx="1782762" cy="172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1838325" y="228600"/>
            <a:ext cx="1752600" cy="369888"/>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fontAlgn="auto">
              <a:spcBef>
                <a:spcPts val="0"/>
              </a:spcBef>
              <a:spcAft>
                <a:spcPts val="0"/>
              </a:spcAft>
              <a:defRPr/>
            </a:pPr>
            <a:r>
              <a:rPr lang="en-US" dirty="0">
                <a:solidFill>
                  <a:schemeClr val="bg1"/>
                </a:solidFill>
              </a:rPr>
              <a:t>Positive Slope</a:t>
            </a:r>
          </a:p>
        </p:txBody>
      </p:sp>
      <p:sp>
        <p:nvSpPr>
          <p:cNvPr id="13" name="TextBox 12"/>
          <p:cNvSpPr txBox="1"/>
          <p:nvPr/>
        </p:nvSpPr>
        <p:spPr>
          <a:xfrm>
            <a:off x="3962400" y="228600"/>
            <a:ext cx="1600200" cy="369888"/>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fontAlgn="auto">
              <a:spcBef>
                <a:spcPts val="0"/>
              </a:spcBef>
              <a:spcAft>
                <a:spcPts val="0"/>
              </a:spcAft>
              <a:defRPr/>
            </a:pPr>
            <a:r>
              <a:rPr lang="en-US" dirty="0">
                <a:solidFill>
                  <a:schemeClr val="bg1"/>
                </a:solidFill>
              </a:rPr>
              <a:t>Negative</a:t>
            </a:r>
            <a:r>
              <a:rPr lang="en-US" dirty="0">
                <a:solidFill>
                  <a:srgbClr val="FF0000"/>
                </a:solidFill>
              </a:rPr>
              <a:t> </a:t>
            </a:r>
            <a:r>
              <a:rPr lang="en-US" dirty="0">
                <a:solidFill>
                  <a:schemeClr val="bg1"/>
                </a:solidFill>
              </a:rPr>
              <a:t>Slope</a:t>
            </a:r>
          </a:p>
        </p:txBody>
      </p:sp>
      <p:sp>
        <p:nvSpPr>
          <p:cNvPr id="14" name="TextBox 13"/>
          <p:cNvSpPr txBox="1"/>
          <p:nvPr/>
        </p:nvSpPr>
        <p:spPr>
          <a:xfrm>
            <a:off x="6172200" y="228600"/>
            <a:ext cx="1752600" cy="369888"/>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fontAlgn="auto">
              <a:spcBef>
                <a:spcPts val="0"/>
              </a:spcBef>
              <a:spcAft>
                <a:spcPts val="0"/>
              </a:spcAft>
              <a:defRPr/>
            </a:pPr>
            <a:r>
              <a:rPr lang="en-US" dirty="0">
                <a:solidFill>
                  <a:schemeClr val="bg1"/>
                </a:solidFill>
              </a:rPr>
              <a:t>Zero Slope</a:t>
            </a:r>
          </a:p>
        </p:txBody>
      </p:sp>
      <p:sp>
        <p:nvSpPr>
          <p:cNvPr id="37895" name="TextBox 2"/>
          <p:cNvSpPr txBox="1">
            <a:spLocks noChangeArrowheads="1"/>
          </p:cNvSpPr>
          <p:nvPr/>
        </p:nvSpPr>
        <p:spPr bwMode="auto">
          <a:xfrm>
            <a:off x="1838325" y="2301875"/>
            <a:ext cx="1752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a:t>Rate Increasing</a:t>
            </a:r>
          </a:p>
        </p:txBody>
      </p:sp>
      <p:sp>
        <p:nvSpPr>
          <p:cNvPr id="37896" name="TextBox 5"/>
          <p:cNvSpPr txBox="1">
            <a:spLocks noChangeArrowheads="1"/>
          </p:cNvSpPr>
          <p:nvPr/>
        </p:nvSpPr>
        <p:spPr bwMode="auto">
          <a:xfrm>
            <a:off x="3919538" y="2301875"/>
            <a:ext cx="1752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a:t>Rate Decreasing</a:t>
            </a:r>
          </a:p>
        </p:txBody>
      </p:sp>
      <p:sp>
        <p:nvSpPr>
          <p:cNvPr id="37897" name="TextBox 6"/>
          <p:cNvSpPr txBox="1">
            <a:spLocks noChangeArrowheads="1"/>
          </p:cNvSpPr>
          <p:nvPr/>
        </p:nvSpPr>
        <p:spPr bwMode="auto">
          <a:xfrm>
            <a:off x="6172200" y="2312988"/>
            <a:ext cx="1752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a:t>Constant Rate</a:t>
            </a:r>
          </a:p>
        </p:txBody>
      </p:sp>
      <p:pic>
        <p:nvPicPr>
          <p:cNvPr id="37898" name="Picture 8" descr="http://www.skwirk.com/content/upload/images/Secondary/NSW/year_8/maths/statistics/tp1/ch1/tp1ch1_image3.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38400" y="3124200"/>
            <a:ext cx="4086225" cy="357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6" name="Straight Arrow Connector 15"/>
          <p:cNvCxnSpPr/>
          <p:nvPr/>
        </p:nvCxnSpPr>
        <p:spPr>
          <a:xfrm>
            <a:off x="2362200" y="5943600"/>
            <a:ext cx="6096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7900" name="TextBox 16"/>
          <p:cNvSpPr txBox="1">
            <a:spLocks noChangeArrowheads="1"/>
          </p:cNvSpPr>
          <p:nvPr/>
        </p:nvSpPr>
        <p:spPr bwMode="auto">
          <a:xfrm>
            <a:off x="952500" y="5527675"/>
            <a:ext cx="14097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r>
              <a:rPr lang="en-US" altLang="en-US" sz="1600">
                <a:solidFill>
                  <a:srgbClr val="FF0000"/>
                </a:solidFill>
              </a:rPr>
              <a:t>Indicates some values</a:t>
            </a:r>
          </a:p>
          <a:p>
            <a:pPr algn="r"/>
            <a:r>
              <a:rPr lang="en-US" altLang="en-US" sz="1600">
                <a:solidFill>
                  <a:srgbClr val="FF0000"/>
                </a:solidFill>
              </a:rPr>
              <a:t>were skipped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26626" name="Picture 2" descr="https://encrypted-tbn1.gstatic.com/images?q=tbn:ANd9GcQdjDLwoA5irNUNcUvc505kKSgMGUTYkKJ2payiSql-cVnmgVgJ4Q"/>
          <p:cNvPicPr>
            <a:picLocks noChangeAspect="1" noChangeArrowheads="1"/>
          </p:cNvPicPr>
          <p:nvPr/>
        </p:nvPicPr>
        <p:blipFill>
          <a:blip r:embed="rId3" cstate="print">
            <a:extLst/>
          </a:blip>
          <a:srcRect/>
          <a:stretch>
            <a:fillRect/>
          </a:stretch>
        </p:blipFill>
        <p:spPr bwMode="auto">
          <a:xfrm rot="20637713">
            <a:off x="337653" y="2535815"/>
            <a:ext cx="2590800" cy="117129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pic>
        <p:nvPicPr>
          <p:cNvPr id="2" name="Picture 1"/>
          <p:cNvPicPr>
            <a:picLocks noChangeAspect="1"/>
          </p:cNvPicPr>
          <p:nvPr/>
        </p:nvPicPr>
        <p:blipFill rotWithShape="1">
          <a:blip r:embed="rId4" cstate="print"/>
          <a:srcRect b="49854"/>
          <a:stretch/>
        </p:blipFill>
        <p:spPr>
          <a:xfrm>
            <a:off x="2973388" y="2819400"/>
            <a:ext cx="5449887" cy="3657600"/>
          </a:xfrm>
          <a:prstGeom prst="rect">
            <a:avLst/>
          </a:prstGeom>
          <a:ln>
            <a:noFill/>
          </a:ln>
          <a:effectLst>
            <a:outerShdw blurRad="292100" dist="139700" dir="2700000" algn="tl" rotWithShape="0">
              <a:srgbClr val="333333">
                <a:alpha val="65000"/>
              </a:srgbClr>
            </a:outerShdw>
          </a:effectLst>
        </p:spPr>
      </p:pic>
      <p:sp>
        <p:nvSpPr>
          <p:cNvPr id="3" name="Title 2"/>
          <p:cNvSpPr>
            <a:spLocks noGrp="1"/>
          </p:cNvSpPr>
          <p:nvPr>
            <p:ph type="title"/>
          </p:nvPr>
        </p:nvSpPr>
        <p:spPr>
          <a:xfrm>
            <a:off x="0" y="0"/>
            <a:ext cx="9144000" cy="1511300"/>
          </a:xfrm>
        </p:spPr>
        <p:style>
          <a:lnRef idx="1">
            <a:schemeClr val="accent4"/>
          </a:lnRef>
          <a:fillRef idx="3">
            <a:schemeClr val="accent4"/>
          </a:fillRef>
          <a:effectRef idx="2">
            <a:schemeClr val="accent4"/>
          </a:effectRef>
          <a:fontRef idx="minor">
            <a:schemeClr val="lt1"/>
          </a:fontRef>
        </p:style>
        <p:txBody>
          <a:bodyPr rtlCol="0">
            <a:normAutofit fontScale="90000"/>
          </a:bodyPr>
          <a:lstStyle/>
          <a:p>
            <a:pPr fontAlgn="auto">
              <a:spcAft>
                <a:spcPts val="0"/>
              </a:spcAft>
              <a:defRPr/>
            </a:pPr>
            <a:r>
              <a:rPr lang="en-US" dirty="0" smtClean="0"/>
              <a:t>Line charts can be plotted with multiple data sets, allowing for better comparison.</a:t>
            </a:r>
            <a:endParaRPr lang="en-US" dirty="0"/>
          </a:p>
        </p:txBody>
      </p:sp>
      <p:cxnSp>
        <p:nvCxnSpPr>
          <p:cNvPr id="6" name="Straight Arrow Connector 5"/>
          <p:cNvCxnSpPr/>
          <p:nvPr/>
        </p:nvCxnSpPr>
        <p:spPr>
          <a:xfrm>
            <a:off x="2735263" y="6096000"/>
            <a:ext cx="6096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8918" name="TextBox 6"/>
          <p:cNvSpPr txBox="1">
            <a:spLocks noChangeArrowheads="1"/>
          </p:cNvSpPr>
          <p:nvPr/>
        </p:nvSpPr>
        <p:spPr bwMode="auto">
          <a:xfrm>
            <a:off x="1717675" y="5680075"/>
            <a:ext cx="9906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a:r>
              <a:rPr lang="en-US" altLang="en-US" sz="1600">
                <a:solidFill>
                  <a:srgbClr val="FF0000"/>
                </a:solidFill>
              </a:rPr>
              <a:t>Makes use of a legend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76800" y="1089025"/>
            <a:ext cx="4267200" cy="5768975"/>
          </a:xfrm>
        </p:spPr>
        <p:style>
          <a:lnRef idx="1">
            <a:schemeClr val="accent4"/>
          </a:lnRef>
          <a:fillRef idx="2">
            <a:schemeClr val="accent4"/>
          </a:fillRef>
          <a:effectRef idx="1">
            <a:schemeClr val="accent4"/>
          </a:effectRef>
          <a:fontRef idx="minor">
            <a:schemeClr val="dk1"/>
          </a:fontRef>
        </p:style>
        <p:txBody>
          <a:bodyPr rtlCol="0">
            <a:normAutofit fontScale="92500" lnSpcReduction="20000"/>
          </a:bodyPr>
          <a:lstStyle/>
          <a:p>
            <a:pPr fontAlgn="auto">
              <a:spcAft>
                <a:spcPts val="0"/>
              </a:spcAft>
              <a:defRPr/>
            </a:pPr>
            <a:endParaRPr lang="en-US" dirty="0" smtClean="0"/>
          </a:p>
          <a:p>
            <a:pPr fontAlgn="auto">
              <a:spcAft>
                <a:spcPts val="0"/>
              </a:spcAft>
              <a:defRPr/>
            </a:pPr>
            <a:r>
              <a:rPr lang="en-US" dirty="0" smtClean="0"/>
              <a:t>Often</a:t>
            </a:r>
            <a:r>
              <a:rPr lang="en-US" dirty="0"/>
              <a:t>, researchers want to know things about </a:t>
            </a:r>
            <a:r>
              <a:rPr lang="en-US" dirty="0" smtClean="0"/>
              <a:t>a </a:t>
            </a:r>
            <a:r>
              <a:rPr lang="en-US" b="1" dirty="0" smtClean="0">
                <a:solidFill>
                  <a:srgbClr val="FF0000"/>
                </a:solidFill>
              </a:rPr>
              <a:t>population </a:t>
            </a:r>
            <a:r>
              <a:rPr lang="en-US" dirty="0" smtClean="0">
                <a:solidFill>
                  <a:schemeClr val="tx1"/>
                </a:solidFill>
              </a:rPr>
              <a:t>(</a:t>
            </a:r>
            <a:r>
              <a:rPr lang="en-US" b="1" dirty="0" smtClean="0">
                <a:solidFill>
                  <a:srgbClr val="FF0000"/>
                </a:solidFill>
              </a:rPr>
              <a:t>N</a:t>
            </a:r>
            <a:r>
              <a:rPr lang="en-US" dirty="0" smtClean="0">
                <a:solidFill>
                  <a:schemeClr val="tx1"/>
                </a:solidFill>
              </a:rPr>
              <a:t>)</a:t>
            </a:r>
            <a:r>
              <a:rPr lang="en-US" dirty="0" smtClean="0"/>
              <a:t>, but it may not be feasible to obtain data </a:t>
            </a:r>
            <a:r>
              <a:rPr lang="en-US" dirty="0"/>
              <a:t>for </a:t>
            </a:r>
            <a:r>
              <a:rPr lang="en-US" dirty="0" smtClean="0"/>
              <a:t>every member of an entire population.</a:t>
            </a:r>
          </a:p>
          <a:p>
            <a:pPr fontAlgn="auto">
              <a:spcAft>
                <a:spcPts val="0"/>
              </a:spcAft>
              <a:defRPr/>
            </a:pPr>
            <a:r>
              <a:rPr lang="en-US" dirty="0"/>
              <a:t>A </a:t>
            </a:r>
            <a:r>
              <a:rPr lang="en-US" b="1" dirty="0">
                <a:solidFill>
                  <a:srgbClr val="FF0000"/>
                </a:solidFill>
              </a:rPr>
              <a:t>sample</a:t>
            </a:r>
            <a:r>
              <a:rPr lang="en-US" dirty="0">
                <a:solidFill>
                  <a:srgbClr val="FF0000"/>
                </a:solidFill>
              </a:rPr>
              <a:t> </a:t>
            </a:r>
            <a:r>
              <a:rPr lang="en-US" dirty="0" smtClean="0">
                <a:solidFill>
                  <a:schemeClr val="tx1"/>
                </a:solidFill>
              </a:rPr>
              <a:t>(</a:t>
            </a:r>
            <a:r>
              <a:rPr lang="en-US" b="1" dirty="0" smtClean="0">
                <a:solidFill>
                  <a:srgbClr val="FF0000"/>
                </a:solidFill>
              </a:rPr>
              <a:t>n</a:t>
            </a:r>
            <a:r>
              <a:rPr lang="en-US" dirty="0" smtClean="0">
                <a:solidFill>
                  <a:schemeClr val="tx1"/>
                </a:solidFill>
              </a:rPr>
              <a:t>)</a:t>
            </a:r>
            <a:r>
              <a:rPr lang="en-US" dirty="0" smtClean="0"/>
              <a:t> is </a:t>
            </a:r>
            <a:r>
              <a:rPr lang="en-US" dirty="0"/>
              <a:t>a smaller group of members of a population selected to represent the population. </a:t>
            </a:r>
            <a:r>
              <a:rPr lang="en-US" dirty="0" smtClean="0"/>
              <a:t>The </a:t>
            </a:r>
            <a:r>
              <a:rPr lang="en-US" dirty="0"/>
              <a:t>sample must be </a:t>
            </a:r>
            <a:r>
              <a:rPr lang="en-US" b="1" dirty="0">
                <a:solidFill>
                  <a:srgbClr val="FF0000"/>
                </a:solidFill>
              </a:rPr>
              <a:t>random</a:t>
            </a:r>
            <a:r>
              <a:rPr lang="en-US" dirty="0" smtClean="0"/>
              <a:t>.</a:t>
            </a:r>
            <a:endParaRPr lang="en-US" dirty="0"/>
          </a:p>
        </p:txBody>
      </p:sp>
      <p:sp>
        <p:nvSpPr>
          <p:cNvPr id="2" name="Title 1"/>
          <p:cNvSpPr>
            <a:spLocks noGrp="1"/>
          </p:cNvSpPr>
          <p:nvPr>
            <p:ph type="title"/>
          </p:nvPr>
        </p:nvSpPr>
        <p:spPr>
          <a:xfrm>
            <a:off x="0" y="0"/>
            <a:ext cx="9144000" cy="1143000"/>
          </a:xfrm>
        </p:spPr>
        <p:style>
          <a:lnRef idx="1">
            <a:schemeClr val="accent4"/>
          </a:lnRef>
          <a:fillRef idx="3">
            <a:schemeClr val="accent4"/>
          </a:fillRef>
          <a:effectRef idx="2">
            <a:schemeClr val="accent4"/>
          </a:effectRef>
          <a:fontRef idx="minor">
            <a:schemeClr val="lt1"/>
          </a:fontRef>
        </p:style>
        <p:txBody>
          <a:bodyPr rtlCol="0">
            <a:normAutofit/>
          </a:bodyPr>
          <a:lstStyle/>
          <a:p>
            <a:pPr fontAlgn="auto">
              <a:spcAft>
                <a:spcPts val="0"/>
              </a:spcAft>
              <a:defRPr/>
            </a:pPr>
            <a:r>
              <a:rPr lang="en-US" b="1" dirty="0" smtClean="0">
                <a:solidFill>
                  <a:srgbClr val="FFFF00"/>
                </a:solidFill>
              </a:rPr>
              <a:t>Population</a:t>
            </a:r>
            <a:r>
              <a:rPr lang="en-US" dirty="0" smtClean="0">
                <a:solidFill>
                  <a:srgbClr val="FFFF00"/>
                </a:solidFill>
              </a:rPr>
              <a:t> </a:t>
            </a:r>
            <a:r>
              <a:rPr lang="en-US" dirty="0" smtClean="0"/>
              <a:t>vs. </a:t>
            </a:r>
            <a:r>
              <a:rPr lang="en-US" b="1" dirty="0" smtClean="0">
                <a:solidFill>
                  <a:srgbClr val="FFFF00"/>
                </a:solidFill>
              </a:rPr>
              <a:t>Sample</a:t>
            </a:r>
            <a:endParaRPr lang="en-US" b="1" dirty="0">
              <a:solidFill>
                <a:srgbClr val="FFFF00"/>
              </a:solidFill>
            </a:endParaRPr>
          </a:p>
        </p:txBody>
      </p:sp>
      <p:pic>
        <p:nvPicPr>
          <p:cNvPr id="41987" name="Picture 6" descr="http://korbedpsych.com/Images/Sampl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752600"/>
            <a:ext cx="439578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3765"/>
            <a:ext cx="8229600" cy="1143000"/>
          </a:xfrm>
        </p:spPr>
        <p:txBody>
          <a:bodyPr/>
          <a:lstStyle/>
          <a:p>
            <a:r>
              <a:rPr lang="en-US" dirty="0" smtClean="0"/>
              <a:t>What type of graph is it?</a:t>
            </a:r>
            <a:endParaRPr lang="en-US" dirty="0"/>
          </a:p>
        </p:txBody>
      </p:sp>
      <p:pic>
        <p:nvPicPr>
          <p:cNvPr id="4" name="Picture 2" descr="http://cnx.org/content/m35075/latest/barchart-chore-reminders.png"/>
          <p:cNvPicPr>
            <a:picLocks noChangeAspect="1" noChangeArrowheads="1"/>
          </p:cNvPicPr>
          <p:nvPr/>
        </p:nvPicPr>
        <p:blipFill>
          <a:blip r:embed="rId2" cstate="print"/>
          <a:srcRect/>
          <a:stretch>
            <a:fillRect/>
          </a:stretch>
        </p:blipFill>
        <p:spPr bwMode="auto">
          <a:xfrm>
            <a:off x="996080" y="1524000"/>
            <a:ext cx="2879801" cy="2302942"/>
          </a:xfrm>
          <a:prstGeom prst="rect">
            <a:avLst/>
          </a:prstGeom>
          <a:ln>
            <a:noFill/>
          </a:ln>
          <a:effectLst>
            <a:outerShdw blurRad="292100" dist="139700" dir="2700000" algn="tl" rotWithShape="0">
              <a:srgbClr val="333333">
                <a:alpha val="65000"/>
              </a:srgbClr>
            </a:outerShdw>
          </a:effectLst>
          <a:extLst/>
        </p:spPr>
      </p:pic>
      <p:pic>
        <p:nvPicPr>
          <p:cNvPr id="5" name="Picture 4"/>
          <p:cNvPicPr>
            <a:picLocks noChangeAspect="1"/>
          </p:cNvPicPr>
          <p:nvPr/>
        </p:nvPicPr>
        <p:blipFill>
          <a:blip r:embed="rId3" cstate="print"/>
          <a:stretch>
            <a:fillRect/>
          </a:stretch>
        </p:blipFill>
        <p:spPr>
          <a:xfrm>
            <a:off x="5257800" y="1295400"/>
            <a:ext cx="2895600" cy="2623097"/>
          </a:xfrm>
          <a:prstGeom prst="rect">
            <a:avLst/>
          </a:prstGeom>
          <a:ln>
            <a:noFill/>
          </a:ln>
          <a:effectLst>
            <a:outerShdw blurRad="292100" dist="139700" dir="2700000" algn="tl" rotWithShape="0">
              <a:srgbClr val="333333">
                <a:alpha val="65000"/>
              </a:srgbClr>
            </a:outerShdw>
          </a:effectLst>
        </p:spPr>
      </p:pic>
      <p:pic>
        <p:nvPicPr>
          <p:cNvPr id="6" name="Picture 5" descr="http://maths.nayland.school.nz/Year_11/AS1.10_Multivar_data/Multivariate_Data_Images/10_box_whisker_graph_clip_image009.gif"/>
          <p:cNvPicPr>
            <a:picLocks noChangeAspect="1" noChangeArrowheads="1"/>
          </p:cNvPicPr>
          <p:nvPr/>
        </p:nvPicPr>
        <p:blipFill>
          <a:blip r:embed="rId4" cstate="print"/>
          <a:srcRect/>
          <a:stretch>
            <a:fillRect/>
          </a:stretch>
        </p:blipFill>
        <p:spPr bwMode="auto">
          <a:xfrm>
            <a:off x="5486400" y="4635868"/>
            <a:ext cx="3200400" cy="2195755"/>
          </a:xfrm>
          <a:prstGeom prst="rect">
            <a:avLst/>
          </a:prstGeom>
          <a:ln>
            <a:noFill/>
          </a:ln>
          <a:effectLst>
            <a:outerShdw blurRad="292100" dist="139700" dir="2700000" algn="tl" rotWithShape="0">
              <a:srgbClr val="333333">
                <a:alpha val="65000"/>
              </a:srgbClr>
            </a:outerShdw>
          </a:effectLst>
          <a:extLst/>
        </p:spPr>
      </p:pic>
      <p:pic>
        <p:nvPicPr>
          <p:cNvPr id="7" name="Picture 6"/>
          <p:cNvPicPr>
            <a:picLocks noChangeAspect="1"/>
          </p:cNvPicPr>
          <p:nvPr/>
        </p:nvPicPr>
        <p:blipFill>
          <a:blip r:embed="rId5" cstate="print"/>
          <a:stretch>
            <a:fillRect/>
          </a:stretch>
        </p:blipFill>
        <p:spPr>
          <a:xfrm>
            <a:off x="1073027" y="4527165"/>
            <a:ext cx="2719388" cy="2252422"/>
          </a:xfrm>
          <a:prstGeom prst="rect">
            <a:avLst/>
          </a:prstGeom>
          <a:ln>
            <a:noFill/>
          </a:ln>
          <a:effectLst>
            <a:outerShdw blurRad="292100" dist="139700" dir="2700000" algn="tl" rotWithShape="0">
              <a:srgbClr val="333333">
                <a:alpha val="65000"/>
              </a:srgbClr>
            </a:outerShdw>
          </a:effectLst>
        </p:spPr>
      </p:pic>
      <p:sp>
        <p:nvSpPr>
          <p:cNvPr id="8" name="Rectangle 7"/>
          <p:cNvSpPr/>
          <p:nvPr/>
        </p:nvSpPr>
        <p:spPr>
          <a:xfrm>
            <a:off x="838200" y="935988"/>
            <a:ext cx="2971800" cy="4356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rPr>
              <a:t>Bar Graph</a:t>
            </a:r>
            <a:endParaRPr lang="en-US" sz="3200" dirty="0">
              <a:solidFill>
                <a:srgbClr val="FFFF00"/>
              </a:solidFill>
            </a:endParaRPr>
          </a:p>
        </p:txBody>
      </p:sp>
      <p:sp>
        <p:nvSpPr>
          <p:cNvPr id="9" name="Rectangle 8"/>
          <p:cNvSpPr/>
          <p:nvPr/>
        </p:nvSpPr>
        <p:spPr>
          <a:xfrm>
            <a:off x="5251938" y="859788"/>
            <a:ext cx="2971800" cy="4356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rPr>
              <a:t>Scatterplot</a:t>
            </a:r>
            <a:endParaRPr lang="en-US" sz="3200" dirty="0">
              <a:solidFill>
                <a:srgbClr val="FFFF00"/>
              </a:solidFill>
            </a:endParaRPr>
          </a:p>
        </p:txBody>
      </p:sp>
      <p:sp>
        <p:nvSpPr>
          <p:cNvPr id="10" name="Rectangle 9"/>
          <p:cNvSpPr/>
          <p:nvPr/>
        </p:nvSpPr>
        <p:spPr>
          <a:xfrm>
            <a:off x="996080" y="4114800"/>
            <a:ext cx="2971800" cy="4356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rPr>
              <a:t>Histogram</a:t>
            </a:r>
            <a:endParaRPr lang="en-US" sz="3200" dirty="0">
              <a:solidFill>
                <a:srgbClr val="FFFF00"/>
              </a:solidFill>
            </a:endParaRPr>
          </a:p>
        </p:txBody>
      </p:sp>
      <p:sp>
        <p:nvSpPr>
          <p:cNvPr id="11" name="Rectangle 10"/>
          <p:cNvSpPr/>
          <p:nvPr/>
        </p:nvSpPr>
        <p:spPr>
          <a:xfrm>
            <a:off x="5395546" y="4137796"/>
            <a:ext cx="3443654" cy="4356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rPr>
              <a:t>Box-and-Whiskers</a:t>
            </a:r>
            <a:endParaRPr lang="en-US" sz="3200" dirty="0">
              <a:solidFill>
                <a:srgbClr val="FFFF00"/>
              </a:solidFill>
            </a:endParaRPr>
          </a:p>
        </p:txBody>
      </p:sp>
      <p:pic>
        <p:nvPicPr>
          <p:cNvPr id="12" name="Picture 11" descr="Upcycled Education: Turn and Talk"/>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5800" y="848065"/>
            <a:ext cx="8001000" cy="6000750"/>
          </a:xfrm>
          <a:prstGeom prst="rect">
            <a:avLst/>
          </a:prstGeom>
        </p:spPr>
      </p:pic>
    </p:spTree>
    <p:extLst>
      <p:ext uri="{BB962C8B-B14F-4D97-AF65-F5344CB8AC3E}">
        <p14:creationId xmlns:p14="http://schemas.microsoft.com/office/powerpoint/2010/main" val="1174341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nodeType="clickEffect">
                                  <p:stCondLst>
                                    <p:cond delay="0"/>
                                  </p:stCondLst>
                                  <p:childTnLst>
                                    <p:animEffect transition="out" filter="wipe(down)">
                                      <p:cBhvr>
                                        <p:cTn id="6" dur="180" accel="50000">
                                          <p:stCondLst>
                                            <p:cond delay="1820"/>
                                          </p:stCondLst>
                                        </p:cTn>
                                        <p:tgtEl>
                                          <p:spTgt spid="12"/>
                                        </p:tgtEl>
                                      </p:cBhvr>
                                    </p:animEffect>
                                    <p:anim calcmode="lin" valueType="num">
                                      <p:cBhvr>
                                        <p:cTn id="7" dur="1822" tmFilter="0,0; 0.14,0.31; 0.43,0.73; 0.71,0.91; 1.0,1.0">
                                          <p:stCondLst>
                                            <p:cond delay="0"/>
                                          </p:stCondLst>
                                        </p:cTn>
                                        <p:tgtEl>
                                          <p:spTgt spid="12"/>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12"/>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1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12"/>
                                        </p:tgtEl>
                                        <p:attrNameLst>
                                          <p:attrName>ppt_y</p:attrName>
                                        </p:attrNameLst>
                                      </p:cBhvr>
                                      <p:tavLst>
                                        <p:tav tm="0">
                                          <p:val>
                                            <p:strVal val="ppt_y"/>
                                          </p:val>
                                        </p:tav>
                                        <p:tav tm="100000">
                                          <p:val>
                                            <p:strVal val="ppt_y+ppt_h"/>
                                          </p:val>
                                        </p:tav>
                                      </p:tavLst>
                                    </p:anim>
                                    <p:animScale>
                                      <p:cBhvr>
                                        <p:cTn id="14" dur="26">
                                          <p:stCondLst>
                                            <p:cond delay="620"/>
                                          </p:stCondLst>
                                        </p:cTn>
                                        <p:tgtEl>
                                          <p:spTgt spid="12"/>
                                        </p:tgtEl>
                                      </p:cBhvr>
                                      <p:to x="100000" y="60000"/>
                                    </p:animScale>
                                    <p:animScale>
                                      <p:cBhvr>
                                        <p:cTn id="15" dur="166" decel="50000">
                                          <p:stCondLst>
                                            <p:cond delay="646"/>
                                          </p:stCondLst>
                                        </p:cTn>
                                        <p:tgtEl>
                                          <p:spTgt spid="12"/>
                                        </p:tgtEl>
                                      </p:cBhvr>
                                      <p:to x="100000" y="100000"/>
                                    </p:animScale>
                                    <p:animScale>
                                      <p:cBhvr>
                                        <p:cTn id="16" dur="26">
                                          <p:stCondLst>
                                            <p:cond delay="1312"/>
                                          </p:stCondLst>
                                        </p:cTn>
                                        <p:tgtEl>
                                          <p:spTgt spid="12"/>
                                        </p:tgtEl>
                                      </p:cBhvr>
                                      <p:to x="100000" y="80000"/>
                                    </p:animScale>
                                    <p:animScale>
                                      <p:cBhvr>
                                        <p:cTn id="17" dur="166" decel="50000">
                                          <p:stCondLst>
                                            <p:cond delay="1338"/>
                                          </p:stCondLst>
                                        </p:cTn>
                                        <p:tgtEl>
                                          <p:spTgt spid="12"/>
                                        </p:tgtEl>
                                      </p:cBhvr>
                                      <p:to x="100000" y="100000"/>
                                    </p:animScale>
                                    <p:animScale>
                                      <p:cBhvr>
                                        <p:cTn id="18" dur="26">
                                          <p:stCondLst>
                                            <p:cond delay="1642"/>
                                          </p:stCondLst>
                                        </p:cTn>
                                        <p:tgtEl>
                                          <p:spTgt spid="12"/>
                                        </p:tgtEl>
                                      </p:cBhvr>
                                      <p:to x="100000" y="90000"/>
                                    </p:animScale>
                                    <p:animScale>
                                      <p:cBhvr>
                                        <p:cTn id="19" dur="166" decel="50000">
                                          <p:stCondLst>
                                            <p:cond delay="1668"/>
                                          </p:stCondLst>
                                        </p:cTn>
                                        <p:tgtEl>
                                          <p:spTgt spid="12"/>
                                        </p:tgtEl>
                                      </p:cBhvr>
                                      <p:to x="100000" y="100000"/>
                                    </p:animScale>
                                    <p:animScale>
                                      <p:cBhvr>
                                        <p:cTn id="20" dur="26">
                                          <p:stCondLst>
                                            <p:cond delay="1808"/>
                                          </p:stCondLst>
                                        </p:cTn>
                                        <p:tgtEl>
                                          <p:spTgt spid="12"/>
                                        </p:tgtEl>
                                      </p:cBhvr>
                                      <p:to x="100000" y="95000"/>
                                    </p:animScale>
                                    <p:animScale>
                                      <p:cBhvr>
                                        <p:cTn id="21" dur="166" decel="50000">
                                          <p:stCondLst>
                                            <p:cond delay="1834"/>
                                          </p:stCondLst>
                                        </p:cTn>
                                        <p:tgtEl>
                                          <p:spTgt spid="12"/>
                                        </p:tgtEl>
                                      </p:cBhvr>
                                      <p:to x="100000" y="100000"/>
                                    </p:animScale>
                                    <p:set>
                                      <p:cBhvr>
                                        <p:cTn id="22" dur="1" fill="hold">
                                          <p:stCondLst>
                                            <p:cond delay="1999"/>
                                          </p:stCondLst>
                                        </p:cTn>
                                        <p:tgtEl>
                                          <p:spTgt spid="1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ircle(i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ircle(i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ircle(in)">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circle(in)">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1">
            <a:schemeClr val="accent1"/>
          </a:lnRef>
          <a:fillRef idx="3">
            <a:schemeClr val="accent1"/>
          </a:fillRef>
          <a:effectRef idx="2">
            <a:schemeClr val="accent1"/>
          </a:effectRef>
          <a:fontRef idx="minor">
            <a:schemeClr val="lt1"/>
          </a:fontRef>
        </p:style>
        <p:txBody>
          <a:bodyPr rtlCol="0">
            <a:normAutofit/>
          </a:bodyPr>
          <a:lstStyle/>
          <a:p>
            <a:pPr fontAlgn="auto">
              <a:spcAft>
                <a:spcPts val="0"/>
              </a:spcAft>
              <a:defRPr/>
            </a:pPr>
            <a:r>
              <a:rPr lang="en-US" b="1" dirty="0" smtClean="0">
                <a:solidFill>
                  <a:srgbClr val="FFFF00"/>
                </a:solidFill>
              </a:rPr>
              <a:t>Bar Graphs </a:t>
            </a:r>
            <a:endParaRPr lang="en-US" b="1" dirty="0">
              <a:solidFill>
                <a:srgbClr val="FFFF00"/>
              </a:solidFill>
            </a:endParaRPr>
          </a:p>
        </p:txBody>
      </p:sp>
      <p:pic>
        <p:nvPicPr>
          <p:cNvPr id="5" name="Picture 4"/>
          <p:cNvPicPr>
            <a:picLocks noChangeAspect="1"/>
          </p:cNvPicPr>
          <p:nvPr/>
        </p:nvPicPr>
        <p:blipFill>
          <a:blip r:embed="rId3" cstate="print"/>
          <a:stretch>
            <a:fillRect/>
          </a:stretch>
        </p:blipFill>
        <p:spPr>
          <a:xfrm>
            <a:off x="685800" y="1752600"/>
            <a:ext cx="5562600" cy="4715978"/>
          </a:xfrm>
          <a:prstGeom prst="rect">
            <a:avLst/>
          </a:prstGeom>
          <a:ln>
            <a:noFill/>
          </a:ln>
          <a:effectLst>
            <a:outerShdw blurRad="292100" dist="139700" dir="2700000" algn="tl" rotWithShape="0">
              <a:srgbClr val="333333">
                <a:alpha val="65000"/>
              </a:srgbClr>
            </a:outerShdw>
          </a:effectLst>
        </p:spPr>
      </p:pic>
      <p:sp>
        <p:nvSpPr>
          <p:cNvPr id="7" name="Left Arrow 6"/>
          <p:cNvSpPr/>
          <p:nvPr/>
        </p:nvSpPr>
        <p:spPr>
          <a:xfrm>
            <a:off x="5257800" y="2209800"/>
            <a:ext cx="2667000" cy="1066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What are these?</a:t>
            </a:r>
            <a:endParaRPr lang="en-US" dirty="0"/>
          </a:p>
        </p:txBody>
      </p:sp>
      <p:sp>
        <p:nvSpPr>
          <p:cNvPr id="8" name="Left Arrow 7"/>
          <p:cNvSpPr/>
          <p:nvPr/>
        </p:nvSpPr>
        <p:spPr>
          <a:xfrm>
            <a:off x="3924300" y="4724400"/>
            <a:ext cx="3390900" cy="1066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 What do they tell you about the data?</a:t>
            </a:r>
            <a:endParaRPr lang="en-US" dirty="0"/>
          </a:p>
        </p:txBody>
      </p:sp>
      <p:pic>
        <p:nvPicPr>
          <p:cNvPr id="9" name="Picture 8" descr="Upcycled Education: Turn and Talk"/>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862"/>
            <a:ext cx="2832553" cy="212441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nodeType="clickEffect">
                                  <p:stCondLst>
                                    <p:cond delay="0"/>
                                  </p:stCondLst>
                                  <p:childTnLst>
                                    <p:animEffect transition="out" filter="wipe(down)">
                                      <p:cBhvr>
                                        <p:cTn id="6" dur="180" accel="50000">
                                          <p:stCondLst>
                                            <p:cond delay="1820"/>
                                          </p:stCondLst>
                                        </p:cTn>
                                        <p:tgtEl>
                                          <p:spTgt spid="9"/>
                                        </p:tgtEl>
                                      </p:cBhvr>
                                    </p:animEffect>
                                    <p:anim calcmode="lin" valueType="num">
                                      <p:cBhvr>
                                        <p:cTn id="7" dur="1822" tmFilter="0,0; 0.14,0.31; 0.43,0.73; 0.71,0.91; 1.0,1.0">
                                          <p:stCondLst>
                                            <p:cond delay="0"/>
                                          </p:stCondLst>
                                        </p:cTn>
                                        <p:tgtEl>
                                          <p:spTgt spid="9"/>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9"/>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9"/>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9"/>
                                        </p:tgtEl>
                                        <p:attrNameLst>
                                          <p:attrName>ppt_y</p:attrName>
                                        </p:attrNameLst>
                                      </p:cBhvr>
                                      <p:tavLst>
                                        <p:tav tm="0">
                                          <p:val>
                                            <p:strVal val="ppt_y"/>
                                          </p:val>
                                        </p:tav>
                                        <p:tav tm="100000">
                                          <p:val>
                                            <p:strVal val="ppt_y+ppt_h"/>
                                          </p:val>
                                        </p:tav>
                                      </p:tavLst>
                                    </p:anim>
                                    <p:animScale>
                                      <p:cBhvr>
                                        <p:cTn id="14" dur="26">
                                          <p:stCondLst>
                                            <p:cond delay="620"/>
                                          </p:stCondLst>
                                        </p:cTn>
                                        <p:tgtEl>
                                          <p:spTgt spid="9"/>
                                        </p:tgtEl>
                                      </p:cBhvr>
                                      <p:to x="100000" y="60000"/>
                                    </p:animScale>
                                    <p:animScale>
                                      <p:cBhvr>
                                        <p:cTn id="15" dur="166" decel="50000">
                                          <p:stCondLst>
                                            <p:cond delay="646"/>
                                          </p:stCondLst>
                                        </p:cTn>
                                        <p:tgtEl>
                                          <p:spTgt spid="9"/>
                                        </p:tgtEl>
                                      </p:cBhvr>
                                      <p:to x="100000" y="100000"/>
                                    </p:animScale>
                                    <p:animScale>
                                      <p:cBhvr>
                                        <p:cTn id="16" dur="26">
                                          <p:stCondLst>
                                            <p:cond delay="1312"/>
                                          </p:stCondLst>
                                        </p:cTn>
                                        <p:tgtEl>
                                          <p:spTgt spid="9"/>
                                        </p:tgtEl>
                                      </p:cBhvr>
                                      <p:to x="100000" y="80000"/>
                                    </p:animScale>
                                    <p:animScale>
                                      <p:cBhvr>
                                        <p:cTn id="17" dur="166" decel="50000">
                                          <p:stCondLst>
                                            <p:cond delay="1338"/>
                                          </p:stCondLst>
                                        </p:cTn>
                                        <p:tgtEl>
                                          <p:spTgt spid="9"/>
                                        </p:tgtEl>
                                      </p:cBhvr>
                                      <p:to x="100000" y="100000"/>
                                    </p:animScale>
                                    <p:animScale>
                                      <p:cBhvr>
                                        <p:cTn id="18" dur="26">
                                          <p:stCondLst>
                                            <p:cond delay="1642"/>
                                          </p:stCondLst>
                                        </p:cTn>
                                        <p:tgtEl>
                                          <p:spTgt spid="9"/>
                                        </p:tgtEl>
                                      </p:cBhvr>
                                      <p:to x="100000" y="90000"/>
                                    </p:animScale>
                                    <p:animScale>
                                      <p:cBhvr>
                                        <p:cTn id="19" dur="166" decel="50000">
                                          <p:stCondLst>
                                            <p:cond delay="1668"/>
                                          </p:stCondLst>
                                        </p:cTn>
                                        <p:tgtEl>
                                          <p:spTgt spid="9"/>
                                        </p:tgtEl>
                                      </p:cBhvr>
                                      <p:to x="100000" y="100000"/>
                                    </p:animScale>
                                    <p:animScale>
                                      <p:cBhvr>
                                        <p:cTn id="20" dur="26">
                                          <p:stCondLst>
                                            <p:cond delay="1808"/>
                                          </p:stCondLst>
                                        </p:cTn>
                                        <p:tgtEl>
                                          <p:spTgt spid="9"/>
                                        </p:tgtEl>
                                      </p:cBhvr>
                                      <p:to x="100000" y="95000"/>
                                    </p:animScale>
                                    <p:animScale>
                                      <p:cBhvr>
                                        <p:cTn id="21" dur="166" decel="50000">
                                          <p:stCondLst>
                                            <p:cond delay="1834"/>
                                          </p:stCondLst>
                                        </p:cTn>
                                        <p:tgtEl>
                                          <p:spTgt spid="9"/>
                                        </p:tgtEl>
                                      </p:cBhvr>
                                      <p:to x="100000" y="100000"/>
                                    </p:animScale>
                                    <p:set>
                                      <p:cBhvr>
                                        <p:cTn id="22"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style>
          <a:lnRef idx="1">
            <a:schemeClr val="accent1"/>
          </a:lnRef>
          <a:fillRef idx="3">
            <a:schemeClr val="accent1"/>
          </a:fillRef>
          <a:effectRef idx="2">
            <a:schemeClr val="accent1"/>
          </a:effectRef>
          <a:fontRef idx="minor">
            <a:schemeClr val="lt1"/>
          </a:fontRef>
        </p:style>
        <p:txBody>
          <a:bodyPr rtlCol="0">
            <a:normAutofit fontScale="90000"/>
          </a:bodyPr>
          <a:lstStyle/>
          <a:p>
            <a:pPr fontAlgn="auto">
              <a:spcAft>
                <a:spcPts val="0"/>
              </a:spcAft>
              <a:defRPr/>
            </a:pPr>
            <a:r>
              <a:rPr lang="en-US" b="1" dirty="0" smtClean="0">
                <a:solidFill>
                  <a:srgbClr val="FFFF00"/>
                </a:solidFill>
              </a:rPr>
              <a:t>Propose a NULL HYPOTHESIS for this graph.</a:t>
            </a:r>
            <a:endParaRPr lang="en-US" b="1" dirty="0">
              <a:solidFill>
                <a:srgbClr val="FFFF00"/>
              </a:solidFill>
            </a:endParaRPr>
          </a:p>
        </p:txBody>
      </p:sp>
      <p:pic>
        <p:nvPicPr>
          <p:cNvPr id="5" name="Picture 4"/>
          <p:cNvPicPr>
            <a:picLocks noChangeAspect="1"/>
          </p:cNvPicPr>
          <p:nvPr/>
        </p:nvPicPr>
        <p:blipFill>
          <a:blip r:embed="rId3" cstate="print"/>
          <a:stretch>
            <a:fillRect/>
          </a:stretch>
        </p:blipFill>
        <p:spPr>
          <a:xfrm>
            <a:off x="152400" y="1676400"/>
            <a:ext cx="5562600" cy="4715978"/>
          </a:xfrm>
          <a:prstGeom prst="rect">
            <a:avLst/>
          </a:prstGeom>
          <a:ln>
            <a:noFill/>
          </a:ln>
          <a:effectLst>
            <a:outerShdw blurRad="292100" dist="139700" dir="2700000" algn="tl" rotWithShape="0">
              <a:srgbClr val="333333">
                <a:alpha val="65000"/>
              </a:srgbClr>
            </a:outerShdw>
          </a:effectLst>
        </p:spPr>
      </p:pic>
      <p:sp>
        <p:nvSpPr>
          <p:cNvPr id="3" name="Rectangle 2"/>
          <p:cNvSpPr/>
          <p:nvPr/>
        </p:nvSpPr>
        <p:spPr>
          <a:xfrm>
            <a:off x="6172200" y="4114800"/>
            <a:ext cx="2590800" cy="2514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FF00"/>
                </a:solidFill>
              </a:rPr>
              <a:t>Should the Null be “accepted” or “rejected”?  Why? </a:t>
            </a:r>
            <a:endParaRPr lang="en-US" sz="2800" dirty="0">
              <a:solidFill>
                <a:srgbClr val="FFFF00"/>
              </a:solidFill>
            </a:endParaRPr>
          </a:p>
        </p:txBody>
      </p:sp>
      <p:pic>
        <p:nvPicPr>
          <p:cNvPr id="9" name="Picture 8" descr="Upcycled Education: Turn and Talk"/>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51323" y="1524000"/>
            <a:ext cx="2832553" cy="2124415"/>
          </a:xfrm>
          <a:prstGeom prst="rect">
            <a:avLst/>
          </a:prstGeom>
        </p:spPr>
      </p:pic>
    </p:spTree>
    <p:extLst>
      <p:ext uri="{BB962C8B-B14F-4D97-AF65-F5344CB8AC3E}">
        <p14:creationId xmlns:p14="http://schemas.microsoft.com/office/powerpoint/2010/main" val="2671502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xit" presetSubtype="0" fill="hold" nodeType="clickEffect">
                                  <p:stCondLst>
                                    <p:cond delay="0"/>
                                  </p:stCondLst>
                                  <p:childTnLst>
                                    <p:animEffect transition="out" filter="wipe(down)">
                                      <p:cBhvr>
                                        <p:cTn id="11" dur="180" accel="50000">
                                          <p:stCondLst>
                                            <p:cond delay="1820"/>
                                          </p:stCondLst>
                                        </p:cTn>
                                        <p:tgtEl>
                                          <p:spTgt spid="9"/>
                                        </p:tgtEl>
                                      </p:cBhvr>
                                    </p:animEffect>
                                    <p:anim calcmode="lin" valueType="num">
                                      <p:cBhvr>
                                        <p:cTn id="12" dur="1822" tmFilter="0,0; 0.14,0.31; 0.43,0.73; 0.71,0.91; 1.0,1.0">
                                          <p:stCondLst>
                                            <p:cond delay="0"/>
                                          </p:stCondLst>
                                        </p:cTn>
                                        <p:tgtEl>
                                          <p:spTgt spid="9"/>
                                        </p:tgtEl>
                                        <p:attrNameLst>
                                          <p:attrName>ppt_x</p:attrName>
                                        </p:attrNameLst>
                                      </p:cBhvr>
                                      <p:tavLst>
                                        <p:tav tm="0">
                                          <p:val>
                                            <p:strVal val="ppt_x"/>
                                          </p:val>
                                        </p:tav>
                                        <p:tav tm="100000">
                                          <p:val>
                                            <p:strVal val="#ppt_x+0.25"/>
                                          </p:val>
                                        </p:tav>
                                      </p:tavLst>
                                    </p:anim>
                                    <p:anim calcmode="lin" valueType="num">
                                      <p:cBhvr>
                                        <p:cTn id="13" dur="178">
                                          <p:stCondLst>
                                            <p:cond delay="1822"/>
                                          </p:stCondLst>
                                        </p:cTn>
                                        <p:tgtEl>
                                          <p:spTgt spid="9"/>
                                        </p:tgtEl>
                                        <p:attrNameLst>
                                          <p:attrName>ppt_x</p:attrName>
                                        </p:attrNameLst>
                                      </p:cBhvr>
                                      <p:tavLst>
                                        <p:tav tm="0">
                                          <p:val>
                                            <p:strVal val="ppt_x"/>
                                          </p:val>
                                        </p:tav>
                                        <p:tav tm="100000">
                                          <p:val>
                                            <p:strVal val="ppt_x"/>
                                          </p:val>
                                        </p:tav>
                                      </p:tavLst>
                                    </p:anim>
                                    <p:anim calcmode="lin" valueType="num">
                                      <p:cBhvr>
                                        <p:cTn id="14" dur="664" tmFilter="0.0,0.0;0.25,0.07;0.50,0.2;0.75,0.467;1.0,1.0">
                                          <p:stCondLst>
                                            <p:cond delay="0"/>
                                          </p:stCondLst>
                                        </p:cTn>
                                        <p:tgtEl>
                                          <p:spTgt spid="9"/>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5" dur="664" tmFilter="0, 0; 0.125,0.2665; 0.25,0.4; 0.375,0.465; 0.5,0.5;  0.625,0.535; 0.75,0.6; 0.875,0.7335; 1,1">
                                          <p:stCondLst>
                                            <p:cond delay="664"/>
                                          </p:stCondLst>
                                        </p:cTn>
                                        <p:tgtEl>
                                          <p:spTgt spid="9"/>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6" dur="332" tmFilter="0, 0; 0.125,0.2665; 0.25,0.4; 0.375,0.465; 0.5,0.5;  0.625,0.535; 0.75,0.6; 0.875,0.7335; 1,1">
                                          <p:stCondLst>
                                            <p:cond delay="1324"/>
                                          </p:stCondLst>
                                        </p:cTn>
                                        <p:tgtEl>
                                          <p:spTgt spid="9"/>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7" dur="164" tmFilter="0, 0; 0.125,0.2665; 0.25,0.4; 0.375,0.465; 0.5,0.5;  0.625,0.535; 0.75,0.6; 0.875,0.7335; 1,1">
                                          <p:stCondLst>
                                            <p:cond delay="1656"/>
                                          </p:stCondLst>
                                        </p:cTn>
                                        <p:tgtEl>
                                          <p:spTgt spid="9"/>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8" dur="180" accel="50000">
                                          <p:stCondLst>
                                            <p:cond delay="1820"/>
                                          </p:stCondLst>
                                        </p:cTn>
                                        <p:tgtEl>
                                          <p:spTgt spid="9"/>
                                        </p:tgtEl>
                                        <p:attrNameLst>
                                          <p:attrName>ppt_y</p:attrName>
                                        </p:attrNameLst>
                                      </p:cBhvr>
                                      <p:tavLst>
                                        <p:tav tm="0">
                                          <p:val>
                                            <p:strVal val="ppt_y"/>
                                          </p:val>
                                        </p:tav>
                                        <p:tav tm="100000">
                                          <p:val>
                                            <p:strVal val="ppt_y+ppt_h"/>
                                          </p:val>
                                        </p:tav>
                                      </p:tavLst>
                                    </p:anim>
                                    <p:animScale>
                                      <p:cBhvr>
                                        <p:cTn id="19" dur="26">
                                          <p:stCondLst>
                                            <p:cond delay="620"/>
                                          </p:stCondLst>
                                        </p:cTn>
                                        <p:tgtEl>
                                          <p:spTgt spid="9"/>
                                        </p:tgtEl>
                                      </p:cBhvr>
                                      <p:to x="100000" y="60000"/>
                                    </p:animScale>
                                    <p:animScale>
                                      <p:cBhvr>
                                        <p:cTn id="20" dur="166" decel="50000">
                                          <p:stCondLst>
                                            <p:cond delay="646"/>
                                          </p:stCondLst>
                                        </p:cTn>
                                        <p:tgtEl>
                                          <p:spTgt spid="9"/>
                                        </p:tgtEl>
                                      </p:cBhvr>
                                      <p:to x="100000" y="100000"/>
                                    </p:animScale>
                                    <p:animScale>
                                      <p:cBhvr>
                                        <p:cTn id="21" dur="26">
                                          <p:stCondLst>
                                            <p:cond delay="1312"/>
                                          </p:stCondLst>
                                        </p:cTn>
                                        <p:tgtEl>
                                          <p:spTgt spid="9"/>
                                        </p:tgtEl>
                                      </p:cBhvr>
                                      <p:to x="100000" y="80000"/>
                                    </p:animScale>
                                    <p:animScale>
                                      <p:cBhvr>
                                        <p:cTn id="22" dur="166" decel="50000">
                                          <p:stCondLst>
                                            <p:cond delay="1338"/>
                                          </p:stCondLst>
                                        </p:cTn>
                                        <p:tgtEl>
                                          <p:spTgt spid="9"/>
                                        </p:tgtEl>
                                      </p:cBhvr>
                                      <p:to x="100000" y="100000"/>
                                    </p:animScale>
                                    <p:animScale>
                                      <p:cBhvr>
                                        <p:cTn id="23" dur="26">
                                          <p:stCondLst>
                                            <p:cond delay="1642"/>
                                          </p:stCondLst>
                                        </p:cTn>
                                        <p:tgtEl>
                                          <p:spTgt spid="9"/>
                                        </p:tgtEl>
                                      </p:cBhvr>
                                      <p:to x="100000" y="90000"/>
                                    </p:animScale>
                                    <p:animScale>
                                      <p:cBhvr>
                                        <p:cTn id="24" dur="166" decel="50000">
                                          <p:stCondLst>
                                            <p:cond delay="1668"/>
                                          </p:stCondLst>
                                        </p:cTn>
                                        <p:tgtEl>
                                          <p:spTgt spid="9"/>
                                        </p:tgtEl>
                                      </p:cBhvr>
                                      <p:to x="100000" y="100000"/>
                                    </p:animScale>
                                    <p:animScale>
                                      <p:cBhvr>
                                        <p:cTn id="25" dur="26">
                                          <p:stCondLst>
                                            <p:cond delay="1808"/>
                                          </p:stCondLst>
                                        </p:cTn>
                                        <p:tgtEl>
                                          <p:spTgt spid="9"/>
                                        </p:tgtEl>
                                      </p:cBhvr>
                                      <p:to x="100000" y="95000"/>
                                    </p:animScale>
                                    <p:animScale>
                                      <p:cBhvr>
                                        <p:cTn id="26" dur="166" decel="50000">
                                          <p:stCondLst>
                                            <p:cond delay="1834"/>
                                          </p:stCondLst>
                                        </p:cTn>
                                        <p:tgtEl>
                                          <p:spTgt spid="9"/>
                                        </p:tgtEl>
                                      </p:cBhvr>
                                      <p:to x="100000" y="100000"/>
                                    </p:animScale>
                                    <p:set>
                                      <p:cBhvr>
                                        <p:cTn id="2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style>
          <a:lnRef idx="1">
            <a:schemeClr val="accent1"/>
          </a:lnRef>
          <a:fillRef idx="3">
            <a:schemeClr val="accent1"/>
          </a:fillRef>
          <a:effectRef idx="2">
            <a:schemeClr val="accent1"/>
          </a:effectRef>
          <a:fontRef idx="minor">
            <a:schemeClr val="lt1"/>
          </a:fontRef>
        </p:style>
        <p:txBody>
          <a:bodyPr rtlCol="0">
            <a:normAutofit fontScale="90000"/>
          </a:bodyPr>
          <a:lstStyle/>
          <a:p>
            <a:pPr fontAlgn="auto">
              <a:spcAft>
                <a:spcPts val="0"/>
              </a:spcAft>
              <a:defRPr/>
            </a:pPr>
            <a:r>
              <a:rPr lang="en-US" b="1" dirty="0" smtClean="0">
                <a:solidFill>
                  <a:srgbClr val="FFFF00"/>
                </a:solidFill>
              </a:rPr>
              <a:t>What can you conclude from this graph? </a:t>
            </a:r>
            <a:endParaRPr lang="en-US" dirty="0"/>
          </a:p>
        </p:txBody>
      </p:sp>
      <p:pic>
        <p:nvPicPr>
          <p:cNvPr id="1026" name="Picture 2"/>
          <p:cNvPicPr>
            <a:picLocks noChangeAspect="1" noChangeArrowheads="1"/>
          </p:cNvPicPr>
          <p:nvPr/>
        </p:nvPicPr>
        <p:blipFill>
          <a:blip r:embed="rId3" cstate="print"/>
          <a:srcRect l="1979" t="2222" r="1045"/>
          <a:stretch>
            <a:fillRect/>
          </a:stretch>
        </p:blipFill>
        <p:spPr bwMode="auto">
          <a:xfrm>
            <a:off x="3200400" y="1524000"/>
            <a:ext cx="5416776" cy="4864044"/>
          </a:xfrm>
          <a:prstGeom prst="rect">
            <a:avLst/>
          </a:prstGeom>
          <a:ln>
            <a:noFill/>
          </a:ln>
          <a:effectLst>
            <a:outerShdw blurRad="292100" dist="139700" dir="2700000" algn="tl" rotWithShape="0">
              <a:srgbClr val="333333">
                <a:alpha val="65000"/>
              </a:srgbClr>
            </a:outerShdw>
          </a:effectLst>
        </p:spPr>
      </p:pic>
      <p:pic>
        <p:nvPicPr>
          <p:cNvPr id="4" name="Picture 3" descr="Upcycled Education: Turn and Talk"/>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371600"/>
            <a:ext cx="2832553" cy="212441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nodeType="clickEffect">
                                  <p:stCondLst>
                                    <p:cond delay="0"/>
                                  </p:stCondLst>
                                  <p:childTnLst>
                                    <p:animEffect transition="out" filter="wipe(down)">
                                      <p:cBhvr>
                                        <p:cTn id="6" dur="180" accel="50000">
                                          <p:stCondLst>
                                            <p:cond delay="1820"/>
                                          </p:stCondLst>
                                        </p:cTn>
                                        <p:tgtEl>
                                          <p:spTgt spid="4"/>
                                        </p:tgtEl>
                                      </p:cBhvr>
                                    </p:animEffect>
                                    <p:anim calcmode="lin" valueType="num">
                                      <p:cBhvr>
                                        <p:cTn id="7" dur="1822" tmFilter="0,0; 0.14,0.31; 0.43,0.73; 0.71,0.91; 1.0,1.0">
                                          <p:stCondLst>
                                            <p:cond delay="0"/>
                                          </p:stCondLst>
                                        </p:cTn>
                                        <p:tgtEl>
                                          <p:spTgt spid="4"/>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4"/>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4"/>
                                        </p:tgtEl>
                                        <p:attrNameLst>
                                          <p:attrName>ppt_y</p:attrName>
                                        </p:attrNameLst>
                                      </p:cBhvr>
                                      <p:tavLst>
                                        <p:tav tm="0">
                                          <p:val>
                                            <p:strVal val="ppt_y"/>
                                          </p:val>
                                        </p:tav>
                                        <p:tav tm="100000">
                                          <p:val>
                                            <p:strVal val="ppt_y+ppt_h"/>
                                          </p:val>
                                        </p:tav>
                                      </p:tavLst>
                                    </p:anim>
                                    <p:animScale>
                                      <p:cBhvr>
                                        <p:cTn id="14" dur="26">
                                          <p:stCondLst>
                                            <p:cond delay="620"/>
                                          </p:stCondLst>
                                        </p:cTn>
                                        <p:tgtEl>
                                          <p:spTgt spid="4"/>
                                        </p:tgtEl>
                                      </p:cBhvr>
                                      <p:to x="100000" y="60000"/>
                                    </p:animScale>
                                    <p:animScale>
                                      <p:cBhvr>
                                        <p:cTn id="15" dur="166" decel="50000">
                                          <p:stCondLst>
                                            <p:cond delay="646"/>
                                          </p:stCondLst>
                                        </p:cTn>
                                        <p:tgtEl>
                                          <p:spTgt spid="4"/>
                                        </p:tgtEl>
                                      </p:cBhvr>
                                      <p:to x="100000" y="100000"/>
                                    </p:animScale>
                                    <p:animScale>
                                      <p:cBhvr>
                                        <p:cTn id="16" dur="26">
                                          <p:stCondLst>
                                            <p:cond delay="1312"/>
                                          </p:stCondLst>
                                        </p:cTn>
                                        <p:tgtEl>
                                          <p:spTgt spid="4"/>
                                        </p:tgtEl>
                                      </p:cBhvr>
                                      <p:to x="100000" y="80000"/>
                                    </p:animScale>
                                    <p:animScale>
                                      <p:cBhvr>
                                        <p:cTn id="17" dur="166" decel="50000">
                                          <p:stCondLst>
                                            <p:cond delay="1338"/>
                                          </p:stCondLst>
                                        </p:cTn>
                                        <p:tgtEl>
                                          <p:spTgt spid="4"/>
                                        </p:tgtEl>
                                      </p:cBhvr>
                                      <p:to x="100000" y="100000"/>
                                    </p:animScale>
                                    <p:animScale>
                                      <p:cBhvr>
                                        <p:cTn id="18" dur="26">
                                          <p:stCondLst>
                                            <p:cond delay="1642"/>
                                          </p:stCondLst>
                                        </p:cTn>
                                        <p:tgtEl>
                                          <p:spTgt spid="4"/>
                                        </p:tgtEl>
                                      </p:cBhvr>
                                      <p:to x="100000" y="90000"/>
                                    </p:animScale>
                                    <p:animScale>
                                      <p:cBhvr>
                                        <p:cTn id="19" dur="166" decel="50000">
                                          <p:stCondLst>
                                            <p:cond delay="1668"/>
                                          </p:stCondLst>
                                        </p:cTn>
                                        <p:tgtEl>
                                          <p:spTgt spid="4"/>
                                        </p:tgtEl>
                                      </p:cBhvr>
                                      <p:to x="100000" y="100000"/>
                                    </p:animScale>
                                    <p:animScale>
                                      <p:cBhvr>
                                        <p:cTn id="20" dur="26">
                                          <p:stCondLst>
                                            <p:cond delay="1808"/>
                                          </p:stCondLst>
                                        </p:cTn>
                                        <p:tgtEl>
                                          <p:spTgt spid="4"/>
                                        </p:tgtEl>
                                      </p:cBhvr>
                                      <p:to x="100000" y="95000"/>
                                    </p:animScale>
                                    <p:animScale>
                                      <p:cBhvr>
                                        <p:cTn id="21" dur="166" decel="50000">
                                          <p:stCondLst>
                                            <p:cond delay="1834"/>
                                          </p:stCondLst>
                                        </p:cTn>
                                        <p:tgtEl>
                                          <p:spTgt spid="4"/>
                                        </p:tgtEl>
                                      </p:cBhvr>
                                      <p:to x="100000" y="100000"/>
                                    </p:animScale>
                                    <p:set>
                                      <p:cBhvr>
                                        <p:cTn id="22"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63" y="0"/>
            <a:ext cx="9144000" cy="1143000"/>
          </a:xfrm>
        </p:spPr>
        <p:style>
          <a:lnRef idx="1">
            <a:schemeClr val="accent5"/>
          </a:lnRef>
          <a:fillRef idx="3">
            <a:schemeClr val="accent5"/>
          </a:fillRef>
          <a:effectRef idx="2">
            <a:schemeClr val="accent5"/>
          </a:effectRef>
          <a:fontRef idx="minor">
            <a:schemeClr val="lt1"/>
          </a:fontRef>
        </p:style>
        <p:txBody>
          <a:bodyPr rtlCol="0">
            <a:normAutofit/>
          </a:bodyPr>
          <a:lstStyle/>
          <a:p>
            <a:pPr fontAlgn="auto">
              <a:spcAft>
                <a:spcPts val="0"/>
              </a:spcAft>
              <a:defRPr/>
            </a:pPr>
            <a:r>
              <a:rPr lang="en-US" b="1" dirty="0" smtClean="0">
                <a:solidFill>
                  <a:srgbClr val="FFFF00"/>
                </a:solidFill>
              </a:rPr>
              <a:t>Scatterplots</a:t>
            </a:r>
            <a:endParaRPr lang="en-US" b="1" dirty="0">
              <a:solidFill>
                <a:srgbClr val="FFFF00"/>
              </a:solidFill>
            </a:endParaRPr>
          </a:p>
        </p:txBody>
      </p:sp>
      <p:sp>
        <p:nvSpPr>
          <p:cNvPr id="3" name="Content Placeholder 2"/>
          <p:cNvSpPr>
            <a:spLocks noGrp="1"/>
          </p:cNvSpPr>
          <p:nvPr>
            <p:ph idx="1"/>
          </p:nvPr>
        </p:nvSpPr>
        <p:spPr>
          <a:xfrm>
            <a:off x="457200" y="1600200"/>
            <a:ext cx="3886200" cy="3886200"/>
          </a:xfrm>
        </p:spPr>
        <p:style>
          <a:lnRef idx="1">
            <a:schemeClr val="accent5"/>
          </a:lnRef>
          <a:fillRef idx="2">
            <a:schemeClr val="accent5"/>
          </a:fillRef>
          <a:effectRef idx="1">
            <a:schemeClr val="accent5"/>
          </a:effectRef>
          <a:fontRef idx="minor">
            <a:schemeClr val="dk1"/>
          </a:fontRef>
        </p:style>
        <p:txBody>
          <a:bodyPr rtlCol="0">
            <a:normAutofit/>
          </a:bodyPr>
          <a:lstStyle/>
          <a:p>
            <a:pPr fontAlgn="auto">
              <a:spcAft>
                <a:spcPts val="0"/>
              </a:spcAft>
              <a:defRPr/>
            </a:pPr>
            <a:r>
              <a:rPr lang="en-US" dirty="0" smtClean="0"/>
              <a:t>Used when </a:t>
            </a:r>
            <a:r>
              <a:rPr lang="en-US" dirty="0"/>
              <a:t>comparing one </a:t>
            </a:r>
            <a:r>
              <a:rPr lang="en-US" i="1" dirty="0"/>
              <a:t>measured </a:t>
            </a:r>
            <a:r>
              <a:rPr lang="en-US" dirty="0"/>
              <a:t>variable against </a:t>
            </a:r>
            <a:r>
              <a:rPr lang="en-US" dirty="0" smtClean="0"/>
              <a:t>another.</a:t>
            </a:r>
          </a:p>
          <a:p>
            <a:pPr fontAlgn="auto">
              <a:spcAft>
                <a:spcPts val="0"/>
              </a:spcAft>
              <a:defRPr/>
            </a:pPr>
            <a:r>
              <a:rPr lang="en-US" dirty="0" smtClean="0"/>
              <a:t>Used when looking </a:t>
            </a:r>
            <a:r>
              <a:rPr lang="en-US" dirty="0"/>
              <a:t>for </a:t>
            </a:r>
            <a:r>
              <a:rPr lang="en-US" dirty="0" smtClean="0"/>
              <a:t>trends.</a:t>
            </a:r>
            <a:endParaRPr lang="en-US" dirty="0"/>
          </a:p>
        </p:txBody>
      </p:sp>
      <p:pic>
        <p:nvPicPr>
          <p:cNvPr id="5" name="Picture 4"/>
          <p:cNvPicPr>
            <a:picLocks noChangeAspect="1"/>
          </p:cNvPicPr>
          <p:nvPr/>
        </p:nvPicPr>
        <p:blipFill>
          <a:blip r:embed="rId3" cstate="print"/>
          <a:stretch>
            <a:fillRect/>
          </a:stretch>
        </p:blipFill>
        <p:spPr>
          <a:xfrm>
            <a:off x="4495800" y="2720975"/>
            <a:ext cx="4419600" cy="40036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3813" y="1143000"/>
            <a:ext cx="4014788" cy="5715000"/>
          </a:xfrm>
        </p:spPr>
        <p:style>
          <a:lnRef idx="1">
            <a:schemeClr val="accent6"/>
          </a:lnRef>
          <a:fillRef idx="2">
            <a:schemeClr val="accent6"/>
          </a:fillRef>
          <a:effectRef idx="1">
            <a:schemeClr val="accent6"/>
          </a:effectRef>
          <a:fontRef idx="minor">
            <a:schemeClr val="dk1"/>
          </a:fontRef>
        </p:style>
        <p:txBody>
          <a:bodyPr rtlCol="0">
            <a:normAutofit/>
          </a:bodyPr>
          <a:lstStyle/>
          <a:p>
            <a:pPr fontAlgn="auto">
              <a:spcAft>
                <a:spcPts val="0"/>
              </a:spcAft>
              <a:defRPr/>
            </a:pPr>
            <a:endParaRPr lang="en-US" dirty="0" smtClean="0">
              <a:solidFill>
                <a:srgbClr val="FF0000"/>
              </a:solidFill>
            </a:endParaRPr>
          </a:p>
          <a:p>
            <a:pPr marL="519113" indent="-292100" fontAlgn="auto">
              <a:spcAft>
                <a:spcPts val="0"/>
              </a:spcAft>
              <a:tabLst>
                <a:tab pos="461963" algn="l"/>
              </a:tabLst>
              <a:defRPr/>
            </a:pPr>
            <a:r>
              <a:rPr lang="en-US" dirty="0" smtClean="0">
                <a:solidFill>
                  <a:srgbClr val="FF0000"/>
                </a:solidFill>
              </a:rPr>
              <a:t>Qualitative data </a:t>
            </a:r>
            <a:r>
              <a:rPr lang="en-US" dirty="0" smtClean="0"/>
              <a:t>is not numerical and is usually subjective.</a:t>
            </a:r>
          </a:p>
          <a:p>
            <a:pPr marL="519113" indent="-292100" fontAlgn="auto">
              <a:spcAft>
                <a:spcPts val="0"/>
              </a:spcAft>
              <a:buFont typeface="Arial" panose="020B0604020202020204" pitchFamily="34" charset="0"/>
              <a:buNone/>
              <a:tabLst>
                <a:tab pos="461963" algn="l"/>
              </a:tabLst>
              <a:defRPr/>
            </a:pPr>
            <a:endParaRPr lang="en-US" dirty="0" smtClean="0"/>
          </a:p>
          <a:p>
            <a:pPr marL="519113" indent="-292100" fontAlgn="auto">
              <a:spcAft>
                <a:spcPts val="0"/>
              </a:spcAft>
              <a:tabLst>
                <a:tab pos="461963" algn="l"/>
              </a:tabLst>
              <a:defRPr/>
            </a:pPr>
            <a:r>
              <a:rPr lang="en-US" dirty="0" smtClean="0">
                <a:solidFill>
                  <a:srgbClr val="FF0000"/>
                </a:solidFill>
              </a:rPr>
              <a:t>Quantitative data </a:t>
            </a:r>
            <a:r>
              <a:rPr lang="en-US" dirty="0" smtClean="0"/>
              <a:t>is numerical and lends itself to statistical analysis.</a:t>
            </a:r>
            <a:endParaRPr lang="en-US" dirty="0"/>
          </a:p>
        </p:txBody>
      </p:sp>
      <p:sp>
        <p:nvSpPr>
          <p:cNvPr id="2" name="Title 1"/>
          <p:cNvSpPr>
            <a:spLocks noGrp="1"/>
          </p:cNvSpPr>
          <p:nvPr>
            <p:ph type="title"/>
          </p:nvPr>
        </p:nvSpPr>
        <p:spPr>
          <a:xfrm>
            <a:off x="-23813" y="0"/>
            <a:ext cx="9167813" cy="1143000"/>
          </a:xfrm>
        </p:spPr>
        <p:style>
          <a:lnRef idx="1">
            <a:schemeClr val="accent6"/>
          </a:lnRef>
          <a:fillRef idx="3">
            <a:schemeClr val="accent6"/>
          </a:fillRef>
          <a:effectRef idx="2">
            <a:schemeClr val="accent6"/>
          </a:effectRef>
          <a:fontRef idx="minor">
            <a:schemeClr val="lt1"/>
          </a:fontRef>
        </p:style>
        <p:txBody>
          <a:bodyPr rtlCol="0">
            <a:normAutofit/>
          </a:bodyPr>
          <a:lstStyle/>
          <a:p>
            <a:pPr fontAlgn="auto">
              <a:spcAft>
                <a:spcPts val="0"/>
              </a:spcAft>
              <a:defRPr/>
            </a:pPr>
            <a:r>
              <a:rPr lang="en-US" dirty="0" smtClean="0"/>
              <a:t>Categories of data:</a:t>
            </a:r>
            <a:endParaRPr lang="en-US" dirty="0"/>
          </a:p>
        </p:txBody>
      </p:sp>
      <p:pic>
        <p:nvPicPr>
          <p:cNvPr id="15363"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3352800"/>
            <a:ext cx="3400425" cy="188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7239000" y="4648200"/>
            <a:ext cx="1143000" cy="400050"/>
          </a:xfrm>
          <a:prstGeom prst="rect">
            <a:avLst/>
          </a:prstGeom>
          <a:noFill/>
        </p:spPr>
        <p:txBody>
          <a:bodyPr>
            <a:spAutoFit/>
          </a:bodyPr>
          <a:lstStyle/>
          <a:p>
            <a:pPr fontAlgn="auto">
              <a:spcBef>
                <a:spcPts val="0"/>
              </a:spcBef>
              <a:spcAft>
                <a:spcPts val="0"/>
              </a:spcAft>
              <a:defRPr/>
            </a:pPr>
            <a:r>
              <a:rPr lang="en-US" sz="2000" b="1" dirty="0">
                <a:solidFill>
                  <a:schemeClr val="accent3">
                    <a:lumMod val="75000"/>
                  </a:schemeClr>
                </a:solidFill>
                <a:latin typeface="+mn-lt"/>
                <a:cs typeface="+mn-cs"/>
              </a:rPr>
              <a:t>1.75 mL</a:t>
            </a:r>
          </a:p>
        </p:txBody>
      </p:sp>
      <p:sp>
        <p:nvSpPr>
          <p:cNvPr id="3" name="Rectangle 2"/>
          <p:cNvSpPr/>
          <p:nvPr/>
        </p:nvSpPr>
        <p:spPr>
          <a:xfrm>
            <a:off x="0" y="1219200"/>
            <a:ext cx="3990975" cy="563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FF00"/>
                </a:solidFill>
              </a:rPr>
              <a:t>Think / Pair / Share</a:t>
            </a:r>
          </a:p>
          <a:p>
            <a:pPr algn="ctr"/>
            <a:endParaRPr lang="en-US" sz="3200" dirty="0"/>
          </a:p>
          <a:p>
            <a:pPr algn="ctr"/>
            <a:r>
              <a:rPr lang="en-US" sz="3200" dirty="0" smtClean="0"/>
              <a:t>How would you define “Qualitative” and “Quantitative” data?</a:t>
            </a:r>
          </a:p>
          <a:p>
            <a:pPr algn="ctr"/>
            <a:endParaRPr lang="en-US" sz="3200" dirty="0"/>
          </a:p>
          <a:p>
            <a:pPr algn="ctr"/>
            <a:endParaRPr lang="en-US" sz="3200" dirty="0" smtClean="0"/>
          </a:p>
          <a:p>
            <a:pPr algn="ctr"/>
            <a:r>
              <a:rPr lang="en-US" sz="3200" dirty="0" smtClean="0"/>
              <a:t>Which one is better?  Why?</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gtEl>
                                        <p:attrNameLst>
                                          <p:attrName>ppt_x</p:attrName>
                                        </p:attrNameLst>
                                      </p:cBhvr>
                                      <p:tavLst>
                                        <p:tav tm="0">
                                          <p:val>
                                            <p:strVal val="ppt_x"/>
                                          </p:val>
                                        </p:tav>
                                        <p:tav tm="100000">
                                          <p:val>
                                            <p:strVal val="ppt_x"/>
                                          </p:val>
                                        </p:tav>
                                      </p:tavLst>
                                    </p:anim>
                                    <p:anim calcmode="lin" valueType="num">
                                      <p:cBhvr additive="base">
                                        <p:cTn id="7" dur="500"/>
                                        <p:tgtEl>
                                          <p:spTgt spid="3"/>
                                        </p:tgtEl>
                                        <p:attrNameLst>
                                          <p:attrName>ppt_y</p:attrName>
                                        </p:attrNameLst>
                                      </p:cBhvr>
                                      <p:tavLst>
                                        <p:tav tm="0">
                                          <p:val>
                                            <p:strVal val="ppt_y"/>
                                          </p:val>
                                        </p:tav>
                                        <p:tav tm="100000">
                                          <p:val>
                                            <p:strVal val="1+ppt_h/2"/>
                                          </p:val>
                                        </p:tav>
                                      </p:tavLst>
                                    </p:anim>
                                    <p:set>
                                      <p:cBhvr>
                                        <p:cTn id="8"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stretch>
            <a:fillRect/>
          </a:stretch>
        </p:blipFill>
        <p:spPr>
          <a:xfrm>
            <a:off x="2133600" y="2438400"/>
            <a:ext cx="4800600" cy="4329113"/>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0" y="0"/>
            <a:ext cx="9067800" cy="2286000"/>
          </a:xfrm>
        </p:spPr>
        <p:style>
          <a:lnRef idx="1">
            <a:schemeClr val="accent4"/>
          </a:lnRef>
          <a:fillRef idx="3">
            <a:schemeClr val="accent4"/>
          </a:fillRef>
          <a:effectRef idx="2">
            <a:schemeClr val="accent4"/>
          </a:effectRef>
          <a:fontRef idx="minor">
            <a:schemeClr val="lt1"/>
          </a:fontRef>
        </p:style>
        <p:txBody>
          <a:bodyPr rtlCol="0">
            <a:normAutofit fontScale="90000"/>
          </a:bodyPr>
          <a:lstStyle/>
          <a:p>
            <a:pPr fontAlgn="auto">
              <a:spcAft>
                <a:spcPts val="0"/>
              </a:spcAft>
              <a:defRPr/>
            </a:pPr>
            <a:r>
              <a:rPr lang="en-US" dirty="0" smtClean="0"/>
              <a:t>If </a:t>
            </a:r>
            <a:r>
              <a:rPr lang="en-US" dirty="0"/>
              <a:t>the relationship is thought to be linear, a </a:t>
            </a:r>
            <a:r>
              <a:rPr lang="en-US" b="1" dirty="0">
                <a:solidFill>
                  <a:srgbClr val="FFFF00"/>
                </a:solidFill>
              </a:rPr>
              <a:t>linear regression line </a:t>
            </a:r>
            <a:r>
              <a:rPr lang="en-US" dirty="0" smtClean="0"/>
              <a:t>or</a:t>
            </a:r>
            <a:r>
              <a:rPr lang="en-US" b="1" dirty="0" smtClean="0">
                <a:solidFill>
                  <a:srgbClr val="FFFF00"/>
                </a:solidFill>
              </a:rPr>
              <a:t> best fit line </a:t>
            </a:r>
            <a:r>
              <a:rPr lang="en-US" dirty="0" smtClean="0"/>
              <a:t>can </a:t>
            </a:r>
            <a:r>
              <a:rPr lang="en-US" dirty="0"/>
              <a:t>be </a:t>
            </a:r>
            <a:r>
              <a:rPr lang="en-US" dirty="0" smtClean="0"/>
              <a:t>plotted </a:t>
            </a:r>
            <a:r>
              <a:rPr lang="en-US" dirty="0"/>
              <a:t>to help </a:t>
            </a:r>
            <a:r>
              <a:rPr lang="en-US" dirty="0" smtClean="0"/>
              <a:t>define the pattern.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1">
            <a:schemeClr val="accent6"/>
          </a:lnRef>
          <a:fillRef idx="3">
            <a:schemeClr val="accent6"/>
          </a:fillRef>
          <a:effectRef idx="2">
            <a:schemeClr val="accent6"/>
          </a:effectRef>
          <a:fontRef idx="minor">
            <a:schemeClr val="lt1"/>
          </a:fontRef>
        </p:style>
        <p:txBody>
          <a:bodyPr rtlCol="0">
            <a:normAutofit/>
          </a:bodyPr>
          <a:lstStyle/>
          <a:p>
            <a:pPr fontAlgn="auto">
              <a:spcAft>
                <a:spcPts val="0"/>
              </a:spcAft>
              <a:defRPr/>
            </a:pPr>
            <a:r>
              <a:rPr lang="en-US" b="1" spc="10" dirty="0" smtClean="0">
                <a:solidFill>
                  <a:srgbClr val="FFFF00"/>
                </a:solidFill>
                <a:latin typeface="Minion Pro" panose="02040503050306020203" pitchFamily="18" charset="0"/>
                <a:ea typeface="Minion Pro" panose="02040503050306020203" pitchFamily="18" charset="0"/>
                <a:cs typeface="Minion Pro" panose="02040503050306020203" pitchFamily="18" charset="0"/>
              </a:rPr>
              <a:t>B</a:t>
            </a:r>
            <a:r>
              <a:rPr lang="en-US" b="1" spc="-25" dirty="0" smtClean="0">
                <a:solidFill>
                  <a:srgbClr val="FFFF00"/>
                </a:solidFill>
                <a:latin typeface="Minion Pro" panose="02040503050306020203" pitchFamily="18" charset="0"/>
                <a:ea typeface="Minion Pro" panose="02040503050306020203" pitchFamily="18" charset="0"/>
                <a:cs typeface="Minion Pro" panose="02040503050306020203" pitchFamily="18" charset="0"/>
              </a:rPr>
              <a:t>o</a:t>
            </a:r>
            <a:r>
              <a:rPr lang="en-US" b="1" dirty="0" smtClean="0">
                <a:solidFill>
                  <a:srgbClr val="FFFF00"/>
                </a:solidFill>
                <a:latin typeface="Minion Pro" panose="02040503050306020203" pitchFamily="18" charset="0"/>
                <a:ea typeface="Minion Pro" panose="02040503050306020203" pitchFamily="18" charset="0"/>
                <a:cs typeface="Minion Pro" panose="02040503050306020203" pitchFamily="18" charset="0"/>
              </a:rPr>
              <a:t>x-</a:t>
            </a:r>
            <a:r>
              <a:rPr lang="en-US" b="1" spc="-5" dirty="0" smtClean="0">
                <a:solidFill>
                  <a:srgbClr val="FFFF00"/>
                </a:solidFill>
                <a:latin typeface="Minion Pro" panose="02040503050306020203" pitchFamily="18" charset="0"/>
                <a:ea typeface="Minion Pro" panose="02040503050306020203" pitchFamily="18" charset="0"/>
                <a:cs typeface="Minion Pro" panose="02040503050306020203" pitchFamily="18" charset="0"/>
              </a:rPr>
              <a:t>a</a:t>
            </a:r>
            <a:r>
              <a:rPr lang="en-US" b="1" dirty="0" smtClean="0">
                <a:solidFill>
                  <a:srgbClr val="FFFF00"/>
                </a:solidFill>
                <a:latin typeface="Minion Pro" panose="02040503050306020203" pitchFamily="18" charset="0"/>
                <a:ea typeface="Minion Pro" panose="02040503050306020203" pitchFamily="18" charset="0"/>
                <a:cs typeface="Minion Pro" panose="02040503050306020203" pitchFamily="18" charset="0"/>
              </a:rPr>
              <a:t>nd-</a:t>
            </a:r>
            <a:r>
              <a:rPr lang="en-US" b="1" spc="10" dirty="0">
                <a:solidFill>
                  <a:srgbClr val="FFFF00"/>
                </a:solidFill>
                <a:latin typeface="Minion Pro" panose="02040503050306020203" pitchFamily="18" charset="0"/>
                <a:ea typeface="Minion Pro" panose="02040503050306020203" pitchFamily="18" charset="0"/>
                <a:cs typeface="Minion Pro" panose="02040503050306020203" pitchFamily="18" charset="0"/>
              </a:rPr>
              <a:t>W</a:t>
            </a:r>
            <a:r>
              <a:rPr lang="en-US" b="1" dirty="0" smtClean="0">
                <a:solidFill>
                  <a:srgbClr val="FFFF00"/>
                </a:solidFill>
                <a:latin typeface="Minion Pro" panose="02040503050306020203" pitchFamily="18" charset="0"/>
                <a:ea typeface="Minion Pro" panose="02040503050306020203" pitchFamily="18" charset="0"/>
                <a:cs typeface="Minion Pro" panose="02040503050306020203" pitchFamily="18" charset="0"/>
              </a:rPr>
              <a:t>hi</a:t>
            </a:r>
            <a:r>
              <a:rPr lang="en-US" b="1" spc="-5" dirty="0" smtClean="0">
                <a:solidFill>
                  <a:srgbClr val="FFFF00"/>
                </a:solidFill>
                <a:latin typeface="Minion Pro" panose="02040503050306020203" pitchFamily="18" charset="0"/>
                <a:ea typeface="Minion Pro" panose="02040503050306020203" pitchFamily="18" charset="0"/>
                <a:cs typeface="Minion Pro" panose="02040503050306020203" pitchFamily="18" charset="0"/>
              </a:rPr>
              <a:t>s</a:t>
            </a:r>
            <a:r>
              <a:rPr lang="en-US" b="1" dirty="0" smtClean="0">
                <a:solidFill>
                  <a:srgbClr val="FFFF00"/>
                </a:solidFill>
                <a:latin typeface="Minion Pro" panose="02040503050306020203" pitchFamily="18" charset="0"/>
                <a:ea typeface="Minion Pro" panose="02040503050306020203" pitchFamily="18" charset="0"/>
                <a:cs typeface="Minion Pro" panose="02040503050306020203" pitchFamily="18" charset="0"/>
              </a:rPr>
              <a:t>k</a:t>
            </a:r>
            <a:r>
              <a:rPr lang="en-US" b="1" spc="-5" dirty="0" smtClean="0">
                <a:solidFill>
                  <a:srgbClr val="FFFF00"/>
                </a:solidFill>
                <a:latin typeface="Minion Pro" panose="02040503050306020203" pitchFamily="18" charset="0"/>
                <a:ea typeface="Minion Pro" panose="02040503050306020203" pitchFamily="18" charset="0"/>
                <a:cs typeface="Minion Pro" panose="02040503050306020203" pitchFamily="18" charset="0"/>
              </a:rPr>
              <a:t>e</a:t>
            </a:r>
            <a:r>
              <a:rPr lang="en-US" b="1" dirty="0" smtClean="0">
                <a:solidFill>
                  <a:srgbClr val="FFFF00"/>
                </a:solidFill>
                <a:latin typeface="Minion Pro" panose="02040503050306020203" pitchFamily="18" charset="0"/>
                <a:ea typeface="Minion Pro" panose="02040503050306020203" pitchFamily="18" charset="0"/>
                <a:cs typeface="Minion Pro" panose="02040503050306020203" pitchFamily="18" charset="0"/>
              </a:rPr>
              <a:t>r </a:t>
            </a:r>
            <a:r>
              <a:rPr lang="en-US" b="1" spc="-5" dirty="0" smtClean="0">
                <a:solidFill>
                  <a:srgbClr val="FFFF00"/>
                </a:solidFill>
                <a:latin typeface="Minion Pro" panose="02040503050306020203" pitchFamily="18" charset="0"/>
                <a:ea typeface="Minion Pro" panose="02040503050306020203" pitchFamily="18" charset="0"/>
                <a:cs typeface="Minion Pro" panose="02040503050306020203" pitchFamily="18" charset="0"/>
              </a:rPr>
              <a:t>P</a:t>
            </a:r>
            <a:r>
              <a:rPr lang="en-US" b="1" spc="5" dirty="0" smtClean="0">
                <a:solidFill>
                  <a:srgbClr val="FFFF00"/>
                </a:solidFill>
                <a:latin typeface="Minion Pro" panose="02040503050306020203" pitchFamily="18" charset="0"/>
                <a:ea typeface="Minion Pro" panose="02040503050306020203" pitchFamily="18" charset="0"/>
                <a:cs typeface="Minion Pro" panose="02040503050306020203" pitchFamily="18" charset="0"/>
              </a:rPr>
              <a:t>l</a:t>
            </a:r>
            <a:r>
              <a:rPr lang="en-US" b="1" spc="-10" dirty="0" smtClean="0">
                <a:solidFill>
                  <a:srgbClr val="FFFF00"/>
                </a:solidFill>
                <a:latin typeface="Minion Pro" panose="02040503050306020203" pitchFamily="18" charset="0"/>
                <a:ea typeface="Minion Pro" panose="02040503050306020203" pitchFamily="18" charset="0"/>
                <a:cs typeface="Minion Pro" panose="02040503050306020203" pitchFamily="18" charset="0"/>
              </a:rPr>
              <a:t>o</a:t>
            </a:r>
            <a:r>
              <a:rPr lang="en-US" b="1" dirty="0" smtClean="0">
                <a:solidFill>
                  <a:srgbClr val="FFFF00"/>
                </a:solidFill>
                <a:latin typeface="Minion Pro" panose="02040503050306020203" pitchFamily="18" charset="0"/>
                <a:ea typeface="Minion Pro" panose="02040503050306020203" pitchFamily="18" charset="0"/>
                <a:cs typeface="Minion Pro" panose="02040503050306020203" pitchFamily="18" charset="0"/>
              </a:rPr>
              <a:t>ts</a:t>
            </a:r>
            <a:endParaRPr lang="en-US" dirty="0">
              <a:solidFill>
                <a:srgbClr val="FFFF00"/>
              </a:solidFill>
            </a:endParaRPr>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rtlCol="0">
            <a:normAutofit/>
          </a:bodyPr>
          <a:lstStyle/>
          <a:p>
            <a:pPr fontAlgn="auto">
              <a:spcAft>
                <a:spcPts val="0"/>
              </a:spcAft>
              <a:defRPr/>
            </a:pPr>
            <a:r>
              <a:rPr lang="en-US" spc="5" dirty="0" smtClean="0">
                <a:solidFill>
                  <a:srgbClr val="231F20"/>
                </a:solidFill>
                <a:ea typeface="Minion Pro Cond" panose="02040706060306020203" pitchFamily="18" charset="0"/>
                <a:cs typeface="Minion Pro Cond" panose="02040706060306020203" pitchFamily="18" charset="0"/>
              </a:rPr>
              <a:t>Al</a:t>
            </a:r>
            <a:r>
              <a:rPr lang="en-US" dirty="0" smtClean="0">
                <a:solidFill>
                  <a:srgbClr val="231F20"/>
                </a:solidFill>
                <a:ea typeface="Minion Pro Cond" panose="02040706060306020203" pitchFamily="18" charset="0"/>
                <a:cs typeface="Minion Pro Cond" panose="02040706060306020203" pitchFamily="18" charset="0"/>
              </a:rPr>
              <a:t>l</a:t>
            </a:r>
            <a:r>
              <a:rPr lang="en-US" spc="-15" dirty="0" smtClean="0">
                <a:solidFill>
                  <a:srgbClr val="231F20"/>
                </a:solidFill>
                <a:ea typeface="Minion Pro Cond" panose="02040706060306020203" pitchFamily="18" charset="0"/>
                <a:cs typeface="Minion Pro Cond" panose="02040706060306020203" pitchFamily="18" charset="0"/>
              </a:rPr>
              <a:t>o</a:t>
            </a:r>
            <a:r>
              <a:rPr lang="en-US" dirty="0" smtClean="0">
                <a:solidFill>
                  <a:srgbClr val="231F20"/>
                </a:solidFill>
                <a:ea typeface="Minion Pro Cond" panose="02040706060306020203" pitchFamily="18" charset="0"/>
                <a:cs typeface="Minion Pro Cond" panose="02040706060306020203" pitchFamily="18" charset="0"/>
              </a:rPr>
              <a:t>w</a:t>
            </a:r>
            <a:r>
              <a:rPr lang="en-US" spc="70" dirty="0" smtClean="0">
                <a:solidFill>
                  <a:srgbClr val="231F20"/>
                </a:solidFill>
                <a:ea typeface="Minion Pro Cond" panose="02040706060306020203" pitchFamily="18" charset="0"/>
                <a:cs typeface="Minion Pro Cond" panose="02040706060306020203" pitchFamily="18" charset="0"/>
              </a:rPr>
              <a:t> </a:t>
            </a:r>
            <a:r>
              <a:rPr lang="en-US" spc="5" dirty="0">
                <a:solidFill>
                  <a:srgbClr val="231F20"/>
                </a:solidFill>
                <a:ea typeface="Minion Pro Cond" panose="02040706060306020203" pitchFamily="18" charset="0"/>
                <a:cs typeface="Minion Pro Cond" panose="02040706060306020203" pitchFamily="18" charset="0"/>
              </a:rPr>
              <a:t>g</a:t>
            </a:r>
            <a:r>
              <a:rPr lang="en-US" dirty="0">
                <a:solidFill>
                  <a:srgbClr val="231F20"/>
                </a:solidFill>
                <a:ea typeface="Minion Pro Cond" panose="02040706060306020203" pitchFamily="18" charset="0"/>
                <a:cs typeface="Minion Pro Cond" panose="02040706060306020203" pitchFamily="18" charset="0"/>
              </a:rPr>
              <a:t>r</a:t>
            </a:r>
            <a:r>
              <a:rPr lang="en-US" spc="-20" dirty="0">
                <a:solidFill>
                  <a:srgbClr val="231F20"/>
                </a:solidFill>
                <a:ea typeface="Minion Pro Cond" panose="02040706060306020203" pitchFamily="18" charset="0"/>
                <a:cs typeface="Minion Pro Cond" panose="02040706060306020203" pitchFamily="18" charset="0"/>
              </a:rPr>
              <a:t>a</a:t>
            </a:r>
            <a:r>
              <a:rPr lang="en-US" spc="-5" dirty="0">
                <a:solidFill>
                  <a:srgbClr val="231F20"/>
                </a:solidFill>
                <a:ea typeface="Minion Pro Cond" panose="02040706060306020203" pitchFamily="18" charset="0"/>
                <a:cs typeface="Minion Pro Cond" panose="02040706060306020203" pitchFamily="18" charset="0"/>
              </a:rPr>
              <a:t>p</a:t>
            </a:r>
            <a:r>
              <a:rPr lang="en-US" dirty="0">
                <a:solidFill>
                  <a:srgbClr val="231F20"/>
                </a:solidFill>
                <a:ea typeface="Minion Pro Cond" panose="02040706060306020203" pitchFamily="18" charset="0"/>
                <a:cs typeface="Minion Pro Cond" panose="02040706060306020203" pitchFamily="18" charset="0"/>
              </a:rPr>
              <a:t>hi</a:t>
            </a:r>
            <a:r>
              <a:rPr lang="en-US" spc="5" dirty="0">
                <a:solidFill>
                  <a:srgbClr val="231F20"/>
                </a:solidFill>
                <a:ea typeface="Minion Pro Cond" panose="02040706060306020203" pitchFamily="18" charset="0"/>
                <a:cs typeface="Minion Pro Cond" panose="02040706060306020203" pitchFamily="18" charset="0"/>
              </a:rPr>
              <a:t>ca</a:t>
            </a:r>
            <a:r>
              <a:rPr lang="en-US" dirty="0">
                <a:solidFill>
                  <a:srgbClr val="231F20"/>
                </a:solidFill>
                <a:ea typeface="Minion Pro Cond" panose="02040706060306020203" pitchFamily="18" charset="0"/>
                <a:cs typeface="Minion Pro Cond" panose="02040706060306020203" pitchFamily="18" charset="0"/>
              </a:rPr>
              <a:t>l</a:t>
            </a:r>
            <a:r>
              <a:rPr lang="en-US" spc="85" dirty="0">
                <a:solidFill>
                  <a:srgbClr val="231F20"/>
                </a:solidFill>
                <a:ea typeface="Minion Pro Cond" panose="02040706060306020203" pitchFamily="18" charset="0"/>
                <a:cs typeface="Minion Pro Cond" panose="02040706060306020203" pitchFamily="18" charset="0"/>
              </a:rPr>
              <a:t> </a:t>
            </a:r>
            <a:r>
              <a:rPr lang="en-US" dirty="0">
                <a:solidFill>
                  <a:srgbClr val="231F20"/>
                </a:solidFill>
                <a:ea typeface="Minion Pro Cond" panose="02040706060306020203" pitchFamily="18" charset="0"/>
                <a:cs typeface="Minion Pro Cond" panose="02040706060306020203" pitchFamily="18" charset="0"/>
              </a:rPr>
              <a:t>c</a:t>
            </a:r>
            <a:r>
              <a:rPr lang="en-US" spc="-15" dirty="0">
                <a:solidFill>
                  <a:srgbClr val="231F20"/>
                </a:solidFill>
                <a:ea typeface="Minion Pro Cond" panose="02040706060306020203" pitchFamily="18" charset="0"/>
                <a:cs typeface="Minion Pro Cond" panose="02040706060306020203" pitchFamily="18" charset="0"/>
              </a:rPr>
              <a:t>o</a:t>
            </a:r>
            <a:r>
              <a:rPr lang="en-US" spc="-20" dirty="0">
                <a:solidFill>
                  <a:srgbClr val="231F20"/>
                </a:solidFill>
                <a:ea typeface="Minion Pro Cond" panose="02040706060306020203" pitchFamily="18" charset="0"/>
                <a:cs typeface="Minion Pro Cond" panose="02040706060306020203" pitchFamily="18" charset="0"/>
              </a:rPr>
              <a:t>m</a:t>
            </a:r>
            <a:r>
              <a:rPr lang="en-US" spc="5" dirty="0">
                <a:solidFill>
                  <a:srgbClr val="231F20"/>
                </a:solidFill>
                <a:ea typeface="Minion Pro Cond" panose="02040706060306020203" pitchFamily="18" charset="0"/>
                <a:cs typeface="Minion Pro Cond" panose="02040706060306020203" pitchFamily="18" charset="0"/>
              </a:rPr>
              <a:t>p</a:t>
            </a:r>
            <a:r>
              <a:rPr lang="en-US" spc="-10" dirty="0">
                <a:solidFill>
                  <a:srgbClr val="231F20"/>
                </a:solidFill>
                <a:ea typeface="Minion Pro Cond" panose="02040706060306020203" pitchFamily="18" charset="0"/>
                <a:cs typeface="Minion Pro Cond" panose="02040706060306020203" pitchFamily="18" charset="0"/>
              </a:rPr>
              <a:t>a</a:t>
            </a:r>
            <a:r>
              <a:rPr lang="en-US" spc="5" dirty="0">
                <a:solidFill>
                  <a:srgbClr val="231F20"/>
                </a:solidFill>
                <a:ea typeface="Minion Pro Cond" panose="02040706060306020203" pitchFamily="18" charset="0"/>
                <a:cs typeface="Minion Pro Cond" panose="02040706060306020203" pitchFamily="18" charset="0"/>
              </a:rPr>
              <a:t>r</a:t>
            </a:r>
            <a:r>
              <a:rPr lang="en-US" spc="-5" dirty="0">
                <a:solidFill>
                  <a:srgbClr val="231F20"/>
                </a:solidFill>
                <a:ea typeface="Minion Pro Cond" panose="02040706060306020203" pitchFamily="18" charset="0"/>
                <a:cs typeface="Minion Pro Cond" panose="02040706060306020203" pitchFamily="18" charset="0"/>
              </a:rPr>
              <a:t>i</a:t>
            </a:r>
            <a:r>
              <a:rPr lang="en-US" spc="10" dirty="0">
                <a:solidFill>
                  <a:srgbClr val="231F20"/>
                </a:solidFill>
                <a:ea typeface="Minion Pro Cond" panose="02040706060306020203" pitchFamily="18" charset="0"/>
                <a:cs typeface="Minion Pro Cond" panose="02040706060306020203" pitchFamily="18" charset="0"/>
              </a:rPr>
              <a:t>s</a:t>
            </a:r>
            <a:r>
              <a:rPr lang="en-US" spc="-15" dirty="0">
                <a:solidFill>
                  <a:srgbClr val="231F20"/>
                </a:solidFill>
                <a:ea typeface="Minion Pro Cond" panose="02040706060306020203" pitchFamily="18" charset="0"/>
                <a:cs typeface="Minion Pro Cond" panose="02040706060306020203" pitchFamily="18" charset="0"/>
              </a:rPr>
              <a:t>o</a:t>
            </a:r>
            <a:r>
              <a:rPr lang="en-US" dirty="0">
                <a:solidFill>
                  <a:srgbClr val="231F20"/>
                </a:solidFill>
                <a:ea typeface="Minion Pro Cond" panose="02040706060306020203" pitchFamily="18" charset="0"/>
                <a:cs typeface="Minion Pro Cond" panose="02040706060306020203" pitchFamily="18" charset="0"/>
              </a:rPr>
              <a:t>n</a:t>
            </a:r>
            <a:r>
              <a:rPr lang="en-US" spc="145" dirty="0">
                <a:solidFill>
                  <a:srgbClr val="231F20"/>
                </a:solidFill>
                <a:ea typeface="Minion Pro Cond" panose="02040706060306020203" pitchFamily="18" charset="0"/>
                <a:cs typeface="Minion Pro Cond" panose="02040706060306020203" pitchFamily="18" charset="0"/>
              </a:rPr>
              <a:t> </a:t>
            </a:r>
            <a:r>
              <a:rPr lang="en-US" spc="-10" dirty="0">
                <a:solidFill>
                  <a:srgbClr val="231F20"/>
                </a:solidFill>
                <a:ea typeface="Minion Pro Cond" panose="02040706060306020203" pitchFamily="18" charset="0"/>
                <a:cs typeface="Minion Pro Cond" panose="02040706060306020203" pitchFamily="18" charset="0"/>
              </a:rPr>
              <a:t>o</a:t>
            </a:r>
            <a:r>
              <a:rPr lang="en-US" dirty="0">
                <a:solidFill>
                  <a:srgbClr val="231F20"/>
                </a:solidFill>
                <a:ea typeface="Minion Pro Cond" panose="02040706060306020203" pitchFamily="18" charset="0"/>
                <a:cs typeface="Minion Pro Cond" panose="02040706060306020203" pitchFamily="18" charset="0"/>
              </a:rPr>
              <a:t>f</a:t>
            </a:r>
            <a:r>
              <a:rPr lang="en-US" spc="45" dirty="0">
                <a:solidFill>
                  <a:srgbClr val="231F20"/>
                </a:solidFill>
                <a:ea typeface="Minion Pro Cond" panose="02040706060306020203" pitchFamily="18" charset="0"/>
                <a:cs typeface="Minion Pro Cond" panose="02040706060306020203" pitchFamily="18" charset="0"/>
              </a:rPr>
              <a:t> </a:t>
            </a:r>
            <a:r>
              <a:rPr lang="en-US" spc="5" dirty="0">
                <a:solidFill>
                  <a:srgbClr val="231F20"/>
                </a:solidFill>
                <a:ea typeface="Minion Pro Cond" panose="02040706060306020203" pitchFamily="18" charset="0"/>
                <a:cs typeface="Minion Pro Cond" panose="02040706060306020203" pitchFamily="18" charset="0"/>
              </a:rPr>
              <a:t>t</a:t>
            </a:r>
            <a:r>
              <a:rPr lang="en-US" spc="-10" dirty="0">
                <a:solidFill>
                  <a:srgbClr val="231F20"/>
                </a:solidFill>
                <a:ea typeface="Minion Pro Cond" panose="02040706060306020203" pitchFamily="18" charset="0"/>
                <a:cs typeface="Minion Pro Cond" panose="02040706060306020203" pitchFamily="18" charset="0"/>
              </a:rPr>
              <a:t>w</a:t>
            </a:r>
            <a:r>
              <a:rPr lang="en-US" dirty="0">
                <a:solidFill>
                  <a:srgbClr val="231F20"/>
                </a:solidFill>
                <a:ea typeface="Minion Pro Cond" panose="02040706060306020203" pitchFamily="18" charset="0"/>
                <a:cs typeface="Minion Pro Cond" panose="02040706060306020203" pitchFamily="18" charset="0"/>
              </a:rPr>
              <a:t>o</a:t>
            </a:r>
            <a:r>
              <a:rPr lang="en-US" spc="50" dirty="0">
                <a:solidFill>
                  <a:srgbClr val="231F20"/>
                </a:solidFill>
                <a:ea typeface="Minion Pro Cond" panose="02040706060306020203" pitchFamily="18" charset="0"/>
                <a:cs typeface="Minion Pro Cond" panose="02040706060306020203" pitchFamily="18" charset="0"/>
              </a:rPr>
              <a:t> </a:t>
            </a:r>
            <a:r>
              <a:rPr lang="en-US" spc="5" dirty="0">
                <a:solidFill>
                  <a:srgbClr val="231F20"/>
                </a:solidFill>
                <a:ea typeface="Minion Pro Cond" panose="02040706060306020203" pitchFamily="18" charset="0"/>
                <a:cs typeface="Minion Pro Cond" panose="02040706060306020203" pitchFamily="18" charset="0"/>
              </a:rPr>
              <a:t>s</a:t>
            </a:r>
            <a:r>
              <a:rPr lang="en-US" spc="-10" dirty="0">
                <a:solidFill>
                  <a:srgbClr val="231F20"/>
                </a:solidFill>
                <a:ea typeface="Minion Pro Cond" panose="02040706060306020203" pitchFamily="18" charset="0"/>
                <a:cs typeface="Minion Pro Cond" panose="02040706060306020203" pitchFamily="18" charset="0"/>
              </a:rPr>
              <a:t>a</a:t>
            </a:r>
            <a:r>
              <a:rPr lang="en-US" spc="-20" dirty="0">
                <a:solidFill>
                  <a:srgbClr val="231F20"/>
                </a:solidFill>
                <a:ea typeface="Minion Pro Cond" panose="02040706060306020203" pitchFamily="18" charset="0"/>
                <a:cs typeface="Minion Pro Cond" panose="02040706060306020203" pitchFamily="18" charset="0"/>
              </a:rPr>
              <a:t>m</a:t>
            </a:r>
            <a:r>
              <a:rPr lang="en-US" spc="-5" dirty="0">
                <a:solidFill>
                  <a:srgbClr val="231F20"/>
                </a:solidFill>
                <a:ea typeface="Minion Pro Cond" panose="02040706060306020203" pitchFamily="18" charset="0"/>
                <a:cs typeface="Minion Pro Cond" panose="02040706060306020203" pitchFamily="18" charset="0"/>
              </a:rPr>
              <a:t>p</a:t>
            </a:r>
            <a:r>
              <a:rPr lang="en-US" dirty="0">
                <a:solidFill>
                  <a:srgbClr val="231F20"/>
                </a:solidFill>
                <a:ea typeface="Minion Pro Cond" panose="02040706060306020203" pitchFamily="18" charset="0"/>
                <a:cs typeface="Minion Pro Cond" panose="02040706060306020203" pitchFamily="18" charset="0"/>
              </a:rPr>
              <a:t>les</a:t>
            </a:r>
            <a:r>
              <a:rPr lang="en-US" spc="85" dirty="0">
                <a:solidFill>
                  <a:srgbClr val="231F20"/>
                </a:solidFill>
                <a:ea typeface="Minion Pro Cond" panose="02040706060306020203" pitchFamily="18" charset="0"/>
                <a:cs typeface="Minion Pro Cond" panose="02040706060306020203" pitchFamily="18" charset="0"/>
              </a:rPr>
              <a:t> </a:t>
            </a:r>
            <a:r>
              <a:rPr lang="en-US" spc="-15" dirty="0">
                <a:solidFill>
                  <a:srgbClr val="231F20"/>
                </a:solidFill>
                <a:ea typeface="Minion Pro Cond" panose="02040706060306020203" pitchFamily="18" charset="0"/>
                <a:cs typeface="Minion Pro Cond" panose="02040706060306020203" pitchFamily="18" charset="0"/>
              </a:rPr>
              <a:t>o</a:t>
            </a:r>
            <a:r>
              <a:rPr lang="en-US" dirty="0">
                <a:solidFill>
                  <a:srgbClr val="231F20"/>
                </a:solidFill>
                <a:ea typeface="Minion Pro Cond" panose="02040706060306020203" pitchFamily="18" charset="0"/>
                <a:cs typeface="Minion Pro Cond" panose="02040706060306020203" pitchFamily="18" charset="0"/>
              </a:rPr>
              <a:t>f</a:t>
            </a:r>
            <a:r>
              <a:rPr lang="en-US" spc="35" dirty="0">
                <a:solidFill>
                  <a:srgbClr val="231F20"/>
                </a:solidFill>
                <a:ea typeface="Minion Pro Cond" panose="02040706060306020203" pitchFamily="18" charset="0"/>
                <a:cs typeface="Minion Pro Cond" panose="02040706060306020203" pitchFamily="18" charset="0"/>
              </a:rPr>
              <a:t> </a:t>
            </a:r>
            <a:r>
              <a:rPr lang="en-US" spc="-5" dirty="0">
                <a:solidFill>
                  <a:srgbClr val="231F20"/>
                </a:solidFill>
                <a:ea typeface="Minion Pro Cond" panose="02040706060306020203" pitchFamily="18" charset="0"/>
                <a:cs typeface="Minion Pro Cond" panose="02040706060306020203" pitchFamily="18" charset="0"/>
              </a:rPr>
              <a:t>n</a:t>
            </a:r>
            <a:r>
              <a:rPr lang="en-US" spc="-15" dirty="0">
                <a:solidFill>
                  <a:srgbClr val="231F20"/>
                </a:solidFill>
                <a:ea typeface="Minion Pro Cond" panose="02040706060306020203" pitchFamily="18" charset="0"/>
                <a:cs typeface="Minion Pro Cond" panose="02040706060306020203" pitchFamily="18" charset="0"/>
              </a:rPr>
              <a:t>o</a:t>
            </a:r>
            <a:r>
              <a:rPr lang="en-US" spc="-20" dirty="0">
                <a:solidFill>
                  <a:srgbClr val="231F20"/>
                </a:solidFill>
                <a:ea typeface="Minion Pro Cond" panose="02040706060306020203" pitchFamily="18" charset="0"/>
                <a:cs typeface="Minion Pro Cond" panose="02040706060306020203" pitchFamily="18" charset="0"/>
              </a:rPr>
              <a:t>n</a:t>
            </a:r>
            <a:r>
              <a:rPr lang="en-US" spc="5" dirty="0">
                <a:solidFill>
                  <a:srgbClr val="231F20"/>
                </a:solidFill>
                <a:ea typeface="Minion Pro Cond" panose="02040706060306020203" pitchFamily="18" charset="0"/>
                <a:cs typeface="Minion Pro Cond" panose="02040706060306020203" pitchFamily="18" charset="0"/>
              </a:rPr>
              <a:t>p</a:t>
            </a:r>
            <a:r>
              <a:rPr lang="en-US" spc="-10" dirty="0">
                <a:solidFill>
                  <a:srgbClr val="231F20"/>
                </a:solidFill>
                <a:ea typeface="Minion Pro Cond" panose="02040706060306020203" pitchFamily="18" charset="0"/>
                <a:cs typeface="Minion Pro Cond" panose="02040706060306020203" pitchFamily="18" charset="0"/>
              </a:rPr>
              <a:t>a</a:t>
            </a:r>
            <a:r>
              <a:rPr lang="en-US" dirty="0">
                <a:solidFill>
                  <a:srgbClr val="231F20"/>
                </a:solidFill>
                <a:ea typeface="Minion Pro Cond" panose="02040706060306020203" pitchFamily="18" charset="0"/>
                <a:cs typeface="Minion Pro Cond" panose="02040706060306020203" pitchFamily="18" charset="0"/>
              </a:rPr>
              <a:t>r</a:t>
            </a:r>
            <a:r>
              <a:rPr lang="en-US" spc="-10" dirty="0">
                <a:solidFill>
                  <a:srgbClr val="231F20"/>
                </a:solidFill>
                <a:ea typeface="Minion Pro Cond" panose="02040706060306020203" pitchFamily="18" charset="0"/>
                <a:cs typeface="Minion Pro Cond" panose="02040706060306020203" pitchFamily="18" charset="0"/>
              </a:rPr>
              <a:t>a</a:t>
            </a:r>
            <a:r>
              <a:rPr lang="en-US" spc="-5" dirty="0">
                <a:solidFill>
                  <a:srgbClr val="231F20"/>
                </a:solidFill>
                <a:ea typeface="Minion Pro Cond" panose="02040706060306020203" pitchFamily="18" charset="0"/>
                <a:cs typeface="Minion Pro Cond" panose="02040706060306020203" pitchFamily="18" charset="0"/>
              </a:rPr>
              <a:t>m</a:t>
            </a:r>
            <a:r>
              <a:rPr lang="en-US" dirty="0">
                <a:solidFill>
                  <a:srgbClr val="231F20"/>
                </a:solidFill>
                <a:ea typeface="Minion Pro Cond" panose="02040706060306020203" pitchFamily="18" charset="0"/>
                <a:cs typeface="Minion Pro Cond" panose="02040706060306020203" pitchFamily="18" charset="0"/>
              </a:rPr>
              <a:t>e</a:t>
            </a:r>
            <a:r>
              <a:rPr lang="en-US" spc="5" dirty="0">
                <a:solidFill>
                  <a:srgbClr val="231F20"/>
                </a:solidFill>
                <a:ea typeface="Minion Pro Cond" panose="02040706060306020203" pitchFamily="18" charset="0"/>
                <a:cs typeface="Minion Pro Cond" panose="02040706060306020203" pitchFamily="18" charset="0"/>
              </a:rPr>
              <a:t>tr</a:t>
            </a:r>
            <a:r>
              <a:rPr lang="en-US" dirty="0">
                <a:solidFill>
                  <a:srgbClr val="231F20"/>
                </a:solidFill>
                <a:ea typeface="Minion Pro Cond" panose="02040706060306020203" pitchFamily="18" charset="0"/>
                <a:cs typeface="Minion Pro Cond" panose="02040706060306020203" pitchFamily="18" charset="0"/>
              </a:rPr>
              <a:t>ic</a:t>
            </a:r>
            <a:r>
              <a:rPr lang="en-US" spc="130" dirty="0">
                <a:solidFill>
                  <a:srgbClr val="231F20"/>
                </a:solidFill>
                <a:ea typeface="Minion Pro Cond" panose="02040706060306020203" pitchFamily="18" charset="0"/>
                <a:cs typeface="Minion Pro Cond" panose="02040706060306020203" pitchFamily="18" charset="0"/>
              </a:rPr>
              <a:t> </a:t>
            </a:r>
            <a:r>
              <a:rPr lang="en-US" spc="5" dirty="0">
                <a:solidFill>
                  <a:srgbClr val="231F20"/>
                </a:solidFill>
                <a:ea typeface="Minion Pro Cond" panose="02040706060306020203" pitchFamily="18" charset="0"/>
                <a:cs typeface="Minion Pro Cond" panose="02040706060306020203" pitchFamily="18" charset="0"/>
              </a:rPr>
              <a:t>d</a:t>
            </a:r>
            <a:r>
              <a:rPr lang="en-US" spc="-20" dirty="0">
                <a:solidFill>
                  <a:srgbClr val="231F20"/>
                </a:solidFill>
                <a:ea typeface="Minion Pro Cond" panose="02040706060306020203" pitchFamily="18" charset="0"/>
                <a:cs typeface="Minion Pro Cond" panose="02040706060306020203" pitchFamily="18" charset="0"/>
              </a:rPr>
              <a:t>a</a:t>
            </a:r>
            <a:r>
              <a:rPr lang="en-US" spc="5" dirty="0">
                <a:solidFill>
                  <a:srgbClr val="231F20"/>
                </a:solidFill>
                <a:ea typeface="Minion Pro Cond" panose="02040706060306020203" pitchFamily="18" charset="0"/>
                <a:cs typeface="Minion Pro Cond" panose="02040706060306020203" pitchFamily="18" charset="0"/>
              </a:rPr>
              <a:t>t</a:t>
            </a:r>
            <a:r>
              <a:rPr lang="en-US" dirty="0">
                <a:solidFill>
                  <a:srgbClr val="231F20"/>
                </a:solidFill>
                <a:ea typeface="Minion Pro Cond" panose="02040706060306020203" pitchFamily="18" charset="0"/>
                <a:cs typeface="Minion Pro Cond" panose="02040706060306020203" pitchFamily="18" charset="0"/>
              </a:rPr>
              <a:t>a</a:t>
            </a:r>
            <a:r>
              <a:rPr lang="en-US" spc="35" dirty="0">
                <a:solidFill>
                  <a:srgbClr val="231F20"/>
                </a:solidFill>
                <a:ea typeface="Minion Pro Cond" panose="02040706060306020203" pitchFamily="18" charset="0"/>
                <a:cs typeface="Minion Pro Cond" panose="02040706060306020203" pitchFamily="18" charset="0"/>
              </a:rPr>
              <a:t> </a:t>
            </a:r>
            <a:r>
              <a:rPr lang="en-US" dirty="0">
                <a:solidFill>
                  <a:srgbClr val="231F20"/>
                </a:solidFill>
                <a:ea typeface="Minion Pro Cond" panose="02040706060306020203" pitchFamily="18" charset="0"/>
                <a:cs typeface="Minion Pro Cond" panose="02040706060306020203" pitchFamily="18" charset="0"/>
              </a:rPr>
              <a:t>(</a:t>
            </a:r>
            <a:r>
              <a:rPr lang="en-US" spc="5" dirty="0">
                <a:solidFill>
                  <a:srgbClr val="231F20"/>
                </a:solidFill>
                <a:ea typeface="Minion Pro Cond" panose="02040706060306020203" pitchFamily="18" charset="0"/>
                <a:cs typeface="Minion Pro Cond" panose="02040706060306020203" pitchFamily="18" charset="0"/>
              </a:rPr>
              <a:t>d</a:t>
            </a:r>
            <a:r>
              <a:rPr lang="en-US" spc="-20" dirty="0">
                <a:solidFill>
                  <a:srgbClr val="231F20"/>
                </a:solidFill>
                <a:ea typeface="Minion Pro Cond" panose="02040706060306020203" pitchFamily="18" charset="0"/>
                <a:cs typeface="Minion Pro Cond" panose="02040706060306020203" pitchFamily="18" charset="0"/>
              </a:rPr>
              <a:t>a</a:t>
            </a:r>
            <a:r>
              <a:rPr lang="en-US" spc="5" dirty="0">
                <a:solidFill>
                  <a:srgbClr val="231F20"/>
                </a:solidFill>
                <a:ea typeface="Minion Pro Cond" panose="02040706060306020203" pitchFamily="18" charset="0"/>
                <a:cs typeface="Minion Pro Cond" panose="02040706060306020203" pitchFamily="18" charset="0"/>
              </a:rPr>
              <a:t>t</a:t>
            </a:r>
            <a:r>
              <a:rPr lang="en-US" dirty="0">
                <a:solidFill>
                  <a:srgbClr val="231F20"/>
                </a:solidFill>
                <a:ea typeface="Minion Pro Cond" panose="02040706060306020203" pitchFamily="18" charset="0"/>
                <a:cs typeface="Minion Pro Cond" panose="02040706060306020203" pitchFamily="18" charset="0"/>
              </a:rPr>
              <a:t>a</a:t>
            </a:r>
            <a:r>
              <a:rPr lang="en-US" spc="55" dirty="0">
                <a:solidFill>
                  <a:srgbClr val="231F20"/>
                </a:solidFill>
                <a:ea typeface="Minion Pro Cond" panose="02040706060306020203" pitchFamily="18" charset="0"/>
                <a:cs typeface="Minion Pro Cond" panose="02040706060306020203" pitchFamily="18" charset="0"/>
              </a:rPr>
              <a:t> </a:t>
            </a:r>
            <a:r>
              <a:rPr lang="en-US" spc="5" dirty="0">
                <a:solidFill>
                  <a:srgbClr val="231F20"/>
                </a:solidFill>
                <a:ea typeface="Minion Pro Cond" panose="02040706060306020203" pitchFamily="18" charset="0"/>
                <a:cs typeface="Minion Pro Cond" panose="02040706060306020203" pitchFamily="18" charset="0"/>
              </a:rPr>
              <a:t>t</a:t>
            </a:r>
            <a:r>
              <a:rPr lang="en-US" spc="-5" dirty="0">
                <a:solidFill>
                  <a:srgbClr val="231F20"/>
                </a:solidFill>
                <a:ea typeface="Minion Pro Cond" panose="02040706060306020203" pitchFamily="18" charset="0"/>
                <a:cs typeface="Minion Pro Cond" panose="02040706060306020203" pitchFamily="18" charset="0"/>
              </a:rPr>
              <a:t>h</a:t>
            </a:r>
            <a:r>
              <a:rPr lang="en-US" spc="-20" dirty="0">
                <a:solidFill>
                  <a:srgbClr val="231F20"/>
                </a:solidFill>
                <a:ea typeface="Minion Pro Cond" panose="02040706060306020203" pitchFamily="18" charset="0"/>
                <a:cs typeface="Minion Pro Cond" panose="02040706060306020203" pitchFamily="18" charset="0"/>
              </a:rPr>
              <a:t>a</a:t>
            </a:r>
            <a:r>
              <a:rPr lang="en-US" dirty="0">
                <a:solidFill>
                  <a:srgbClr val="231F20"/>
                </a:solidFill>
                <a:ea typeface="Minion Pro Cond" panose="02040706060306020203" pitchFamily="18" charset="0"/>
                <a:cs typeface="Minion Pro Cond" panose="02040706060306020203" pitchFamily="18" charset="0"/>
              </a:rPr>
              <a:t>t</a:t>
            </a:r>
            <a:r>
              <a:rPr lang="en-US" spc="20" dirty="0">
                <a:solidFill>
                  <a:srgbClr val="231F20"/>
                </a:solidFill>
                <a:ea typeface="Minion Pro Cond" panose="02040706060306020203" pitchFamily="18" charset="0"/>
                <a:cs typeface="Minion Pro Cond" panose="02040706060306020203" pitchFamily="18" charset="0"/>
              </a:rPr>
              <a:t> </a:t>
            </a:r>
            <a:r>
              <a:rPr lang="en-US" dirty="0">
                <a:solidFill>
                  <a:srgbClr val="231F20"/>
                </a:solidFill>
                <a:ea typeface="Minion Pro Cond" panose="02040706060306020203" pitchFamily="18" charset="0"/>
                <a:cs typeface="Minion Pro Cond" panose="02040706060306020203" pitchFamily="18" charset="0"/>
              </a:rPr>
              <a:t>do</a:t>
            </a:r>
            <a:r>
              <a:rPr lang="en-US" spc="75" dirty="0">
                <a:solidFill>
                  <a:srgbClr val="231F20"/>
                </a:solidFill>
                <a:ea typeface="Minion Pro Cond" panose="02040706060306020203" pitchFamily="18" charset="0"/>
                <a:cs typeface="Minion Pro Cond" panose="02040706060306020203" pitchFamily="18" charset="0"/>
              </a:rPr>
              <a:t> </a:t>
            </a:r>
            <a:r>
              <a:rPr lang="en-US" spc="-5" dirty="0">
                <a:solidFill>
                  <a:srgbClr val="231F20"/>
                </a:solidFill>
                <a:ea typeface="Minion Pro Cond" panose="02040706060306020203" pitchFamily="18" charset="0"/>
                <a:cs typeface="Minion Pro Cond" panose="02040706060306020203" pitchFamily="18" charset="0"/>
              </a:rPr>
              <a:t>n</a:t>
            </a:r>
            <a:r>
              <a:rPr lang="en-US" spc="-10" dirty="0">
                <a:solidFill>
                  <a:srgbClr val="231F20"/>
                </a:solidFill>
                <a:ea typeface="Minion Pro Cond" panose="02040706060306020203" pitchFamily="18" charset="0"/>
                <a:cs typeface="Minion Pro Cond" panose="02040706060306020203" pitchFamily="18" charset="0"/>
              </a:rPr>
              <a:t>o</a:t>
            </a:r>
            <a:r>
              <a:rPr lang="en-US" dirty="0">
                <a:solidFill>
                  <a:srgbClr val="231F20"/>
                </a:solidFill>
                <a:ea typeface="Minion Pro Cond" panose="02040706060306020203" pitchFamily="18" charset="0"/>
                <a:cs typeface="Minion Pro Cond" panose="02040706060306020203" pitchFamily="18" charset="0"/>
              </a:rPr>
              <a:t>t</a:t>
            </a:r>
            <a:r>
              <a:rPr lang="en-US" spc="55" dirty="0">
                <a:solidFill>
                  <a:srgbClr val="231F20"/>
                </a:solidFill>
                <a:ea typeface="Minion Pro Cond" panose="02040706060306020203" pitchFamily="18" charset="0"/>
                <a:cs typeface="Minion Pro Cond" panose="02040706060306020203" pitchFamily="18" charset="0"/>
              </a:rPr>
              <a:t> </a:t>
            </a:r>
            <a:r>
              <a:rPr lang="en-US" dirty="0">
                <a:solidFill>
                  <a:srgbClr val="231F20"/>
                </a:solidFill>
                <a:ea typeface="Minion Pro Cond" panose="02040706060306020203" pitchFamily="18" charset="0"/>
                <a:cs typeface="Minion Pro Cond" panose="02040706060306020203" pitchFamily="18" charset="0"/>
              </a:rPr>
              <a:t>f</a:t>
            </a:r>
            <a:r>
              <a:rPr lang="en-US" spc="-15" dirty="0">
                <a:solidFill>
                  <a:srgbClr val="231F20"/>
                </a:solidFill>
                <a:ea typeface="Minion Pro Cond" panose="02040706060306020203" pitchFamily="18" charset="0"/>
                <a:cs typeface="Minion Pro Cond" panose="02040706060306020203" pitchFamily="18" charset="0"/>
              </a:rPr>
              <a:t>i</a:t>
            </a:r>
            <a:r>
              <a:rPr lang="en-US" dirty="0">
                <a:solidFill>
                  <a:srgbClr val="231F20"/>
                </a:solidFill>
                <a:ea typeface="Minion Pro Cond" panose="02040706060306020203" pitchFamily="18" charset="0"/>
                <a:cs typeface="Minion Pro Cond" panose="02040706060306020203" pitchFamily="18" charset="0"/>
              </a:rPr>
              <a:t>t</a:t>
            </a:r>
            <a:r>
              <a:rPr lang="en-US" spc="-30" dirty="0">
                <a:solidFill>
                  <a:srgbClr val="231F20"/>
                </a:solidFill>
                <a:ea typeface="Minion Pro Cond" panose="02040706060306020203" pitchFamily="18" charset="0"/>
                <a:cs typeface="Minion Pro Cond" panose="02040706060306020203" pitchFamily="18" charset="0"/>
              </a:rPr>
              <a:t> </a:t>
            </a:r>
            <a:r>
              <a:rPr lang="en-US" dirty="0">
                <a:solidFill>
                  <a:srgbClr val="231F20"/>
                </a:solidFill>
                <a:ea typeface="Minion Pro Cond" panose="02040706060306020203" pitchFamily="18" charset="0"/>
                <a:cs typeface="Minion Pro Cond" panose="02040706060306020203" pitchFamily="18" charset="0"/>
              </a:rPr>
              <a:t>a</a:t>
            </a:r>
            <a:r>
              <a:rPr lang="en-US" spc="35" dirty="0">
                <a:solidFill>
                  <a:srgbClr val="231F20"/>
                </a:solidFill>
                <a:ea typeface="Minion Pro Cond" panose="02040706060306020203" pitchFamily="18" charset="0"/>
                <a:cs typeface="Minion Pro Cond" panose="02040706060306020203" pitchFamily="18" charset="0"/>
              </a:rPr>
              <a:t> </a:t>
            </a:r>
            <a:r>
              <a:rPr lang="en-US" spc="-5" dirty="0">
                <a:solidFill>
                  <a:srgbClr val="231F20"/>
                </a:solidFill>
                <a:ea typeface="Minion Pro Cond" panose="02040706060306020203" pitchFamily="18" charset="0"/>
                <a:cs typeface="Minion Pro Cond" panose="02040706060306020203" pitchFamily="18" charset="0"/>
              </a:rPr>
              <a:t>n</a:t>
            </a:r>
            <a:r>
              <a:rPr lang="en-US" spc="-15" dirty="0">
                <a:solidFill>
                  <a:srgbClr val="231F20"/>
                </a:solidFill>
                <a:ea typeface="Minion Pro Cond" panose="02040706060306020203" pitchFamily="18" charset="0"/>
                <a:cs typeface="Minion Pro Cond" panose="02040706060306020203" pitchFamily="18" charset="0"/>
              </a:rPr>
              <a:t>o</a:t>
            </a:r>
            <a:r>
              <a:rPr lang="en-US" spc="5" dirty="0">
                <a:solidFill>
                  <a:srgbClr val="231F20"/>
                </a:solidFill>
                <a:ea typeface="Minion Pro Cond" panose="02040706060306020203" pitchFamily="18" charset="0"/>
                <a:cs typeface="Minion Pro Cond" panose="02040706060306020203" pitchFamily="18" charset="0"/>
              </a:rPr>
              <a:t>r</a:t>
            </a:r>
            <a:r>
              <a:rPr lang="en-US" spc="-5" dirty="0">
                <a:solidFill>
                  <a:srgbClr val="231F20"/>
                </a:solidFill>
                <a:ea typeface="Minion Pro Cond" panose="02040706060306020203" pitchFamily="18" charset="0"/>
                <a:cs typeface="Minion Pro Cond" panose="02040706060306020203" pitchFamily="18" charset="0"/>
              </a:rPr>
              <a:t>m</a:t>
            </a:r>
            <a:r>
              <a:rPr lang="en-US" spc="5" dirty="0">
                <a:solidFill>
                  <a:srgbClr val="231F20"/>
                </a:solidFill>
                <a:ea typeface="Minion Pro Cond" panose="02040706060306020203" pitchFamily="18" charset="0"/>
                <a:cs typeface="Minion Pro Cond" panose="02040706060306020203" pitchFamily="18" charset="0"/>
              </a:rPr>
              <a:t>a</a:t>
            </a:r>
            <a:r>
              <a:rPr lang="en-US" dirty="0">
                <a:solidFill>
                  <a:srgbClr val="231F20"/>
                </a:solidFill>
                <a:ea typeface="Minion Pro Cond" panose="02040706060306020203" pitchFamily="18" charset="0"/>
                <a:cs typeface="Minion Pro Cond" panose="02040706060306020203" pitchFamily="18" charset="0"/>
              </a:rPr>
              <a:t>l</a:t>
            </a:r>
            <a:r>
              <a:rPr lang="en-US" spc="80" dirty="0">
                <a:solidFill>
                  <a:srgbClr val="231F20"/>
                </a:solidFill>
                <a:ea typeface="Minion Pro Cond" panose="02040706060306020203" pitchFamily="18" charset="0"/>
                <a:cs typeface="Minion Pro Cond" panose="02040706060306020203" pitchFamily="18" charset="0"/>
              </a:rPr>
              <a:t> </a:t>
            </a:r>
            <a:r>
              <a:rPr lang="en-US" dirty="0">
                <a:solidFill>
                  <a:srgbClr val="231F20"/>
                </a:solidFill>
                <a:ea typeface="Minion Pro Cond" panose="02040706060306020203" pitchFamily="18" charset="0"/>
                <a:cs typeface="Minion Pro Cond" panose="02040706060306020203" pitchFamily="18" charset="0"/>
              </a:rPr>
              <a:t>d</a:t>
            </a:r>
            <a:r>
              <a:rPr lang="en-US" spc="-5" dirty="0">
                <a:solidFill>
                  <a:srgbClr val="231F20"/>
                </a:solidFill>
                <a:ea typeface="Minion Pro Cond" panose="02040706060306020203" pitchFamily="18" charset="0"/>
                <a:cs typeface="Minion Pro Cond" panose="02040706060306020203" pitchFamily="18" charset="0"/>
              </a:rPr>
              <a:t>is</a:t>
            </a:r>
            <a:r>
              <a:rPr lang="en-US" spc="5" dirty="0">
                <a:solidFill>
                  <a:srgbClr val="231F20"/>
                </a:solidFill>
                <a:ea typeface="Minion Pro Cond" panose="02040706060306020203" pitchFamily="18" charset="0"/>
                <a:cs typeface="Minion Pro Cond" panose="02040706060306020203" pitchFamily="18" charset="0"/>
              </a:rPr>
              <a:t>tr</a:t>
            </a:r>
            <a:r>
              <a:rPr lang="en-US" spc="-5" dirty="0">
                <a:solidFill>
                  <a:srgbClr val="231F20"/>
                </a:solidFill>
                <a:ea typeface="Minion Pro Cond" panose="02040706060306020203" pitchFamily="18" charset="0"/>
                <a:cs typeface="Minion Pro Cond" panose="02040706060306020203" pitchFamily="18" charset="0"/>
              </a:rPr>
              <a:t>i</a:t>
            </a:r>
            <a:r>
              <a:rPr lang="en-US" spc="-10" dirty="0">
                <a:solidFill>
                  <a:srgbClr val="231F20"/>
                </a:solidFill>
                <a:ea typeface="Minion Pro Cond" panose="02040706060306020203" pitchFamily="18" charset="0"/>
                <a:cs typeface="Minion Pro Cond" panose="02040706060306020203" pitchFamily="18" charset="0"/>
              </a:rPr>
              <a:t>b</a:t>
            </a:r>
            <a:r>
              <a:rPr lang="en-US" spc="-15" dirty="0">
                <a:solidFill>
                  <a:srgbClr val="231F20"/>
                </a:solidFill>
                <a:ea typeface="Minion Pro Cond" panose="02040706060306020203" pitchFamily="18" charset="0"/>
                <a:cs typeface="Minion Pro Cond" panose="02040706060306020203" pitchFamily="18" charset="0"/>
              </a:rPr>
              <a:t>u</a:t>
            </a:r>
            <a:r>
              <a:rPr lang="en-US" spc="5" dirty="0">
                <a:solidFill>
                  <a:srgbClr val="231F20"/>
                </a:solidFill>
                <a:ea typeface="Minion Pro Cond" panose="02040706060306020203" pitchFamily="18" charset="0"/>
                <a:cs typeface="Minion Pro Cond" panose="02040706060306020203" pitchFamily="18" charset="0"/>
              </a:rPr>
              <a:t>t</a:t>
            </a:r>
            <a:r>
              <a:rPr lang="en-US" dirty="0">
                <a:solidFill>
                  <a:srgbClr val="231F20"/>
                </a:solidFill>
                <a:ea typeface="Minion Pro Cond" panose="02040706060306020203" pitchFamily="18" charset="0"/>
                <a:cs typeface="Minion Pro Cond" panose="02040706060306020203" pitchFamily="18" charset="0"/>
              </a:rPr>
              <a:t>i</a:t>
            </a:r>
            <a:r>
              <a:rPr lang="en-US" spc="-15" dirty="0">
                <a:solidFill>
                  <a:srgbClr val="231F20"/>
                </a:solidFill>
                <a:ea typeface="Minion Pro Cond" panose="02040706060306020203" pitchFamily="18" charset="0"/>
                <a:cs typeface="Minion Pro Cond" panose="02040706060306020203" pitchFamily="18" charset="0"/>
              </a:rPr>
              <a:t>o</a:t>
            </a:r>
            <a:r>
              <a:rPr lang="en-US" dirty="0">
                <a:solidFill>
                  <a:srgbClr val="231F20"/>
                </a:solidFill>
                <a:ea typeface="Minion Pro Cond" panose="02040706060306020203" pitchFamily="18" charset="0"/>
                <a:cs typeface="Minion Pro Cond" panose="02040706060306020203" pitchFamily="18" charset="0"/>
              </a:rPr>
              <a:t>n).</a:t>
            </a:r>
            <a:r>
              <a:rPr lang="en-US" spc="30" dirty="0">
                <a:solidFill>
                  <a:srgbClr val="231F20"/>
                </a:solidFill>
                <a:ea typeface="Minion Pro Cond" panose="02040706060306020203" pitchFamily="18" charset="0"/>
                <a:cs typeface="Minion Pro Cond" panose="02040706060306020203" pitchFamily="18" charset="0"/>
              </a:rPr>
              <a:t> </a:t>
            </a:r>
            <a:endParaRPr lang="en-US" dirty="0"/>
          </a:p>
        </p:txBody>
      </p:sp>
      <p:pic>
        <p:nvPicPr>
          <p:cNvPr id="5" name="Picture 4" descr="http://maths.nayland.school.nz/Year_11/AS1.10_Multivar_data/Multivariate_Data_Images/10_box_whisker_graph_clip_image009.gif"/>
          <p:cNvPicPr>
            <a:picLocks noChangeAspect="1" noChangeArrowheads="1"/>
          </p:cNvPicPr>
          <p:nvPr/>
        </p:nvPicPr>
        <p:blipFill>
          <a:blip r:embed="rId3" cstate="print"/>
          <a:srcRect/>
          <a:stretch>
            <a:fillRect/>
          </a:stretch>
        </p:blipFill>
        <p:spPr bwMode="auto">
          <a:xfrm>
            <a:off x="4343400" y="3657600"/>
            <a:ext cx="4495800" cy="3084513"/>
          </a:xfrm>
          <a:prstGeom prst="rect">
            <a:avLst/>
          </a:prstGeom>
          <a:ln>
            <a:noFill/>
          </a:ln>
          <a:effectLst>
            <a:outerShdw blurRad="292100" dist="139700" dir="2700000" algn="tl" rotWithShape="0">
              <a:srgbClr val="333333">
                <a:alpha val="65000"/>
              </a:srgbClr>
            </a:outerShdw>
          </a:effectLs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276600"/>
          </a:xfrm>
        </p:spPr>
        <p:style>
          <a:lnRef idx="1">
            <a:schemeClr val="accent1"/>
          </a:lnRef>
          <a:fillRef idx="3">
            <a:schemeClr val="accent1"/>
          </a:fillRef>
          <a:effectRef idx="2">
            <a:schemeClr val="accent1"/>
          </a:effectRef>
          <a:fontRef idx="minor">
            <a:schemeClr val="lt1"/>
          </a:fontRef>
        </p:style>
        <p:txBody>
          <a:bodyPr rtlCol="0">
            <a:normAutofit/>
          </a:bodyPr>
          <a:lstStyle/>
          <a:p>
            <a:pPr fontAlgn="auto">
              <a:spcAft>
                <a:spcPts val="0"/>
              </a:spcAft>
              <a:defRPr/>
            </a:pPr>
            <a:r>
              <a:rPr lang="en-US" sz="3200" dirty="0" smtClean="0"/>
              <a:t>In a box-and-whisker graph</a:t>
            </a:r>
            <a:r>
              <a:rPr lang="en-US" sz="3200" dirty="0"/>
              <a:t>, the ticks at the tops and bottoms of the vertical lines show the highest </a:t>
            </a:r>
            <a:r>
              <a:rPr lang="en-US" sz="3200" dirty="0" smtClean="0"/>
              <a:t>and lowest </a:t>
            </a:r>
            <a:r>
              <a:rPr lang="en-US" sz="3200" dirty="0"/>
              <a:t>values in the dataset, respectively. The top of each box shows the upper quartile, the bottom of each box shows the lower quartile, and the horizontal line represents the median.</a:t>
            </a:r>
          </a:p>
        </p:txBody>
      </p:sp>
      <p:pic>
        <p:nvPicPr>
          <p:cNvPr id="4" name="Picture 3"/>
          <p:cNvPicPr>
            <a:picLocks noChangeAspect="1"/>
          </p:cNvPicPr>
          <p:nvPr/>
        </p:nvPicPr>
        <p:blipFill>
          <a:blip r:embed="rId3" cstate="print"/>
          <a:stretch>
            <a:fillRect/>
          </a:stretch>
        </p:blipFill>
        <p:spPr>
          <a:xfrm>
            <a:off x="2286000" y="3429000"/>
            <a:ext cx="4225925" cy="332263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3048000"/>
          </a:xfrm>
        </p:spPr>
        <p:txBody>
          <a:bodyPr rtlCol="0">
            <a:normAutofit fontScale="90000"/>
          </a:bodyPr>
          <a:lstStyle/>
          <a:p>
            <a:pPr fontAlgn="auto">
              <a:spcAft>
                <a:spcPts val="0"/>
              </a:spcAft>
              <a:defRPr/>
            </a:pPr>
            <a:r>
              <a:rPr lang="en-US" dirty="0" smtClean="0"/>
              <a:t>References:</a:t>
            </a:r>
            <a:br>
              <a:rPr lang="en-US" dirty="0" smtClean="0"/>
            </a:br>
            <a:r>
              <a:rPr lang="en-US" dirty="0"/>
              <a:t/>
            </a:r>
            <a:br>
              <a:rPr lang="en-US" dirty="0"/>
            </a:br>
            <a:r>
              <a:rPr lang="en-US" dirty="0"/>
              <a:t>AP® Biology</a:t>
            </a:r>
            <a:br>
              <a:rPr lang="en-US" dirty="0"/>
            </a:br>
            <a:r>
              <a:rPr lang="en-US" dirty="0" smtClean="0"/>
              <a:t>Investigative Labs</a:t>
            </a:r>
            <a:r>
              <a:rPr lang="en-US" dirty="0"/>
              <a:t>:</a:t>
            </a:r>
            <a:br>
              <a:rPr lang="en-US" dirty="0"/>
            </a:br>
            <a:r>
              <a:rPr lang="en-US" dirty="0"/>
              <a:t>An Inquiry-Based </a:t>
            </a:r>
            <a:r>
              <a:rPr lang="en-US" dirty="0" smtClean="0"/>
              <a:t>Approach</a:t>
            </a:r>
            <a:br>
              <a:rPr lang="en-US" dirty="0" smtClean="0"/>
            </a:br>
            <a:r>
              <a:rPr lang="en-US" dirty="0" smtClean="0"/>
              <a:t>and</a:t>
            </a:r>
            <a:br>
              <a:rPr lang="en-US" dirty="0" smtClean="0"/>
            </a:br>
            <a:r>
              <a:rPr lang="en-US" b="1" dirty="0" smtClean="0"/>
              <a:t/>
            </a:r>
            <a:br>
              <a:rPr lang="en-US" b="1" dirty="0" smtClean="0"/>
            </a:br>
            <a:r>
              <a:rPr lang="en-US" dirty="0"/>
              <a:t>AP® Biology</a:t>
            </a:r>
            <a:br>
              <a:rPr lang="en-US" dirty="0"/>
            </a:br>
            <a:r>
              <a:rPr lang="en-US" dirty="0"/>
              <a:t>Quantitative Skills:</a:t>
            </a:r>
            <a:br>
              <a:rPr lang="en-US" dirty="0"/>
            </a:br>
            <a:r>
              <a:rPr lang="en-US" dirty="0"/>
              <a:t>A Guide for Teachers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0"/>
            <a:ext cx="4038600" cy="5410200"/>
          </a:xfrm>
        </p:spPr>
        <p:style>
          <a:lnRef idx="1">
            <a:schemeClr val="accent3"/>
          </a:lnRef>
          <a:fillRef idx="2">
            <a:schemeClr val="accent3"/>
          </a:fillRef>
          <a:effectRef idx="1">
            <a:schemeClr val="accent3"/>
          </a:effectRef>
          <a:fontRef idx="minor">
            <a:schemeClr val="dk1"/>
          </a:fontRef>
        </p:style>
        <p:txBody>
          <a:bodyPr rtlCol="0">
            <a:normAutofit lnSpcReduction="10000"/>
          </a:bodyPr>
          <a:lstStyle/>
          <a:p>
            <a:pPr fontAlgn="auto">
              <a:spcAft>
                <a:spcPts val="0"/>
              </a:spcAft>
              <a:defRPr/>
            </a:pPr>
            <a:endParaRPr lang="en-US" dirty="0" smtClean="0">
              <a:solidFill>
                <a:srgbClr val="FF0000"/>
              </a:solidFill>
            </a:endParaRPr>
          </a:p>
          <a:p>
            <a:pPr fontAlgn="auto">
              <a:spcAft>
                <a:spcPts val="0"/>
              </a:spcAft>
              <a:defRPr/>
            </a:pPr>
            <a:r>
              <a:rPr lang="en-US" dirty="0" smtClean="0">
                <a:solidFill>
                  <a:srgbClr val="FF0000"/>
                </a:solidFill>
              </a:rPr>
              <a:t>Discrete data </a:t>
            </a:r>
            <a:r>
              <a:rPr lang="en-US" dirty="0" smtClean="0"/>
              <a:t>has finite values, such as integers, or bucket categories such as “red” or “tall”.</a:t>
            </a:r>
          </a:p>
          <a:p>
            <a:pPr marL="0" indent="0" fontAlgn="auto">
              <a:spcAft>
                <a:spcPts val="0"/>
              </a:spcAft>
              <a:buFont typeface="Arial" panose="020B0604020202020204" pitchFamily="34" charset="0"/>
              <a:buNone/>
              <a:defRPr/>
            </a:pPr>
            <a:endParaRPr lang="en-US" dirty="0" smtClean="0"/>
          </a:p>
          <a:p>
            <a:pPr fontAlgn="auto">
              <a:spcAft>
                <a:spcPts val="0"/>
              </a:spcAft>
              <a:defRPr/>
            </a:pPr>
            <a:r>
              <a:rPr lang="en-US" dirty="0" smtClean="0">
                <a:solidFill>
                  <a:srgbClr val="FF0000"/>
                </a:solidFill>
              </a:rPr>
              <a:t>Continuous data </a:t>
            </a:r>
            <a:r>
              <a:rPr lang="en-US" dirty="0" smtClean="0"/>
              <a:t>has an infinite number of values and forms a continuum. </a:t>
            </a:r>
            <a:endParaRPr lang="en-US" dirty="0"/>
          </a:p>
        </p:txBody>
      </p:sp>
      <p:sp>
        <p:nvSpPr>
          <p:cNvPr id="2" name="Title 1"/>
          <p:cNvSpPr>
            <a:spLocks noGrp="1"/>
          </p:cNvSpPr>
          <p:nvPr>
            <p:ph type="title"/>
          </p:nvPr>
        </p:nvSpPr>
        <p:spPr>
          <a:xfrm>
            <a:off x="-17463" y="-6350"/>
            <a:ext cx="9161463" cy="1454150"/>
          </a:xfrm>
        </p:spPr>
        <p:style>
          <a:lnRef idx="1">
            <a:schemeClr val="accent3"/>
          </a:lnRef>
          <a:fillRef idx="3">
            <a:schemeClr val="accent3"/>
          </a:fillRef>
          <a:effectRef idx="2">
            <a:schemeClr val="accent3"/>
          </a:effectRef>
          <a:fontRef idx="minor">
            <a:schemeClr val="lt1"/>
          </a:fontRef>
        </p:style>
        <p:txBody>
          <a:bodyPr rtlCol="0">
            <a:normAutofit/>
          </a:bodyPr>
          <a:lstStyle/>
          <a:p>
            <a:pPr fontAlgn="auto">
              <a:spcAft>
                <a:spcPts val="0"/>
              </a:spcAft>
              <a:defRPr/>
            </a:pPr>
            <a:r>
              <a:rPr lang="en-US" dirty="0" smtClean="0"/>
              <a:t>Quantitative data can be either </a:t>
            </a:r>
            <a:r>
              <a:rPr lang="en-US" i="1" dirty="0" smtClean="0"/>
              <a:t>discrete</a:t>
            </a:r>
            <a:r>
              <a:rPr lang="en-US" dirty="0" smtClean="0"/>
              <a:t> or </a:t>
            </a:r>
            <a:r>
              <a:rPr lang="en-US" i="1" dirty="0" smtClean="0"/>
              <a:t>continuous</a:t>
            </a:r>
            <a:r>
              <a:rPr lang="en-US" dirty="0" smtClean="0"/>
              <a:t>.</a:t>
            </a:r>
            <a:endParaRPr lang="en-US" dirty="0"/>
          </a:p>
        </p:txBody>
      </p:sp>
      <p:pic>
        <p:nvPicPr>
          <p:cNvPr id="17411" name="Picture 6" descr="http://www.mathsisfun.com/data/images/data-types.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2209800"/>
            <a:ext cx="3946525" cy="279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1333500"/>
            <a:ext cx="4038600" cy="563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FF00"/>
                </a:solidFill>
              </a:rPr>
              <a:t>Think / Pair / Share</a:t>
            </a:r>
          </a:p>
          <a:p>
            <a:pPr algn="ctr"/>
            <a:endParaRPr lang="en-US" sz="3200" dirty="0"/>
          </a:p>
          <a:p>
            <a:pPr algn="ctr"/>
            <a:r>
              <a:rPr lang="en-US" sz="3200" dirty="0" smtClean="0"/>
              <a:t>How would you define “Discrete” and “Continuous” data?</a:t>
            </a:r>
          </a:p>
          <a:p>
            <a:pPr algn="ctr"/>
            <a:endParaRPr lang="en-US" sz="3200" dirty="0"/>
          </a:p>
          <a:p>
            <a:pPr algn="ct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6" descr="https://encrypted-tbn0.gstatic.com/images?q=tbn:ANd9GcSUUfzeAsShnVvrsYzVRqK4l8bBDHXaVzAwYamacUY-iqQ643y2gQ"/>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2590800"/>
            <a:ext cx="3887788"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a:xfrm>
            <a:off x="-15875" y="0"/>
            <a:ext cx="9159875" cy="1600200"/>
          </a:xfrm>
        </p:spPr>
        <p:style>
          <a:lnRef idx="1">
            <a:schemeClr val="accent4"/>
          </a:lnRef>
          <a:fillRef idx="3">
            <a:schemeClr val="accent4"/>
          </a:fillRef>
          <a:effectRef idx="2">
            <a:schemeClr val="accent4"/>
          </a:effectRef>
          <a:fontRef idx="minor">
            <a:schemeClr val="lt1"/>
          </a:fontRef>
        </p:style>
        <p:txBody>
          <a:bodyPr rtlCol="0">
            <a:normAutofit/>
          </a:bodyPr>
          <a:lstStyle/>
          <a:p>
            <a:pPr fontAlgn="auto">
              <a:spcAft>
                <a:spcPts val="0"/>
              </a:spcAft>
              <a:defRPr/>
            </a:pPr>
            <a:r>
              <a:rPr lang="en-US" dirty="0" smtClean="0">
                <a:solidFill>
                  <a:schemeClr val="bg1"/>
                </a:solidFill>
              </a:rPr>
              <a:t>Which graph shows continuous data and which graph shows discrete data?</a:t>
            </a:r>
            <a:endParaRPr lang="en-US" dirty="0">
              <a:solidFill>
                <a:schemeClr val="bg1"/>
              </a:solidFill>
            </a:endParaRPr>
          </a:p>
        </p:txBody>
      </p:sp>
      <p:sp>
        <p:nvSpPr>
          <p:cNvPr id="18435" name="TextBox 5"/>
          <p:cNvSpPr txBox="1">
            <a:spLocks noChangeArrowheads="1"/>
          </p:cNvSpPr>
          <p:nvPr/>
        </p:nvSpPr>
        <p:spPr bwMode="auto">
          <a:xfrm>
            <a:off x="3201988" y="21336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a:t>Graph A</a:t>
            </a:r>
          </a:p>
        </p:txBody>
      </p:sp>
      <p:sp>
        <p:nvSpPr>
          <p:cNvPr id="18436" name="TextBox 10"/>
          <p:cNvSpPr txBox="1">
            <a:spLocks noChangeArrowheads="1"/>
          </p:cNvSpPr>
          <p:nvPr/>
        </p:nvSpPr>
        <p:spPr bwMode="auto">
          <a:xfrm>
            <a:off x="7620000" y="21336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a:t>Graph B</a:t>
            </a:r>
          </a:p>
        </p:txBody>
      </p:sp>
      <p:pic>
        <p:nvPicPr>
          <p:cNvPr id="18437" name="Picture 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53000" y="2819400"/>
            <a:ext cx="4191000"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
          <p:cNvGrpSpPr/>
          <p:nvPr/>
        </p:nvGrpSpPr>
        <p:grpSpPr>
          <a:xfrm>
            <a:off x="838200" y="5981700"/>
            <a:ext cx="7769469" cy="800100"/>
            <a:chOff x="838200" y="5981700"/>
            <a:chExt cx="7769469" cy="800100"/>
          </a:xfrm>
        </p:grpSpPr>
        <p:sp>
          <p:nvSpPr>
            <p:cNvPr id="2" name="Rectangle 1"/>
            <p:cNvSpPr/>
            <p:nvPr/>
          </p:nvSpPr>
          <p:spPr>
            <a:xfrm>
              <a:off x="838200" y="5981700"/>
              <a:ext cx="3505200" cy="800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rPr>
                <a:t>Continuous</a:t>
              </a:r>
              <a:endParaRPr lang="en-US" dirty="0">
                <a:solidFill>
                  <a:srgbClr val="FFFF00"/>
                </a:solidFill>
              </a:endParaRPr>
            </a:p>
          </p:txBody>
        </p:sp>
        <p:sp>
          <p:nvSpPr>
            <p:cNvPr id="8" name="Rectangle 7"/>
            <p:cNvSpPr/>
            <p:nvPr/>
          </p:nvSpPr>
          <p:spPr>
            <a:xfrm>
              <a:off x="5102469" y="5981700"/>
              <a:ext cx="3505200" cy="800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rPr>
                <a:t>Discrete</a:t>
              </a:r>
              <a:endParaRPr lang="en-US" dirty="0">
                <a:solidFill>
                  <a:srgbClr val="FFFF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143000"/>
            <a:ext cx="4648200" cy="4724400"/>
          </a:xfrm>
        </p:spPr>
        <p:style>
          <a:lnRef idx="1">
            <a:schemeClr val="accent1"/>
          </a:lnRef>
          <a:fillRef idx="2">
            <a:schemeClr val="accent1"/>
          </a:fillRef>
          <a:effectRef idx="1">
            <a:schemeClr val="accent1"/>
          </a:effectRef>
          <a:fontRef idx="minor">
            <a:schemeClr val="dk1"/>
          </a:fontRef>
        </p:style>
        <p:txBody>
          <a:bodyPr rtlCol="0">
            <a:normAutofit lnSpcReduction="10000"/>
          </a:bodyPr>
          <a:lstStyle/>
          <a:p>
            <a:pPr fontAlgn="auto">
              <a:spcAft>
                <a:spcPts val="0"/>
              </a:spcAft>
              <a:defRPr/>
            </a:pPr>
            <a:endParaRPr lang="en-US" dirty="0" smtClean="0"/>
          </a:p>
          <a:p>
            <a:pPr fontAlgn="auto">
              <a:spcAft>
                <a:spcPts val="0"/>
              </a:spcAft>
              <a:defRPr/>
            </a:pPr>
            <a:r>
              <a:rPr lang="en-US" dirty="0" smtClean="0"/>
              <a:t>Used when data on both scales of the graph (the x and y axes) are </a:t>
            </a:r>
            <a:r>
              <a:rPr lang="en-US" i="1" dirty="0" smtClean="0"/>
              <a:t>continuous</a:t>
            </a:r>
            <a:r>
              <a:rPr lang="en-US" dirty="0" smtClean="0"/>
              <a:t>.</a:t>
            </a:r>
          </a:p>
          <a:p>
            <a:pPr marL="0" indent="0" fontAlgn="auto">
              <a:spcAft>
                <a:spcPts val="0"/>
              </a:spcAft>
              <a:buFont typeface="Arial" panose="020B0604020202020204" pitchFamily="34" charset="0"/>
              <a:buNone/>
              <a:defRPr/>
            </a:pPr>
            <a:endParaRPr lang="en-US" dirty="0" smtClean="0"/>
          </a:p>
          <a:p>
            <a:pPr fontAlgn="auto">
              <a:spcAft>
                <a:spcPts val="0"/>
              </a:spcAft>
              <a:defRPr/>
            </a:pPr>
            <a:r>
              <a:rPr lang="en-US" dirty="0" smtClean="0"/>
              <a:t>The dots indicate measurements that were </a:t>
            </a:r>
            <a:r>
              <a:rPr lang="en-US" i="1" dirty="0" smtClean="0">
                <a:solidFill>
                  <a:srgbClr val="FF0000"/>
                </a:solidFill>
              </a:rPr>
              <a:t>actually made</a:t>
            </a:r>
            <a:r>
              <a:rPr lang="en-US" dirty="0" smtClean="0"/>
              <a:t>.</a:t>
            </a:r>
            <a:endParaRPr lang="en-US" dirty="0"/>
          </a:p>
        </p:txBody>
      </p:sp>
      <p:sp>
        <p:nvSpPr>
          <p:cNvPr id="2" name="Title 1"/>
          <p:cNvSpPr>
            <a:spLocks noGrp="1"/>
          </p:cNvSpPr>
          <p:nvPr>
            <p:ph type="title"/>
          </p:nvPr>
        </p:nvSpPr>
        <p:spPr>
          <a:xfrm>
            <a:off x="0" y="0"/>
            <a:ext cx="9144000" cy="1143000"/>
          </a:xfrm>
        </p:spPr>
        <p:style>
          <a:lnRef idx="1">
            <a:schemeClr val="accent1"/>
          </a:lnRef>
          <a:fillRef idx="3">
            <a:schemeClr val="accent1"/>
          </a:fillRef>
          <a:effectRef idx="2">
            <a:schemeClr val="accent1"/>
          </a:effectRef>
          <a:fontRef idx="minor">
            <a:schemeClr val="lt1"/>
          </a:fontRef>
        </p:style>
        <p:txBody>
          <a:bodyPr rtlCol="0">
            <a:normAutofit/>
          </a:bodyPr>
          <a:lstStyle/>
          <a:p>
            <a:pPr fontAlgn="auto">
              <a:spcAft>
                <a:spcPts val="0"/>
              </a:spcAft>
              <a:defRPr/>
            </a:pPr>
            <a:r>
              <a:rPr lang="en-US" b="1" dirty="0" smtClean="0">
                <a:solidFill>
                  <a:srgbClr val="FFFF00"/>
                </a:solidFill>
              </a:rPr>
              <a:t>Line Graphs</a:t>
            </a:r>
            <a:endParaRPr lang="en-US" b="1" dirty="0">
              <a:solidFill>
                <a:srgbClr val="FFFF00"/>
              </a:solidFill>
            </a:endParaRPr>
          </a:p>
        </p:txBody>
      </p:sp>
      <p:pic>
        <p:nvPicPr>
          <p:cNvPr id="3" name="Picture 2"/>
          <p:cNvPicPr>
            <a:picLocks noChangeAspect="1"/>
          </p:cNvPicPr>
          <p:nvPr/>
        </p:nvPicPr>
        <p:blipFill>
          <a:blip r:embed="rId2" cstate="print"/>
          <a:stretch>
            <a:fillRect/>
          </a:stretch>
        </p:blipFill>
        <p:spPr>
          <a:xfrm>
            <a:off x="4495800" y="3048000"/>
            <a:ext cx="4086225" cy="3429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400"/>
            <a:ext cx="9144000" cy="1143000"/>
          </a:xfrm>
        </p:spPr>
        <p:style>
          <a:lnRef idx="1">
            <a:schemeClr val="accent1"/>
          </a:lnRef>
          <a:fillRef idx="3">
            <a:schemeClr val="accent1"/>
          </a:fillRef>
          <a:effectRef idx="2">
            <a:schemeClr val="accent1"/>
          </a:effectRef>
          <a:fontRef idx="minor">
            <a:schemeClr val="lt1"/>
          </a:fontRef>
        </p:style>
        <p:txBody>
          <a:bodyPr rtlCol="0">
            <a:normAutofit/>
          </a:bodyPr>
          <a:lstStyle/>
          <a:p>
            <a:pPr fontAlgn="auto">
              <a:spcAft>
                <a:spcPts val="0"/>
              </a:spcAft>
              <a:defRPr/>
            </a:pPr>
            <a:r>
              <a:rPr lang="en-US" dirty="0" smtClean="0"/>
              <a:t>Basic Traits of A Good Graph</a:t>
            </a:r>
            <a:endParaRPr lang="en-US" dirty="0"/>
          </a:p>
        </p:txBody>
      </p:sp>
      <p:sp>
        <p:nvSpPr>
          <p:cNvPr id="3" name="Content Placeholder 2"/>
          <p:cNvSpPr>
            <a:spLocks noGrp="1"/>
          </p:cNvSpPr>
          <p:nvPr>
            <p:ph idx="1"/>
          </p:nvPr>
        </p:nvSpPr>
        <p:spPr>
          <a:xfrm>
            <a:off x="457200" y="1600200"/>
            <a:ext cx="4191000" cy="4525963"/>
          </a:xfrm>
        </p:spPr>
        <p:style>
          <a:lnRef idx="1">
            <a:schemeClr val="accent1"/>
          </a:lnRef>
          <a:fillRef idx="2">
            <a:schemeClr val="accent1"/>
          </a:fillRef>
          <a:effectRef idx="1">
            <a:schemeClr val="accent1"/>
          </a:effectRef>
          <a:fontRef idx="minor">
            <a:schemeClr val="dk1"/>
          </a:fontRef>
        </p:style>
        <p:txBody>
          <a:bodyPr rtlCol="0">
            <a:normAutofit/>
          </a:bodyPr>
          <a:lstStyle/>
          <a:p>
            <a:pPr marL="0" indent="0" fontAlgn="auto">
              <a:spcAft>
                <a:spcPts val="0"/>
              </a:spcAft>
              <a:buFont typeface="Arial" panose="020B0604020202020204" pitchFamily="34" charset="0"/>
              <a:buNone/>
              <a:defRPr/>
            </a:pPr>
            <a:r>
              <a:rPr lang="en-US" dirty="0" smtClean="0"/>
              <a:t>1.  A Good </a:t>
            </a:r>
            <a:r>
              <a:rPr lang="en-US" dirty="0" smtClean="0">
                <a:solidFill>
                  <a:srgbClr val="FF0000"/>
                </a:solidFill>
              </a:rPr>
              <a:t>Title</a:t>
            </a:r>
          </a:p>
          <a:p>
            <a:pPr marL="914400" fontAlgn="auto">
              <a:spcAft>
                <a:spcPts val="0"/>
              </a:spcAft>
              <a:defRPr/>
            </a:pPr>
            <a:r>
              <a:rPr lang="en-US" dirty="0" smtClean="0"/>
              <a:t>A</a:t>
            </a:r>
            <a:r>
              <a:rPr lang="en-US" i="1" dirty="0" smtClean="0"/>
              <a:t> good </a:t>
            </a:r>
            <a:r>
              <a:rPr lang="en-US" dirty="0"/>
              <a:t>title is one </a:t>
            </a:r>
            <a:r>
              <a:rPr lang="en-US" dirty="0" smtClean="0"/>
              <a:t>that tells </a:t>
            </a:r>
            <a:r>
              <a:rPr lang="en-US" dirty="0"/>
              <a:t>exactly what information the author is trying to present with the graph.</a:t>
            </a:r>
          </a:p>
        </p:txBody>
      </p:sp>
      <p:sp>
        <p:nvSpPr>
          <p:cNvPr id="22532" name="TextBox 4"/>
          <p:cNvSpPr txBox="1">
            <a:spLocks noChangeArrowheads="1"/>
          </p:cNvSpPr>
          <p:nvPr/>
        </p:nvSpPr>
        <p:spPr bwMode="auto">
          <a:xfrm>
            <a:off x="5257800" y="1628775"/>
            <a:ext cx="34290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b="1" dirty="0">
                <a:solidFill>
                  <a:srgbClr val="FF0000"/>
                </a:solidFill>
              </a:rPr>
              <a:t>Relation Between Study Time and Score on a Biology </a:t>
            </a:r>
            <a:r>
              <a:rPr lang="en-US" altLang="en-US" b="1" dirty="0" smtClean="0">
                <a:solidFill>
                  <a:srgbClr val="FF0000"/>
                </a:solidFill>
              </a:rPr>
              <a:t>Exam</a:t>
            </a:r>
            <a:endParaRPr lang="en-US" altLang="en-US" b="1" dirty="0">
              <a:solidFill>
                <a:srgbClr val="FF0000"/>
              </a:solidFill>
            </a:endParaRPr>
          </a:p>
          <a:p>
            <a:pPr algn="ctr"/>
            <a:endParaRPr lang="en-US" altLang="en-US" b="1" dirty="0"/>
          </a:p>
          <a:p>
            <a:pPr algn="ctr"/>
            <a:r>
              <a:rPr lang="en-US" altLang="en-US" b="1" dirty="0"/>
              <a:t>-or-</a:t>
            </a:r>
          </a:p>
          <a:p>
            <a:pPr algn="ctr"/>
            <a:endParaRPr lang="en-US" altLang="en-US" b="1" dirty="0"/>
          </a:p>
          <a:p>
            <a:pPr algn="ctr"/>
            <a:r>
              <a:rPr lang="en-US" altLang="en-US" b="1" dirty="0">
                <a:solidFill>
                  <a:srgbClr val="FF0000"/>
                </a:solidFill>
              </a:rPr>
              <a:t>Study Time </a:t>
            </a:r>
            <a:r>
              <a:rPr lang="en-US" altLang="en-US" b="1" i="1" dirty="0">
                <a:solidFill>
                  <a:srgbClr val="FF0000"/>
                </a:solidFill>
              </a:rPr>
              <a:t>vs.</a:t>
            </a:r>
            <a:r>
              <a:rPr lang="en-US" altLang="en-US" b="1" dirty="0">
                <a:solidFill>
                  <a:srgbClr val="FF0000"/>
                </a:solidFill>
              </a:rPr>
              <a:t> Score on a Biology </a:t>
            </a:r>
            <a:r>
              <a:rPr lang="en-US" altLang="en-US" b="1" dirty="0" smtClean="0">
                <a:solidFill>
                  <a:srgbClr val="FF0000"/>
                </a:solidFill>
              </a:rPr>
              <a:t>Exam</a:t>
            </a:r>
            <a:endParaRPr lang="en-US" altLang="en-US" dirty="0"/>
          </a:p>
        </p:txBody>
      </p:sp>
      <p:sp>
        <p:nvSpPr>
          <p:cNvPr id="4" name="Rectangle 3"/>
          <p:cNvSpPr/>
          <p:nvPr/>
        </p:nvSpPr>
        <p:spPr>
          <a:xfrm>
            <a:off x="5029200" y="1295400"/>
            <a:ext cx="3886200" cy="2364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FF00"/>
                </a:solidFill>
              </a:rPr>
              <a:t>Turn &amp; Talk</a:t>
            </a:r>
          </a:p>
          <a:p>
            <a:pPr algn="ctr"/>
            <a:endParaRPr lang="en-US" sz="2400" dirty="0"/>
          </a:p>
          <a:p>
            <a:pPr algn="ctr"/>
            <a:r>
              <a:rPr lang="en-US" sz="2400" dirty="0" smtClean="0"/>
              <a:t>What would be a good title for this graph?</a:t>
            </a:r>
            <a:endParaRPr lang="en-US" sz="2400" dirty="0"/>
          </a:p>
        </p:txBody>
      </p:sp>
      <p:pic>
        <p:nvPicPr>
          <p:cNvPr id="7"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b="10499"/>
          <a:stretch/>
        </p:blipFill>
        <p:spPr bwMode="auto">
          <a:xfrm>
            <a:off x="4724400" y="3840831"/>
            <a:ext cx="4542127" cy="256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10"/>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200" y="2466975"/>
            <a:ext cx="5757863" cy="362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342900" y="1117600"/>
            <a:ext cx="3467100" cy="4030663"/>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marL="574675" indent="-574675" fontAlgn="auto">
              <a:spcBef>
                <a:spcPts val="0"/>
              </a:spcBef>
              <a:spcAft>
                <a:spcPts val="0"/>
              </a:spcAft>
              <a:buFont typeface="+mj-lt"/>
              <a:buAutoNum type="arabicPeriod" startAt="2"/>
              <a:defRPr/>
            </a:pPr>
            <a:endParaRPr lang="en-US" sz="3200" dirty="0"/>
          </a:p>
          <a:p>
            <a:pPr marL="574675" indent="-574675" fontAlgn="auto">
              <a:spcBef>
                <a:spcPts val="0"/>
              </a:spcBef>
              <a:spcAft>
                <a:spcPts val="0"/>
              </a:spcAft>
              <a:buFont typeface="+mj-lt"/>
              <a:buAutoNum type="arabicPeriod" startAt="2"/>
              <a:defRPr/>
            </a:pPr>
            <a:r>
              <a:rPr lang="en-US" sz="3200" dirty="0">
                <a:solidFill>
                  <a:srgbClr val="FF0000"/>
                </a:solidFill>
              </a:rPr>
              <a:t>Axes</a:t>
            </a:r>
            <a:r>
              <a:rPr lang="en-US" sz="3200" dirty="0"/>
              <a:t> should be consistently </a:t>
            </a:r>
            <a:r>
              <a:rPr lang="en-US" sz="3200" i="1" dirty="0"/>
              <a:t>numbered</a:t>
            </a:r>
            <a:r>
              <a:rPr lang="en-US" sz="3200" dirty="0"/>
              <a:t>.</a:t>
            </a:r>
          </a:p>
          <a:p>
            <a:pPr marL="574675" indent="-574675" fontAlgn="auto">
              <a:spcBef>
                <a:spcPts val="0"/>
              </a:spcBef>
              <a:spcAft>
                <a:spcPts val="0"/>
              </a:spcAft>
              <a:buFont typeface="+mj-lt"/>
              <a:buAutoNum type="arabicPeriod" startAt="2"/>
              <a:defRPr/>
            </a:pPr>
            <a:endParaRPr lang="en-US" sz="3200" dirty="0"/>
          </a:p>
          <a:p>
            <a:pPr marL="574675" indent="-574675" fontAlgn="auto">
              <a:spcBef>
                <a:spcPts val="0"/>
              </a:spcBef>
              <a:spcAft>
                <a:spcPts val="0"/>
              </a:spcAft>
              <a:buFontTx/>
              <a:buAutoNum type="arabicPeriod" startAt="2"/>
              <a:defRPr/>
            </a:pPr>
            <a:r>
              <a:rPr lang="en-US" sz="3200" dirty="0"/>
              <a:t>Axes should contain </a:t>
            </a:r>
            <a:r>
              <a:rPr lang="en-US" sz="3200" dirty="0">
                <a:solidFill>
                  <a:srgbClr val="FF0000"/>
                </a:solidFill>
              </a:rPr>
              <a:t>labels</a:t>
            </a:r>
            <a:r>
              <a:rPr lang="en-US" sz="3200" dirty="0"/>
              <a:t>, including </a:t>
            </a:r>
            <a:r>
              <a:rPr lang="en-US" sz="3200" dirty="0">
                <a:solidFill>
                  <a:srgbClr val="FF0000"/>
                </a:solidFill>
              </a:rPr>
              <a:t>units</a:t>
            </a:r>
            <a:r>
              <a:rPr lang="en-US" sz="3200" dirty="0"/>
              <a:t>.</a:t>
            </a:r>
          </a:p>
        </p:txBody>
      </p:sp>
      <p:sp>
        <p:nvSpPr>
          <p:cNvPr id="7" name="Title 1"/>
          <p:cNvSpPr>
            <a:spLocks noGrp="1"/>
          </p:cNvSpPr>
          <p:nvPr>
            <p:ph type="title"/>
          </p:nvPr>
        </p:nvSpPr>
        <p:spPr>
          <a:xfrm>
            <a:off x="0" y="-25400"/>
            <a:ext cx="9144000" cy="1143000"/>
          </a:xfrm>
        </p:spPr>
        <p:style>
          <a:lnRef idx="1">
            <a:schemeClr val="accent1"/>
          </a:lnRef>
          <a:fillRef idx="3">
            <a:schemeClr val="accent1"/>
          </a:fillRef>
          <a:effectRef idx="2">
            <a:schemeClr val="accent1"/>
          </a:effectRef>
          <a:fontRef idx="minor">
            <a:schemeClr val="lt1"/>
          </a:fontRef>
        </p:style>
        <p:txBody>
          <a:bodyPr rtlCol="0">
            <a:normAutofit/>
          </a:bodyPr>
          <a:lstStyle/>
          <a:p>
            <a:pPr fontAlgn="auto">
              <a:spcAft>
                <a:spcPts val="0"/>
              </a:spcAft>
              <a:defRPr/>
            </a:pPr>
            <a:r>
              <a:rPr lang="en-US" dirty="0" smtClean="0"/>
              <a:t>Basic Traits of A Good Graph</a:t>
            </a:r>
            <a:endParaRPr lang="en-US" dirty="0"/>
          </a:p>
        </p:txBody>
      </p:sp>
      <p:sp>
        <p:nvSpPr>
          <p:cNvPr id="2" name="5-Point Star 1"/>
          <p:cNvSpPr/>
          <p:nvPr/>
        </p:nvSpPr>
        <p:spPr>
          <a:xfrm rot="1317503">
            <a:off x="2955062" y="3008405"/>
            <a:ext cx="1278871" cy="1381261"/>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1"/>
          <p:cNvPicPr>
            <a:picLocks noChangeAspect="1"/>
          </p:cNvPicPr>
          <p:nvPr/>
        </p:nvPicPr>
        <p:blipFill>
          <a:blip r:embed="rId3" cstate="print">
            <a:extLst>
              <a:ext uri="{28A0092B-C50C-407E-A947-70E740481C1C}">
                <a14:useLocalDpi xmlns:a14="http://schemas.microsoft.com/office/drawing/2010/main" val="0"/>
              </a:ext>
            </a:extLst>
          </a:blip>
          <a:srcRect b="7512"/>
          <a:stretch>
            <a:fillRect/>
          </a:stretch>
        </p:blipFill>
        <p:spPr bwMode="auto">
          <a:xfrm>
            <a:off x="3733800" y="2590800"/>
            <a:ext cx="52578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342900" y="1117600"/>
            <a:ext cx="3467100" cy="501650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marL="574675" indent="-574675" fontAlgn="auto">
              <a:spcBef>
                <a:spcPts val="0"/>
              </a:spcBef>
              <a:spcAft>
                <a:spcPts val="0"/>
              </a:spcAft>
              <a:buFont typeface="+mj-lt"/>
              <a:buAutoNum type="arabicPeriod" startAt="2"/>
              <a:defRPr/>
            </a:pPr>
            <a:endParaRPr lang="en-US" sz="3200" dirty="0"/>
          </a:p>
          <a:p>
            <a:pPr marL="514350" indent="-514350" fontAlgn="auto">
              <a:spcBef>
                <a:spcPts val="0"/>
              </a:spcBef>
              <a:spcAft>
                <a:spcPts val="0"/>
              </a:spcAft>
              <a:buFont typeface="+mj-lt"/>
              <a:buAutoNum type="arabicPeriod" startAt="6"/>
              <a:defRPr/>
            </a:pPr>
            <a:r>
              <a:rPr lang="en-US" sz="3200" dirty="0"/>
              <a:t>The </a:t>
            </a:r>
            <a:r>
              <a:rPr lang="en-US" sz="3200" dirty="0">
                <a:solidFill>
                  <a:srgbClr val="FF0000"/>
                </a:solidFill>
              </a:rPr>
              <a:t>independent variable </a:t>
            </a:r>
            <a:r>
              <a:rPr lang="en-US" sz="3200" dirty="0"/>
              <a:t>is always shown on the x axis.</a:t>
            </a:r>
          </a:p>
          <a:p>
            <a:pPr marL="514350" indent="-514350" fontAlgn="auto">
              <a:spcBef>
                <a:spcPts val="0"/>
              </a:spcBef>
              <a:spcAft>
                <a:spcPts val="0"/>
              </a:spcAft>
              <a:buFont typeface="+mj-lt"/>
              <a:buAutoNum type="arabicPeriod" startAt="6"/>
              <a:defRPr/>
            </a:pPr>
            <a:r>
              <a:rPr lang="en-US" sz="3200" dirty="0"/>
              <a:t>The </a:t>
            </a:r>
            <a:r>
              <a:rPr lang="en-US" sz="3200" dirty="0">
                <a:solidFill>
                  <a:srgbClr val="FF0000"/>
                </a:solidFill>
              </a:rPr>
              <a:t>dependent variable </a:t>
            </a:r>
            <a:r>
              <a:rPr lang="en-US" sz="3200" dirty="0"/>
              <a:t>is always shown on the y axis.</a:t>
            </a:r>
          </a:p>
        </p:txBody>
      </p:sp>
      <p:sp>
        <p:nvSpPr>
          <p:cNvPr id="7" name="Title 1"/>
          <p:cNvSpPr>
            <a:spLocks noGrp="1"/>
          </p:cNvSpPr>
          <p:nvPr>
            <p:ph type="title"/>
          </p:nvPr>
        </p:nvSpPr>
        <p:spPr>
          <a:xfrm>
            <a:off x="0" y="-25400"/>
            <a:ext cx="9144000" cy="1143000"/>
          </a:xfrm>
        </p:spPr>
        <p:style>
          <a:lnRef idx="1">
            <a:schemeClr val="accent1"/>
          </a:lnRef>
          <a:fillRef idx="3">
            <a:schemeClr val="accent1"/>
          </a:fillRef>
          <a:effectRef idx="2">
            <a:schemeClr val="accent1"/>
          </a:effectRef>
          <a:fontRef idx="minor">
            <a:schemeClr val="lt1"/>
          </a:fontRef>
        </p:style>
        <p:txBody>
          <a:bodyPr rtlCol="0">
            <a:normAutofit/>
          </a:bodyPr>
          <a:lstStyle/>
          <a:p>
            <a:pPr fontAlgn="auto">
              <a:spcAft>
                <a:spcPts val="0"/>
              </a:spcAft>
              <a:defRPr/>
            </a:pPr>
            <a:r>
              <a:rPr lang="en-US" dirty="0" smtClean="0"/>
              <a:t>Basic Traits of A Good Graph</a:t>
            </a:r>
            <a:endParaRPr lang="en-US" dirty="0"/>
          </a:p>
        </p:txBody>
      </p:sp>
      <p:sp>
        <p:nvSpPr>
          <p:cNvPr id="9" name="Oval 8"/>
          <p:cNvSpPr/>
          <p:nvPr/>
        </p:nvSpPr>
        <p:spPr>
          <a:xfrm>
            <a:off x="3810000" y="3352800"/>
            <a:ext cx="304800" cy="1524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rot="5400000">
            <a:off x="6309518" y="5018882"/>
            <a:ext cx="334963" cy="172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2" name="Straight Arrow Connector 11"/>
          <p:cNvCxnSpPr/>
          <p:nvPr/>
        </p:nvCxnSpPr>
        <p:spPr>
          <a:xfrm flipH="1">
            <a:off x="3962400" y="1905000"/>
            <a:ext cx="609600" cy="13716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0727" name="TextBox 12"/>
          <p:cNvSpPr txBox="1">
            <a:spLocks noChangeArrowheads="1"/>
          </p:cNvSpPr>
          <p:nvPr/>
        </p:nvSpPr>
        <p:spPr bwMode="auto">
          <a:xfrm>
            <a:off x="4648200" y="1600200"/>
            <a:ext cx="213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a:solidFill>
                  <a:srgbClr val="FF0000"/>
                </a:solidFill>
              </a:rPr>
              <a:t>Dependent</a:t>
            </a:r>
          </a:p>
          <a:p>
            <a:r>
              <a:rPr lang="en-US" altLang="en-US">
                <a:solidFill>
                  <a:srgbClr val="FF0000"/>
                </a:solidFill>
              </a:rPr>
              <a:t>Variable</a:t>
            </a:r>
          </a:p>
        </p:txBody>
      </p:sp>
      <p:cxnSp>
        <p:nvCxnSpPr>
          <p:cNvPr id="14" name="Straight Arrow Connector 13"/>
          <p:cNvCxnSpPr>
            <a:endCxn id="10" idx="6"/>
          </p:cNvCxnSpPr>
          <p:nvPr/>
        </p:nvCxnSpPr>
        <p:spPr>
          <a:xfrm flipV="1">
            <a:off x="6477000" y="6049963"/>
            <a:ext cx="0" cy="27463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0729" name="TextBox 15"/>
          <p:cNvSpPr txBox="1">
            <a:spLocks noChangeArrowheads="1"/>
          </p:cNvSpPr>
          <p:nvPr/>
        </p:nvSpPr>
        <p:spPr bwMode="auto">
          <a:xfrm>
            <a:off x="5410200" y="6211888"/>
            <a:ext cx="2133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a:solidFill>
                  <a:srgbClr val="FF0000"/>
                </a:solidFill>
              </a:rPr>
              <a:t>Independent</a:t>
            </a:r>
          </a:p>
          <a:p>
            <a:pPr algn="ctr"/>
            <a:r>
              <a:rPr lang="en-US" altLang="en-US">
                <a:solidFill>
                  <a:srgbClr val="FF0000"/>
                </a:solidFill>
              </a:rPr>
              <a:t>Variable</a:t>
            </a:r>
          </a:p>
        </p:txBody>
      </p:sp>
      <p:sp>
        <p:nvSpPr>
          <p:cNvPr id="11" name="5-Point Star 10"/>
          <p:cNvSpPr/>
          <p:nvPr/>
        </p:nvSpPr>
        <p:spPr>
          <a:xfrm rot="1317503">
            <a:off x="7241585" y="1175947"/>
            <a:ext cx="1278871" cy="1381261"/>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anim calcmode="lin" valueType="num">
                                      <p:cBhvr>
                                        <p:cTn id="8" dur="2000" fill="hold"/>
                                        <p:tgtEl>
                                          <p:spTgt spid="11"/>
                                        </p:tgtEl>
                                        <p:attrNameLst>
                                          <p:attrName>ppt_w</p:attrName>
                                        </p:attrNameLst>
                                      </p:cBhvr>
                                      <p:tavLst>
                                        <p:tav tm="0" fmla="#ppt_w*sin(2.5*pi*$)">
                                          <p:val>
                                            <p:fltVal val="0"/>
                                          </p:val>
                                        </p:tav>
                                        <p:tav tm="100000">
                                          <p:val>
                                            <p:fltVal val="1"/>
                                          </p:val>
                                        </p:tav>
                                      </p:tavLst>
                                    </p:anim>
                                    <p:anim calcmode="lin" valueType="num">
                                      <p:cBhvr>
                                        <p:cTn id="9" dur="2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42900" y="1117600"/>
            <a:ext cx="3467100" cy="3046413"/>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marL="574675" indent="-574675" fontAlgn="auto">
              <a:spcBef>
                <a:spcPts val="0"/>
              </a:spcBef>
              <a:spcAft>
                <a:spcPts val="0"/>
              </a:spcAft>
              <a:buFont typeface="+mj-lt"/>
              <a:buAutoNum type="arabicPeriod" startAt="2"/>
              <a:defRPr/>
            </a:pPr>
            <a:endParaRPr lang="en-US" sz="3200" dirty="0"/>
          </a:p>
          <a:p>
            <a:pPr marL="514350" indent="-514350" fontAlgn="auto">
              <a:spcBef>
                <a:spcPts val="0"/>
              </a:spcBef>
              <a:spcAft>
                <a:spcPts val="0"/>
              </a:spcAft>
              <a:buFont typeface="+mj-lt"/>
              <a:buAutoNum type="arabicPeriod" startAt="8"/>
              <a:defRPr/>
            </a:pPr>
            <a:r>
              <a:rPr lang="en-US" sz="3200" dirty="0"/>
              <a:t>The line should not be extended to the origin if the data do not start there. </a:t>
            </a:r>
          </a:p>
        </p:txBody>
      </p:sp>
      <p:sp>
        <p:nvSpPr>
          <p:cNvPr id="7" name="Title 1"/>
          <p:cNvSpPr>
            <a:spLocks noGrp="1"/>
          </p:cNvSpPr>
          <p:nvPr>
            <p:ph type="title"/>
          </p:nvPr>
        </p:nvSpPr>
        <p:spPr>
          <a:xfrm>
            <a:off x="0" y="-25400"/>
            <a:ext cx="9144000" cy="1143000"/>
          </a:xfrm>
        </p:spPr>
        <p:style>
          <a:lnRef idx="1">
            <a:schemeClr val="accent1"/>
          </a:lnRef>
          <a:fillRef idx="3">
            <a:schemeClr val="accent1"/>
          </a:fillRef>
          <a:effectRef idx="2">
            <a:schemeClr val="accent1"/>
          </a:effectRef>
          <a:fontRef idx="minor">
            <a:schemeClr val="lt1"/>
          </a:fontRef>
        </p:style>
        <p:txBody>
          <a:bodyPr rtlCol="0">
            <a:normAutofit/>
          </a:bodyPr>
          <a:lstStyle/>
          <a:p>
            <a:pPr fontAlgn="auto">
              <a:spcAft>
                <a:spcPts val="0"/>
              </a:spcAft>
              <a:defRPr/>
            </a:pPr>
            <a:r>
              <a:rPr lang="en-US" dirty="0" smtClean="0"/>
              <a:t>Basic Traits of A Good Graph</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3666</TotalTime>
  <Words>733</Words>
  <Application>Microsoft Office PowerPoint</Application>
  <PresentationFormat>On-screen Show (4:3)</PresentationFormat>
  <Paragraphs>126</Paragraphs>
  <Slides>23</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Minion Pro</vt:lpstr>
      <vt:lpstr>Minion Pro Cond</vt:lpstr>
      <vt:lpstr>Symbol</vt:lpstr>
      <vt:lpstr>Office Theme</vt:lpstr>
      <vt:lpstr>Quantitative Skills: Graphing</vt:lpstr>
      <vt:lpstr>Categories of data:</vt:lpstr>
      <vt:lpstr>Quantitative data can be either discrete or continuous.</vt:lpstr>
      <vt:lpstr>Which graph shows continuous data and which graph shows discrete data?</vt:lpstr>
      <vt:lpstr>Line Graphs</vt:lpstr>
      <vt:lpstr>Basic Traits of A Good Graph</vt:lpstr>
      <vt:lpstr>Basic Traits of A Good Graph</vt:lpstr>
      <vt:lpstr>Basic Traits of A Good Graph</vt:lpstr>
      <vt:lpstr>Basic Traits of A Good Graph</vt:lpstr>
      <vt:lpstr>Extrapolation is a prediction of what the chart might look like beyond the measured set of data.  A broken line is used, indicating this a prediction and not data actually collected.</vt:lpstr>
      <vt:lpstr>The slope of a line indicates the rate at which the variables being graphed are changing.</vt:lpstr>
      <vt:lpstr>PowerPoint Presentation</vt:lpstr>
      <vt:lpstr>Line charts can be plotted with multiple data sets, allowing for better comparison.</vt:lpstr>
      <vt:lpstr>Population vs. Sample</vt:lpstr>
      <vt:lpstr>What type of graph is it?</vt:lpstr>
      <vt:lpstr>Bar Graphs </vt:lpstr>
      <vt:lpstr>Propose a NULL HYPOTHESIS for this graph.</vt:lpstr>
      <vt:lpstr>What can you conclude from this graph? </vt:lpstr>
      <vt:lpstr>Scatterplots</vt:lpstr>
      <vt:lpstr>If the relationship is thought to be linear, a linear regression line or best fit line can be plotted to help define the pattern.</vt:lpstr>
      <vt:lpstr>Box-and-Whisker Plots</vt:lpstr>
      <vt:lpstr>In a box-and-whisker graph, the ticks at the tops and bottoms of the vertical lines show the highest and lowest values in the dataset, respectively. The top of each box shows the upper quartile, the bottom of each box shows the lower quartile, and the horizontal line represents the median.</vt:lpstr>
      <vt:lpstr>References:  AP® Biology Investigative Labs: An Inquiry-Based Approach and  AP® Biology Quantitative Skills: A Guide for Teachers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2.B.1 Cell Membranes</dc:title>
  <dc:creator>Melinda</dc:creator>
  <cp:lastModifiedBy>Mathis, Lindsay A.</cp:lastModifiedBy>
  <cp:revision>73</cp:revision>
  <dcterms:created xsi:type="dcterms:W3CDTF">2013-05-20T22:18:04Z</dcterms:created>
  <dcterms:modified xsi:type="dcterms:W3CDTF">2019-08-27T18:53:44Z</dcterms:modified>
</cp:coreProperties>
</file>