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45"/>
  </p:notesMasterIdLst>
  <p:handoutMasterIdLst>
    <p:handoutMasterId r:id="rId46"/>
  </p:handoutMasterIdLst>
  <p:sldIdLst>
    <p:sldId id="256" r:id="rId2"/>
    <p:sldId id="257" r:id="rId3"/>
    <p:sldId id="29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4" r:id="rId23"/>
    <p:sldId id="285" r:id="rId24"/>
    <p:sldId id="280" r:id="rId25"/>
    <p:sldId id="281" r:id="rId26"/>
    <p:sldId id="276" r:id="rId27"/>
    <p:sldId id="277" r:id="rId28"/>
    <p:sldId id="278" r:id="rId29"/>
    <p:sldId id="279" r:id="rId30"/>
    <p:sldId id="282" r:id="rId31"/>
    <p:sldId id="283" r:id="rId32"/>
    <p:sldId id="297"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D0215C-1648-466C-8DB6-FA8F06793FD8}">
  <a:tblStyle styleId="{62D0215C-1648-466C-8DB6-FA8F06793FD8}"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446407-57BF-4C5E-81FD-1400E54B63F2}" type="datetimeFigureOut">
              <a:rPr lang="en-US" smtClean="0"/>
              <a:t>5/8/2018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25AD10-D374-4707-B183-64DD7410F332}" type="slidenum">
              <a:rPr lang="en-US" smtClean="0"/>
              <a:t>‹#›</a:t>
            </a:fld>
            <a:endParaRPr lang="en-US"/>
          </a:p>
        </p:txBody>
      </p:sp>
    </p:spTree>
    <p:extLst>
      <p:ext uri="{BB962C8B-B14F-4D97-AF65-F5344CB8AC3E}">
        <p14:creationId xmlns:p14="http://schemas.microsoft.com/office/powerpoint/2010/main" val="2114583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8" name="Shape 20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0" name="Shape 23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6" name="Shape 2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2" name="Shape 26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0" name="Shape 29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59869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9653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68855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2014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35438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75833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045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13807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2287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7" name="Shape 11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38026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72239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4398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7" name="Shape 6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2" name="Shape 7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8" name="Shape 8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9" name="Shape 19"/>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7" name="Shape 3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9" name="Shape 4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1"/>
        <p:cNvGrpSpPr/>
        <p:nvPr/>
      </p:nvGrpSpPr>
      <p:grpSpPr>
        <a:xfrm>
          <a:off x="0" y="0"/>
          <a:ext cx="0" cy="0"/>
          <a:chOff x="0" y="0"/>
          <a:chExt cx="0" cy="0"/>
        </a:xfrm>
      </p:grpSpPr>
      <p:sp>
        <p:nvSpPr>
          <p:cNvPr id="62" name="Shape 6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685800" y="2438400"/>
            <a:ext cx="7772400" cy="147002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FF"/>
              </a:buClr>
              <a:buSzPct val="25000"/>
              <a:buFont typeface="Arial"/>
              <a:buNone/>
            </a:pPr>
            <a:r>
              <a:rPr lang="en-US" sz="4400" b="0" i="0" u="none" strike="noStrike" cap="none" dirty="0">
                <a:solidFill>
                  <a:srgbClr val="0000FF"/>
                </a:solidFill>
                <a:latin typeface="Arial"/>
                <a:ea typeface="Arial"/>
                <a:cs typeface="Arial"/>
                <a:sym typeface="Arial"/>
              </a:rPr>
              <a:t>AP Biology Math Review </a:t>
            </a:r>
            <a:r>
              <a:rPr lang="en-US" sz="4400" b="0" i="0" u="none" strike="noStrike" cap="none" dirty="0" smtClean="0">
                <a:solidFill>
                  <a:srgbClr val="0000FF"/>
                </a:solidFill>
                <a:latin typeface="Arial"/>
                <a:ea typeface="Arial"/>
                <a:cs typeface="Arial"/>
                <a:sym typeface="Arial"/>
              </a:rPr>
              <a:t>2018</a:t>
            </a:r>
            <a:endParaRPr lang="en-US" sz="4400" b="0" i="0" u="none" strike="noStrike" cap="none" dirty="0">
              <a:solidFill>
                <a:srgbClr val="0000FF"/>
              </a:solidFill>
              <a:latin typeface="Arial"/>
              <a:ea typeface="Arial"/>
              <a:cs typeface="Arial"/>
              <a:sym typeface="Arial"/>
            </a:endParaRPr>
          </a:p>
        </p:txBody>
      </p:sp>
      <p:sp>
        <p:nvSpPr>
          <p:cNvPr id="97" name="Shape 97"/>
          <p:cNvSpPr txBox="1">
            <a:spLocks noGrp="1"/>
          </p:cNvSpPr>
          <p:nvPr>
            <p:ph type="subTitle" idx="1"/>
          </p:nvPr>
        </p:nvSpPr>
        <p:spPr>
          <a:xfrm>
            <a:off x="96716" y="3581400"/>
            <a:ext cx="8950570" cy="2819400"/>
          </a:xfrm>
          <a:prstGeom prst="rect">
            <a:avLst/>
          </a:prstGeom>
          <a:noFill/>
          <a:ln>
            <a:noFill/>
          </a:ln>
        </p:spPr>
        <p:txBody>
          <a:bodyPr lIns="91425" tIns="45700" rIns="91425" bIns="45700" anchor="t" anchorCtr="0">
            <a:noAutofit/>
          </a:bodyPr>
          <a:lstStyle/>
          <a:p>
            <a:pPr marL="381000" marR="0" lvl="0" indent="-381000" algn="l" rtl="0">
              <a:lnSpc>
                <a:spcPct val="100000"/>
              </a:lnSpc>
              <a:spcBef>
                <a:spcPts val="0"/>
              </a:spcBef>
              <a:spcAft>
                <a:spcPts val="0"/>
              </a:spcAft>
              <a:buClr>
                <a:srgbClr val="0000FF"/>
              </a:buClr>
              <a:buSzPct val="100000"/>
              <a:buFont typeface="Arial"/>
              <a:buAutoNum type="arabicParenR"/>
            </a:pPr>
            <a:r>
              <a:rPr lang="en-US" sz="3200" b="0" i="0" u="none" strike="noStrike" cap="none" dirty="0" smtClean="0">
                <a:solidFill>
                  <a:srgbClr val="0000FF"/>
                </a:solidFill>
                <a:latin typeface="Arial"/>
                <a:ea typeface="Arial"/>
                <a:cs typeface="Arial"/>
                <a:sym typeface="Arial"/>
              </a:rPr>
              <a:t> </a:t>
            </a:r>
            <a:r>
              <a:rPr lang="en-US" sz="3200" b="0" i="0" u="none" strike="noStrike" cap="none" dirty="0" smtClean="0">
                <a:solidFill>
                  <a:srgbClr val="FF0000"/>
                </a:solidFill>
                <a:latin typeface="Arial"/>
                <a:ea typeface="Arial"/>
                <a:cs typeface="Arial"/>
                <a:sym typeface="Arial"/>
              </a:rPr>
              <a:t>Work as a group to solve </a:t>
            </a:r>
            <a:r>
              <a:rPr lang="en-US" sz="3200" b="0" i="0" u="none" strike="noStrike" cap="none" dirty="0" smtClean="0">
                <a:solidFill>
                  <a:srgbClr val="0000FF"/>
                </a:solidFill>
                <a:latin typeface="Arial"/>
                <a:ea typeface="Arial"/>
                <a:cs typeface="Arial"/>
                <a:sym typeface="Arial"/>
              </a:rPr>
              <a:t>each math problem on the large white board.</a:t>
            </a:r>
          </a:p>
          <a:p>
            <a:pPr marL="381000" marR="0" lvl="0" indent="-381000" algn="l" rtl="0">
              <a:lnSpc>
                <a:spcPct val="100000"/>
              </a:lnSpc>
              <a:spcBef>
                <a:spcPts val="0"/>
              </a:spcBef>
              <a:spcAft>
                <a:spcPts val="0"/>
              </a:spcAft>
              <a:buClr>
                <a:srgbClr val="0000FF"/>
              </a:buClr>
              <a:buSzPct val="100000"/>
              <a:buFont typeface="Arial"/>
              <a:buAutoNum type="arabicParenR"/>
            </a:pPr>
            <a:r>
              <a:rPr lang="en-US" dirty="0" smtClean="0">
                <a:solidFill>
                  <a:srgbClr val="0000FF"/>
                </a:solidFill>
              </a:rPr>
              <a:t> Each </a:t>
            </a:r>
            <a:r>
              <a:rPr lang="en-US" u="sng" dirty="0" smtClean="0">
                <a:solidFill>
                  <a:srgbClr val="FF0000"/>
                </a:solidFill>
              </a:rPr>
              <a:t>individual</a:t>
            </a:r>
            <a:r>
              <a:rPr lang="en-US" dirty="0" smtClean="0">
                <a:solidFill>
                  <a:srgbClr val="0000FF"/>
                </a:solidFill>
              </a:rPr>
              <a:t> should record their answers to each question on the blue “grid in” sheet.</a:t>
            </a:r>
          </a:p>
          <a:p>
            <a:pPr marL="381000" marR="0" lvl="0" indent="-381000" algn="l" rtl="0">
              <a:lnSpc>
                <a:spcPct val="100000"/>
              </a:lnSpc>
              <a:spcBef>
                <a:spcPts val="0"/>
              </a:spcBef>
              <a:spcAft>
                <a:spcPts val="0"/>
              </a:spcAft>
              <a:buClr>
                <a:srgbClr val="0000FF"/>
              </a:buClr>
              <a:buSzPct val="100000"/>
              <a:buFont typeface="Arial"/>
              <a:buAutoNum type="arabicParenR"/>
            </a:pPr>
            <a:r>
              <a:rPr lang="en-US" dirty="0">
                <a:solidFill>
                  <a:srgbClr val="0000FF"/>
                </a:solidFill>
              </a:rPr>
              <a:t> </a:t>
            </a:r>
            <a:r>
              <a:rPr lang="en-US" dirty="0" smtClean="0">
                <a:solidFill>
                  <a:srgbClr val="0000FF"/>
                </a:solidFill>
              </a:rPr>
              <a:t>After all groups have completed all questions, we will go through, check, &amp; discuss!</a:t>
            </a:r>
          </a:p>
          <a:p>
            <a:pPr marL="381000" marR="0" lvl="0" indent="-381000" algn="l" rtl="0">
              <a:lnSpc>
                <a:spcPct val="100000"/>
              </a:lnSpc>
              <a:spcBef>
                <a:spcPts val="0"/>
              </a:spcBef>
              <a:spcAft>
                <a:spcPts val="0"/>
              </a:spcAft>
              <a:buClr>
                <a:srgbClr val="0000FF"/>
              </a:buClr>
              <a:buSzPct val="100000"/>
              <a:buFont typeface="Arial"/>
              <a:buAutoNum type="arabicParenR"/>
            </a:pPr>
            <a:endParaRPr lang="en-US" sz="3200" b="0" i="0" u="none" strike="noStrike" cap="none" dirty="0">
              <a:solidFill>
                <a:srgbClr val="0000FF"/>
              </a:solidFill>
              <a:latin typeface="Arial"/>
              <a:ea typeface="Arial"/>
              <a:cs typeface="Arial"/>
              <a:sym typeface="Arial"/>
            </a:endParaRPr>
          </a:p>
          <a:p>
            <a:pPr marL="381000" marR="0" lvl="0" indent="-381000" algn="l" rtl="0">
              <a:lnSpc>
                <a:spcPct val="100000"/>
              </a:lnSpc>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a:p>
            <a:pPr marL="381000" marR="0" lvl="0" indent="-381000" algn="l" rtl="0">
              <a:lnSpc>
                <a:spcPct val="100000"/>
              </a:lnSpc>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a:p>
            <a:pPr marL="0" marR="0" lvl="0" indent="0" algn="ctr" rtl="0">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p:txBody>
      </p:sp>
      <p:pic>
        <p:nvPicPr>
          <p:cNvPr id="98" name="Shape 98" descr="Its-OK-To-Like-Math-image-500x500"/>
          <p:cNvPicPr preferRelativeResize="0"/>
          <p:nvPr/>
        </p:nvPicPr>
        <p:blipFill rotWithShape="1">
          <a:blip r:embed="rId3">
            <a:alphaModFix/>
          </a:blip>
          <a:srcRect/>
          <a:stretch/>
        </p:blipFill>
        <p:spPr>
          <a:xfrm>
            <a:off x="0" y="0"/>
            <a:ext cx="2743199" cy="2743199"/>
          </a:xfrm>
          <a:prstGeom prst="rect">
            <a:avLst/>
          </a:prstGeom>
          <a:noFill/>
          <a:ln>
            <a:noFill/>
          </a:ln>
        </p:spPr>
      </p:pic>
      <p:pic>
        <p:nvPicPr>
          <p:cNvPr id="99" name="Shape 99" descr="math"/>
          <p:cNvPicPr preferRelativeResize="0"/>
          <p:nvPr/>
        </p:nvPicPr>
        <p:blipFill rotWithShape="1">
          <a:blip r:embed="rId4">
            <a:alphaModFix/>
          </a:blip>
          <a:srcRect/>
          <a:stretch/>
        </p:blipFill>
        <p:spPr>
          <a:xfrm>
            <a:off x="2667000" y="0"/>
            <a:ext cx="3276600" cy="2338387"/>
          </a:xfrm>
          <a:prstGeom prst="rect">
            <a:avLst/>
          </a:prstGeom>
          <a:noFill/>
          <a:ln>
            <a:noFill/>
          </a:ln>
        </p:spPr>
      </p:pic>
      <p:pic>
        <p:nvPicPr>
          <p:cNvPr id="100" name="Shape 100" descr="Math-pic"/>
          <p:cNvPicPr preferRelativeResize="0"/>
          <p:nvPr/>
        </p:nvPicPr>
        <p:blipFill rotWithShape="1">
          <a:blip r:embed="rId5">
            <a:alphaModFix/>
          </a:blip>
          <a:srcRect/>
          <a:stretch/>
        </p:blipFill>
        <p:spPr>
          <a:xfrm>
            <a:off x="6553200" y="0"/>
            <a:ext cx="2590800" cy="234791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Q3</a:t>
            </a:r>
          </a:p>
        </p:txBody>
      </p:sp>
      <p:sp>
        <p:nvSpPr>
          <p:cNvPr id="192" name="Shape 192"/>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600" b="0" i="0" u="none" strike="noStrike" cap="none" dirty="0">
                <a:solidFill>
                  <a:schemeClr val="dk1"/>
                </a:solidFill>
                <a:latin typeface="Arial"/>
                <a:ea typeface="Arial"/>
                <a:cs typeface="Arial"/>
                <a:sym typeface="Arial"/>
              </a:rPr>
              <a:t>Solute potential= –</a:t>
            </a:r>
            <a:r>
              <a:rPr lang="en-US" sz="3600" b="0" i="0" u="none" strike="noStrike" cap="none" dirty="0" err="1">
                <a:solidFill>
                  <a:schemeClr val="dk1"/>
                </a:solidFill>
                <a:latin typeface="Arial"/>
                <a:ea typeface="Arial"/>
                <a:cs typeface="Arial"/>
                <a:sym typeface="Arial"/>
              </a:rPr>
              <a:t>iCRT</a:t>
            </a:r>
            <a:endParaRPr lang="en-US" sz="36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720"/>
              </a:spcBef>
              <a:spcAft>
                <a:spcPts val="0"/>
              </a:spcAft>
              <a:buClr>
                <a:srgbClr val="0000FF"/>
              </a:buClr>
              <a:buSzPct val="25000"/>
              <a:buFont typeface="Arial"/>
              <a:buNone/>
            </a:pPr>
            <a:r>
              <a:rPr lang="en-US" sz="3600" b="0" i="0" u="none" strike="noStrike" cap="none" dirty="0">
                <a:solidFill>
                  <a:srgbClr val="0000FF"/>
                </a:solidFill>
                <a:latin typeface="Arial"/>
                <a:ea typeface="Arial"/>
                <a:cs typeface="Arial"/>
                <a:sym typeface="Arial"/>
              </a:rPr>
              <a:t>-</a:t>
            </a:r>
            <a:r>
              <a:rPr lang="en-US" sz="3600" b="0" i="0" u="none" strike="noStrike" cap="none" dirty="0" err="1">
                <a:solidFill>
                  <a:srgbClr val="0000FF"/>
                </a:solidFill>
                <a:latin typeface="Arial"/>
                <a:ea typeface="Arial"/>
                <a:cs typeface="Arial"/>
                <a:sym typeface="Arial"/>
              </a:rPr>
              <a:t>i</a:t>
            </a:r>
            <a:r>
              <a:rPr lang="en-US" sz="3600" b="0" i="0" u="none" strike="noStrike" cap="none" dirty="0">
                <a:solidFill>
                  <a:srgbClr val="0000FF"/>
                </a:solidFill>
                <a:latin typeface="Arial"/>
                <a:ea typeface="Arial"/>
                <a:cs typeface="Arial"/>
                <a:sym typeface="Arial"/>
              </a:rPr>
              <a:t>= </a:t>
            </a:r>
            <a:r>
              <a:rPr lang="en-US" sz="3600" b="0" i="0" u="none" strike="noStrike" cap="none" dirty="0">
                <a:solidFill>
                  <a:schemeClr val="dk1"/>
                </a:solidFill>
                <a:latin typeface="Arial"/>
                <a:ea typeface="Arial"/>
                <a:cs typeface="Arial"/>
                <a:sym typeface="Arial"/>
              </a:rPr>
              <a:t>1</a:t>
            </a:r>
          </a:p>
          <a:p>
            <a:pPr marL="342900" marR="0" lvl="0" indent="-342900" algn="l" rtl="0">
              <a:lnSpc>
                <a:spcPct val="100000"/>
              </a:lnSpc>
              <a:spcBef>
                <a:spcPts val="720"/>
              </a:spcBef>
              <a:spcAft>
                <a:spcPts val="0"/>
              </a:spcAft>
              <a:buClr>
                <a:srgbClr val="0000FF"/>
              </a:buClr>
              <a:buSzPct val="25000"/>
              <a:buFont typeface="Arial"/>
              <a:buNone/>
            </a:pPr>
            <a:r>
              <a:rPr lang="en-US" sz="3600" b="0" i="0" u="none" strike="noStrike" cap="none" dirty="0">
                <a:solidFill>
                  <a:srgbClr val="0000FF"/>
                </a:solidFill>
                <a:latin typeface="Arial"/>
                <a:ea typeface="Arial"/>
                <a:cs typeface="Arial"/>
                <a:sym typeface="Arial"/>
              </a:rPr>
              <a:t>C= </a:t>
            </a:r>
            <a:r>
              <a:rPr lang="en-US" sz="3600" b="0" i="0" u="none" strike="noStrike" cap="none" dirty="0">
                <a:solidFill>
                  <a:schemeClr val="dk1"/>
                </a:solidFill>
                <a:latin typeface="Arial"/>
                <a:ea typeface="Arial"/>
                <a:cs typeface="Arial"/>
                <a:sym typeface="Arial"/>
              </a:rPr>
              <a:t>0.3</a:t>
            </a:r>
          </a:p>
          <a:p>
            <a:pPr marL="342900" marR="0" lvl="0" indent="-342900" algn="l" rtl="0">
              <a:lnSpc>
                <a:spcPct val="100000"/>
              </a:lnSpc>
              <a:spcBef>
                <a:spcPts val="720"/>
              </a:spcBef>
              <a:spcAft>
                <a:spcPts val="0"/>
              </a:spcAft>
              <a:buClr>
                <a:srgbClr val="0000FF"/>
              </a:buClr>
              <a:buSzPct val="25000"/>
              <a:buFont typeface="Arial"/>
              <a:buNone/>
            </a:pPr>
            <a:r>
              <a:rPr lang="en-US" sz="3600" b="0" i="1" u="none" strike="noStrike" cap="none" dirty="0">
                <a:solidFill>
                  <a:srgbClr val="0000FF"/>
                </a:solidFill>
                <a:latin typeface="Arial"/>
                <a:ea typeface="Arial"/>
                <a:cs typeface="Arial"/>
                <a:sym typeface="Arial"/>
              </a:rPr>
              <a:t>R</a:t>
            </a:r>
            <a:r>
              <a:rPr lang="en-US" sz="3600" b="0" i="0" u="none" strike="noStrike" cap="none" dirty="0">
                <a:solidFill>
                  <a:schemeClr val="dk1"/>
                </a:solidFill>
                <a:latin typeface="Arial"/>
                <a:ea typeface="Arial"/>
                <a:cs typeface="Arial"/>
                <a:sym typeface="Arial"/>
              </a:rPr>
              <a:t> = Pressure constant = 0.0831</a:t>
            </a:r>
          </a:p>
          <a:p>
            <a:pPr marL="342900" marR="0" lvl="0" indent="-342900" algn="l" rtl="0">
              <a:lnSpc>
                <a:spcPct val="100000"/>
              </a:lnSpc>
              <a:spcBef>
                <a:spcPts val="720"/>
              </a:spcBef>
              <a:spcAft>
                <a:spcPts val="0"/>
              </a:spcAft>
              <a:buClr>
                <a:srgbClr val="0000FF"/>
              </a:buClr>
              <a:buSzPct val="25000"/>
              <a:buFont typeface="Arial"/>
              <a:buNone/>
            </a:pPr>
            <a:r>
              <a:rPr lang="en-US" sz="3600" b="0" i="0" u="none" strike="noStrike" cap="none" dirty="0">
                <a:solidFill>
                  <a:srgbClr val="0000FF"/>
                </a:solidFill>
                <a:latin typeface="Arial"/>
                <a:ea typeface="Arial"/>
                <a:cs typeface="Arial"/>
                <a:sym typeface="Arial"/>
              </a:rPr>
              <a:t>T</a:t>
            </a:r>
            <a:r>
              <a:rPr lang="en-US" sz="3600" b="0" i="0" u="none" strike="noStrike" cap="none" dirty="0">
                <a:solidFill>
                  <a:schemeClr val="dk1"/>
                </a:solidFill>
                <a:latin typeface="Arial"/>
                <a:ea typeface="Arial"/>
                <a:cs typeface="Arial"/>
                <a:sym typeface="Arial"/>
              </a:rPr>
              <a:t>= 27 +273=300K</a:t>
            </a:r>
          </a:p>
          <a:p>
            <a:pPr marL="342900" marR="0" lvl="0" indent="-342900" algn="l" rtl="0">
              <a:lnSpc>
                <a:spcPct val="100000"/>
              </a:lnSpc>
              <a:spcBef>
                <a:spcPts val="720"/>
              </a:spcBef>
              <a:spcAft>
                <a:spcPts val="0"/>
              </a:spcAft>
              <a:buClr>
                <a:schemeClr val="dk1"/>
              </a:buClr>
              <a:buSzPct val="25000"/>
              <a:buFont typeface="Arial"/>
              <a:buNone/>
            </a:pPr>
            <a:endParaRPr sz="36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720"/>
              </a:spcBef>
              <a:spcAft>
                <a:spcPts val="0"/>
              </a:spcAft>
              <a:buClr>
                <a:schemeClr val="dk1"/>
              </a:buClr>
              <a:buSzPct val="25000"/>
              <a:buFont typeface="Arial"/>
              <a:buNone/>
            </a:pPr>
            <a:r>
              <a:rPr lang="en-US" sz="3600" b="0" i="0" u="none" strike="noStrike" cap="none" dirty="0">
                <a:solidFill>
                  <a:schemeClr val="dk1"/>
                </a:solidFill>
                <a:latin typeface="Arial"/>
                <a:ea typeface="Arial"/>
                <a:cs typeface="Arial"/>
                <a:sym typeface="Arial"/>
              </a:rPr>
              <a:t>Solute concentration= </a:t>
            </a:r>
            <a:r>
              <a:rPr lang="en-US" sz="3600" b="0" i="0" u="none" strike="noStrike" cap="none" dirty="0">
                <a:solidFill>
                  <a:srgbClr val="0000FF"/>
                </a:solidFill>
                <a:latin typeface="Arial"/>
                <a:ea typeface="Arial"/>
                <a:cs typeface="Arial"/>
                <a:sym typeface="Arial"/>
              </a:rPr>
              <a:t>-7.5</a:t>
            </a:r>
          </a:p>
          <a:p>
            <a:pPr marL="342900" marR="0" lvl="0" indent="-342900" algn="l" rtl="0">
              <a:spcBef>
                <a:spcPts val="720"/>
              </a:spcBef>
              <a:spcAft>
                <a:spcPts val="0"/>
              </a:spcAft>
              <a:buClr>
                <a:schemeClr val="dk1"/>
              </a:buClr>
              <a:buSzPct val="100000"/>
              <a:buFont typeface="Arial"/>
              <a:buNone/>
            </a:pPr>
            <a:endParaRPr sz="3600" b="0" i="0" u="none" strike="noStrike" cap="none" dirty="0">
              <a:solidFill>
                <a:srgbClr val="0000FF"/>
              </a:solidFill>
              <a:latin typeface="Arial"/>
              <a:ea typeface="Arial"/>
              <a:cs typeface="Arial"/>
              <a:sym typeface="Arial"/>
            </a:endParaRPr>
          </a:p>
        </p:txBody>
      </p:sp>
      <p:pic>
        <p:nvPicPr>
          <p:cNvPr id="193" name="Shape 193"/>
          <p:cNvPicPr preferRelativeResize="0"/>
          <p:nvPr/>
        </p:nvPicPr>
        <p:blipFill rotWithShape="1">
          <a:blip r:embed="rId3">
            <a:alphaModFix/>
          </a:blip>
          <a:srcRect/>
          <a:stretch/>
        </p:blipFill>
        <p:spPr>
          <a:xfrm>
            <a:off x="7362825" y="4572000"/>
            <a:ext cx="1323975" cy="20764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xEl>
                                              <p:pRg st="1" end="1"/>
                                            </p:txEl>
                                          </p:spTgt>
                                        </p:tgtEl>
                                        <p:attrNameLst>
                                          <p:attrName>style.visibility</p:attrName>
                                        </p:attrNameLst>
                                      </p:cBhvr>
                                      <p:to>
                                        <p:strVal val="visible"/>
                                      </p:to>
                                    </p:set>
                                    <p:animEffect transition="in" filter="fade">
                                      <p:cBhvr>
                                        <p:cTn id="7" dur="500"/>
                                        <p:tgtEl>
                                          <p:spTgt spid="19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2">
                                            <p:txEl>
                                              <p:pRg st="2" end="2"/>
                                            </p:txEl>
                                          </p:spTgt>
                                        </p:tgtEl>
                                        <p:attrNameLst>
                                          <p:attrName>style.visibility</p:attrName>
                                        </p:attrNameLst>
                                      </p:cBhvr>
                                      <p:to>
                                        <p:strVal val="visible"/>
                                      </p:to>
                                    </p:set>
                                    <p:animEffect transition="in" filter="fade">
                                      <p:cBhvr>
                                        <p:cTn id="10" dur="500"/>
                                        <p:tgtEl>
                                          <p:spTgt spid="19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2">
                                            <p:txEl>
                                              <p:pRg st="3" end="3"/>
                                            </p:txEl>
                                          </p:spTgt>
                                        </p:tgtEl>
                                        <p:attrNameLst>
                                          <p:attrName>style.visibility</p:attrName>
                                        </p:attrNameLst>
                                      </p:cBhvr>
                                      <p:to>
                                        <p:strVal val="visible"/>
                                      </p:to>
                                    </p:set>
                                    <p:animEffect transition="in" filter="fade">
                                      <p:cBhvr>
                                        <p:cTn id="13" dur="500"/>
                                        <p:tgtEl>
                                          <p:spTgt spid="19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2">
                                            <p:txEl>
                                              <p:pRg st="4" end="4"/>
                                            </p:txEl>
                                          </p:spTgt>
                                        </p:tgtEl>
                                        <p:attrNameLst>
                                          <p:attrName>style.visibility</p:attrName>
                                        </p:attrNameLst>
                                      </p:cBhvr>
                                      <p:to>
                                        <p:strVal val="visible"/>
                                      </p:to>
                                    </p:set>
                                    <p:animEffect transition="in" filter="fade">
                                      <p:cBhvr>
                                        <p:cTn id="16" dur="500"/>
                                        <p:tgtEl>
                                          <p:spTgt spid="19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92">
                                            <p:txEl>
                                              <p:pRg st="6" end="6"/>
                                            </p:txEl>
                                          </p:spTgt>
                                        </p:tgtEl>
                                        <p:attrNameLst>
                                          <p:attrName>style.visibility</p:attrName>
                                        </p:attrNameLst>
                                      </p:cBhvr>
                                      <p:to>
                                        <p:strVal val="visible"/>
                                      </p:to>
                                    </p:set>
                                    <p:animEffect transition="in" filter="fade">
                                      <p:cBhvr>
                                        <p:cTn id="21" dur="500"/>
                                        <p:tgtEl>
                                          <p:spTgt spid="192">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93"/>
                                        </p:tgtEl>
                                        <p:attrNameLst>
                                          <p:attrName>style.visibility</p:attrName>
                                        </p:attrNameLst>
                                      </p:cBhvr>
                                      <p:to>
                                        <p:strVal val="visible"/>
                                      </p:to>
                                    </p:set>
                                    <p:anim calcmode="lin" valueType="num">
                                      <p:cBhvr additive="base">
                                        <p:cTn id="26" dur="500" fill="hold"/>
                                        <p:tgtEl>
                                          <p:spTgt spid="193"/>
                                        </p:tgtEl>
                                        <p:attrNameLst>
                                          <p:attrName>ppt_x</p:attrName>
                                        </p:attrNameLst>
                                      </p:cBhvr>
                                      <p:tavLst>
                                        <p:tav tm="0">
                                          <p:val>
                                            <p:strVal val="#ppt_x"/>
                                          </p:val>
                                        </p:tav>
                                        <p:tav tm="100000">
                                          <p:val>
                                            <p:strVal val="#ppt_x"/>
                                          </p:val>
                                        </p:tav>
                                      </p:tavLst>
                                    </p:anim>
                                    <p:anim calcmode="lin" valueType="num">
                                      <p:cBhvr additive="base">
                                        <p:cTn id="27" dur="500" fill="hold"/>
                                        <p:tgtEl>
                                          <p:spTgt spid="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Q4: Hardy Weinberg</a:t>
            </a:r>
          </a:p>
        </p:txBody>
      </p:sp>
      <p:sp>
        <p:nvSpPr>
          <p:cNvPr id="199" name="Shape 19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A census of birds nesting on a Galapagos Island revealed that 24 of them show a rare recessive condition that affected beak formation. The other 63 birds in this population show no beak defect. If this population is in HW equilibrium, what is the frequency of the dominant allele? Give your </a:t>
            </a:r>
            <a:r>
              <a:rPr lang="en-US" sz="3200" b="0" i="0" u="sng" strike="noStrike" cap="none">
                <a:solidFill>
                  <a:schemeClr val="dk1"/>
                </a:solidFill>
                <a:latin typeface="Arial"/>
                <a:ea typeface="Arial"/>
                <a:cs typeface="Arial"/>
                <a:sym typeface="Arial"/>
              </a:rPr>
              <a:t>answer</a:t>
            </a:r>
            <a:r>
              <a:rPr lang="en-US" sz="3200" b="0" i="0" u="none" strike="noStrike" cap="none">
                <a:solidFill>
                  <a:schemeClr val="dk1"/>
                </a:solidFill>
                <a:latin typeface="Arial"/>
                <a:ea typeface="Arial"/>
                <a:cs typeface="Arial"/>
                <a:sym typeface="Arial"/>
              </a:rPr>
              <a:t> </a:t>
            </a:r>
            <a:r>
              <a:rPr lang="en-US" sz="3200" b="0" i="0" u="sng" strike="noStrike" cap="none">
                <a:solidFill>
                  <a:schemeClr val="dk1"/>
                </a:solidFill>
                <a:latin typeface="Arial"/>
                <a:ea typeface="Arial"/>
                <a:cs typeface="Arial"/>
                <a:sym typeface="Arial"/>
              </a:rPr>
              <a:t>to the nearest hundredth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hlink"/>
              </a:buClr>
              <a:buSzPct val="25000"/>
              <a:buFont typeface="Arial"/>
              <a:buNone/>
            </a:pPr>
            <a:r>
              <a:rPr lang="en-US" sz="4400" b="0" i="0" u="none" strike="noStrike" cap="none">
                <a:solidFill>
                  <a:schemeClr val="hlink"/>
                </a:solidFill>
                <a:latin typeface="Arial"/>
                <a:ea typeface="Arial"/>
                <a:cs typeface="Arial"/>
                <a:sym typeface="Arial"/>
              </a:rPr>
              <a:t>Hardy Weinberg Strategy</a:t>
            </a:r>
          </a:p>
        </p:txBody>
      </p:sp>
      <p:sp>
        <p:nvSpPr>
          <p:cNvPr id="205" name="Shape 20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Arial"/>
              <a:buChar char="•"/>
            </a:pPr>
            <a:r>
              <a:rPr lang="en-US" sz="3200" b="0" i="0" u="none" strike="noStrike" cap="none">
                <a:solidFill>
                  <a:schemeClr val="hlink"/>
                </a:solidFill>
                <a:latin typeface="Arial"/>
                <a:ea typeface="Arial"/>
                <a:cs typeface="Arial"/>
                <a:sym typeface="Arial"/>
              </a:rPr>
              <a:t>Figure out what you are given </a:t>
            </a:r>
          </a:p>
          <a:p>
            <a:pPr marL="342900" marR="0" lvl="0" indent="-342900" algn="l" rtl="0">
              <a:lnSpc>
                <a:spcPct val="100000"/>
              </a:lnSpc>
              <a:spcBef>
                <a:spcPts val="640"/>
              </a:spcBef>
              <a:spcAft>
                <a:spcPts val="0"/>
              </a:spcAft>
              <a:buClr>
                <a:schemeClr val="dk1"/>
              </a:buClr>
              <a:buSzPct val="100000"/>
              <a:buFont typeface="Arial"/>
              <a:buNone/>
            </a:pPr>
            <a:endParaRPr sz="3200" b="0" i="0" u="none" strike="noStrike" cap="none">
              <a:solidFill>
                <a:schemeClr val="hlink"/>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SzPct val="100000"/>
              <a:buFont typeface="Arial"/>
              <a:buChar char="•"/>
            </a:pPr>
            <a:r>
              <a:rPr lang="en-US" sz="3200" b="0" i="0" u="none" strike="noStrike" cap="none">
                <a:solidFill>
                  <a:schemeClr val="hlink"/>
                </a:solidFill>
                <a:latin typeface="Arial"/>
                <a:ea typeface="Arial"/>
                <a:cs typeface="Arial"/>
                <a:sym typeface="Arial"/>
              </a:rPr>
              <a:t>Allele (p or q) or Genotypes (p2, 2pq, q2)</a:t>
            </a:r>
          </a:p>
          <a:p>
            <a:pPr marL="342900" marR="0" lvl="0" indent="-342900" algn="l" rtl="0">
              <a:lnSpc>
                <a:spcPct val="100000"/>
              </a:lnSpc>
              <a:spcBef>
                <a:spcPts val="640"/>
              </a:spcBef>
              <a:spcAft>
                <a:spcPts val="0"/>
              </a:spcAft>
              <a:buClr>
                <a:schemeClr val="hlink"/>
              </a:buClr>
              <a:buSzPct val="100000"/>
              <a:buFont typeface="Arial"/>
              <a:buChar char="•"/>
            </a:pPr>
            <a:r>
              <a:rPr lang="en-US" sz="3200" b="0" i="0" u="none" strike="noStrike" cap="none">
                <a:solidFill>
                  <a:schemeClr val="hlink"/>
                </a:solidFill>
                <a:latin typeface="Arial"/>
                <a:ea typeface="Arial"/>
                <a:cs typeface="Arial"/>
                <a:sym typeface="Arial"/>
              </a:rPr>
              <a:t>Figure out what you are solving for           </a:t>
            </a:r>
          </a:p>
          <a:p>
            <a:pPr marL="342900" marR="0" lvl="0" indent="-342900" algn="l" rtl="0">
              <a:lnSpc>
                <a:spcPct val="100000"/>
              </a:lnSpc>
              <a:spcBef>
                <a:spcPts val="640"/>
              </a:spcBef>
              <a:spcAft>
                <a:spcPts val="0"/>
              </a:spcAft>
              <a:buClr>
                <a:schemeClr val="hlink"/>
              </a:buClr>
              <a:buSzPct val="100000"/>
              <a:buFont typeface="Arial"/>
              <a:buChar char="•"/>
            </a:pPr>
            <a:r>
              <a:rPr lang="en-US" sz="3200" b="0" i="0" u="none" strike="noStrike" cap="none">
                <a:solidFill>
                  <a:schemeClr val="hlink"/>
                </a:solidFill>
                <a:latin typeface="Arial"/>
                <a:ea typeface="Arial"/>
                <a:cs typeface="Arial"/>
                <a:sym typeface="Arial"/>
              </a:rPr>
              <a:t>Manipulate formulas to go from given to solving for</a:t>
            </a:r>
          </a:p>
          <a:p>
            <a:pPr marL="342900" marR="0" lvl="0" indent="-342900" algn="l" rtl="0">
              <a:lnSpc>
                <a:spcPct val="100000"/>
              </a:lnSpc>
              <a:spcBef>
                <a:spcPts val="640"/>
              </a:spcBef>
              <a:spcAft>
                <a:spcPts val="0"/>
              </a:spcAft>
              <a:buClr>
                <a:schemeClr val="hlink"/>
              </a:buClr>
              <a:buSzPct val="100000"/>
              <a:buFont typeface="Arial"/>
              <a:buChar char="•"/>
            </a:pPr>
            <a:r>
              <a:rPr lang="en-US" sz="3200" b="0" i="0" u="none" strike="noStrike" cap="none">
                <a:solidFill>
                  <a:schemeClr val="hlink"/>
                </a:solidFill>
                <a:latin typeface="Arial"/>
                <a:ea typeface="Arial"/>
                <a:cs typeface="Arial"/>
                <a:sym typeface="Arial"/>
              </a:rPr>
              <a:t>Always dealing with decimals</a:t>
            </a:r>
          </a:p>
          <a:p>
            <a:pPr marL="342900" marR="0" lvl="0" indent="-342900" algn="l" rtl="0">
              <a:spcBef>
                <a:spcPts val="640"/>
              </a:spcBef>
              <a:spcAft>
                <a:spcPts val="0"/>
              </a:spcAft>
              <a:buClr>
                <a:schemeClr val="dk1"/>
              </a:buClr>
              <a:buSzPct val="100000"/>
              <a:buFont typeface="Arial"/>
              <a:buNone/>
            </a:pPr>
            <a:endParaRPr sz="3200" b="0" i="0" u="none" strike="noStrike" cap="none">
              <a:solidFill>
                <a:schemeClr val="hlink"/>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strike="noStrike" cap="none">
                <a:solidFill>
                  <a:schemeClr val="dk2"/>
                </a:solidFill>
                <a:latin typeface="Arial"/>
                <a:ea typeface="Arial"/>
                <a:cs typeface="Arial"/>
                <a:sym typeface="Arial"/>
              </a:rPr>
              <a:t>Q4:Looking for </a:t>
            </a:r>
            <a:br>
              <a:rPr lang="en-US" sz="4000" b="0" i="0" u="none" strike="noStrike" cap="none">
                <a:solidFill>
                  <a:schemeClr val="dk2"/>
                </a:solidFill>
                <a:latin typeface="Arial"/>
                <a:ea typeface="Arial"/>
                <a:cs typeface="Arial"/>
                <a:sym typeface="Arial"/>
              </a:rPr>
            </a:br>
            <a:r>
              <a:rPr lang="en-US" sz="4000" b="0" i="0" u="none" strike="noStrike" cap="none">
                <a:solidFill>
                  <a:schemeClr val="dk2"/>
                </a:solidFill>
                <a:latin typeface="Arial"/>
                <a:ea typeface="Arial"/>
                <a:cs typeface="Arial"/>
                <a:sym typeface="Arial"/>
              </a:rPr>
              <a:t>p—dominant allele</a:t>
            </a:r>
          </a:p>
        </p:txBody>
      </p:sp>
      <p:sp>
        <p:nvSpPr>
          <p:cNvPr id="211" name="Shape 211"/>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Homozygous Recessive=q</a:t>
            </a:r>
            <a:r>
              <a:rPr lang="en-US" sz="3200" b="0" i="0" u="none" strike="noStrike" cap="none" baseline="30000" dirty="0">
                <a:solidFill>
                  <a:schemeClr val="dk1"/>
                </a:solidFill>
                <a:latin typeface="Arial"/>
                <a:ea typeface="Arial"/>
                <a:cs typeface="Arial"/>
                <a:sym typeface="Arial"/>
              </a:rPr>
              <a:t>2</a:t>
            </a:r>
            <a:r>
              <a:rPr lang="en-US" sz="3200" b="0" i="0" u="none" strike="noStrike" cap="none" dirty="0">
                <a:solidFill>
                  <a:schemeClr val="dk1"/>
                </a:solidFill>
                <a:latin typeface="Arial"/>
                <a:ea typeface="Arial"/>
                <a:cs typeface="Arial"/>
                <a:sym typeface="Arial"/>
              </a:rPr>
              <a:t>=24/87= .2758</a:t>
            </a:r>
          </a:p>
          <a:p>
            <a:pPr marL="342900" marR="0" lvl="0" indent="-342900" algn="l" rtl="0">
              <a:lnSpc>
                <a:spcPct val="100000"/>
              </a:lnSpc>
              <a:spcBef>
                <a:spcPts val="640"/>
              </a:spcBef>
              <a:spcAft>
                <a:spcPts val="0"/>
              </a:spcAft>
              <a:buClr>
                <a:schemeClr val="dk1"/>
              </a:buClr>
              <a:buSzPct val="100000"/>
              <a:buFont typeface="Arial"/>
              <a:buNone/>
            </a:pPr>
            <a:endParaRPr sz="3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640"/>
              </a:spcBef>
              <a:spcAft>
                <a:spcPts val="0"/>
              </a:spcAft>
              <a:buClr>
                <a:schemeClr val="dk1"/>
              </a:buClr>
              <a:buSzPct val="25000"/>
              <a:buFont typeface="Arial"/>
              <a:buNone/>
            </a:pPr>
            <a:r>
              <a:rPr lang="en-US" sz="3200" b="0" i="0" u="none" strike="noStrike" cap="none" dirty="0">
                <a:solidFill>
                  <a:schemeClr val="dk1"/>
                </a:solidFill>
                <a:latin typeface="Arial"/>
                <a:ea typeface="Arial"/>
                <a:cs typeface="Arial"/>
                <a:sym typeface="Arial"/>
              </a:rPr>
              <a:t>q</a:t>
            </a:r>
            <a:r>
              <a:rPr lang="en-US" sz="3200" b="0" i="0" u="none" strike="noStrike" cap="none" baseline="30000" dirty="0">
                <a:solidFill>
                  <a:schemeClr val="dk1"/>
                </a:solidFill>
                <a:latin typeface="Arial"/>
                <a:ea typeface="Arial"/>
                <a:cs typeface="Arial"/>
                <a:sym typeface="Arial"/>
              </a:rPr>
              <a:t>2= </a:t>
            </a:r>
            <a:r>
              <a:rPr lang="en-US" sz="3200" b="0" i="0" u="none" strike="noStrike" cap="none" dirty="0">
                <a:solidFill>
                  <a:schemeClr val="dk1"/>
                </a:solidFill>
                <a:latin typeface="Arial"/>
                <a:ea typeface="Arial"/>
                <a:cs typeface="Arial"/>
                <a:sym typeface="Arial"/>
              </a:rPr>
              <a:t>.2758</a:t>
            </a:r>
          </a:p>
          <a:p>
            <a:pPr marL="342900" marR="0" lvl="0" indent="-342900" algn="l" rtl="0">
              <a:lnSpc>
                <a:spcPct val="100000"/>
              </a:lnSpc>
              <a:spcBef>
                <a:spcPts val="640"/>
              </a:spcBef>
              <a:spcAft>
                <a:spcPts val="0"/>
              </a:spcAft>
              <a:buClr>
                <a:schemeClr val="dk1"/>
              </a:buClr>
              <a:buSzPct val="25000"/>
              <a:buFont typeface="Arial"/>
              <a:buNone/>
            </a:pPr>
            <a:r>
              <a:rPr lang="en-US" sz="3200" b="0" i="0" u="none" strike="noStrike" cap="none" dirty="0">
                <a:solidFill>
                  <a:schemeClr val="dk1"/>
                </a:solidFill>
                <a:latin typeface="Arial"/>
                <a:ea typeface="Arial"/>
                <a:cs typeface="Arial"/>
                <a:sym typeface="Arial"/>
              </a:rPr>
              <a:t>q=.5252</a:t>
            </a:r>
          </a:p>
          <a:p>
            <a:pPr marL="342900" marR="0" lvl="0" indent="-342900" algn="l" rtl="0">
              <a:lnSpc>
                <a:spcPct val="100000"/>
              </a:lnSpc>
              <a:spcBef>
                <a:spcPts val="640"/>
              </a:spcBef>
              <a:spcAft>
                <a:spcPts val="0"/>
              </a:spcAft>
              <a:buClr>
                <a:schemeClr val="dk1"/>
              </a:buClr>
              <a:buSzPct val="25000"/>
              <a:buFont typeface="Arial"/>
              <a:buNone/>
            </a:pPr>
            <a:r>
              <a:rPr lang="en-US" sz="3200" b="0" i="0" u="none" strike="noStrike" cap="none" dirty="0" err="1">
                <a:solidFill>
                  <a:schemeClr val="dk1"/>
                </a:solidFill>
                <a:latin typeface="Arial"/>
                <a:ea typeface="Arial"/>
                <a:cs typeface="Arial"/>
                <a:sym typeface="Arial"/>
              </a:rPr>
              <a:t>p+q</a:t>
            </a:r>
            <a:r>
              <a:rPr lang="en-US" sz="3200" b="0" i="0" u="none" strike="noStrike" cap="none" dirty="0">
                <a:solidFill>
                  <a:schemeClr val="dk1"/>
                </a:solidFill>
                <a:latin typeface="Arial"/>
                <a:ea typeface="Arial"/>
                <a:cs typeface="Arial"/>
                <a:sym typeface="Arial"/>
              </a:rPr>
              <a:t>=1</a:t>
            </a:r>
          </a:p>
          <a:p>
            <a:pPr marL="342900" marR="0" lvl="0" indent="-342900" algn="l" rtl="0">
              <a:lnSpc>
                <a:spcPct val="100000"/>
              </a:lnSpc>
              <a:spcBef>
                <a:spcPts val="640"/>
              </a:spcBef>
              <a:spcAft>
                <a:spcPts val="0"/>
              </a:spcAft>
              <a:buClr>
                <a:schemeClr val="dk1"/>
              </a:buClr>
              <a:buSzPct val="25000"/>
              <a:buFont typeface="Arial"/>
              <a:buNone/>
            </a:pPr>
            <a:endParaRPr sz="3200" b="0" i="0" u="none" strike="noStrike" cap="none" dirty="0">
              <a:solidFill>
                <a:schemeClr val="dk1"/>
              </a:solidFill>
              <a:latin typeface="Arial"/>
              <a:ea typeface="Arial"/>
              <a:cs typeface="Arial"/>
              <a:sym typeface="Arial"/>
            </a:endParaRPr>
          </a:p>
          <a:p>
            <a:pPr marL="342900" marR="0" lvl="0" indent="-342900" algn="ctr" rtl="0">
              <a:lnSpc>
                <a:spcPct val="100000"/>
              </a:lnSpc>
              <a:spcBef>
                <a:spcPts val="640"/>
              </a:spcBef>
              <a:spcAft>
                <a:spcPts val="0"/>
              </a:spcAft>
              <a:buClr>
                <a:srgbClr val="0000FF"/>
              </a:buClr>
              <a:buSzPct val="25000"/>
              <a:buFont typeface="Arial"/>
              <a:buNone/>
            </a:pPr>
            <a:r>
              <a:rPr lang="en-US" sz="3200" b="0" i="0" u="none" strike="noStrike" cap="none" dirty="0">
                <a:solidFill>
                  <a:srgbClr val="0000FF"/>
                </a:solidFill>
                <a:latin typeface="Arial"/>
                <a:ea typeface="Arial"/>
                <a:cs typeface="Arial"/>
                <a:sym typeface="Arial"/>
              </a:rPr>
              <a:t>p=.47</a:t>
            </a:r>
          </a:p>
          <a:p>
            <a:pPr marL="342900" marR="0" lvl="0" indent="-342900" algn="l" rtl="0">
              <a:lnSpc>
                <a:spcPct val="100000"/>
              </a:lnSpc>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a:p>
            <a:pPr marL="342900" marR="0" lvl="0" indent="-342900" algn="l" rtl="0">
              <a:spcBef>
                <a:spcPts val="640"/>
              </a:spcBef>
              <a:spcAft>
                <a:spcPts val="0"/>
              </a:spcAft>
              <a:buClr>
                <a:schemeClr val="dk1"/>
              </a:buClr>
              <a:buSzPct val="100000"/>
              <a:buFont typeface="Arial"/>
              <a:buNone/>
            </a:pPr>
            <a:endParaRPr sz="3200" b="0" i="0" u="none" strike="noStrike" cap="none" dirty="0">
              <a:solidFill>
                <a:srgbClr val="0000FF"/>
              </a:solidFill>
              <a:latin typeface="Arial"/>
              <a:ea typeface="Arial"/>
              <a:cs typeface="Arial"/>
              <a:sym typeface="Arial"/>
            </a:endParaRPr>
          </a:p>
        </p:txBody>
      </p:sp>
      <p:pic>
        <p:nvPicPr>
          <p:cNvPr id="212" name="Shape 212" descr="0001"/>
          <p:cNvPicPr preferRelativeResize="0"/>
          <p:nvPr/>
        </p:nvPicPr>
        <p:blipFill rotWithShape="1">
          <a:blip r:embed="rId3">
            <a:alphaModFix/>
          </a:blip>
          <a:srcRect/>
          <a:stretch/>
        </p:blipFill>
        <p:spPr>
          <a:xfrm>
            <a:off x="914400" y="2667000"/>
            <a:ext cx="876300" cy="711200"/>
          </a:xfrm>
          <a:prstGeom prst="rect">
            <a:avLst/>
          </a:prstGeom>
          <a:noFill/>
          <a:ln>
            <a:noFill/>
          </a:ln>
        </p:spPr>
      </p:pic>
      <p:pic>
        <p:nvPicPr>
          <p:cNvPr id="213" name="Shape 213"/>
          <p:cNvPicPr preferRelativeResize="0"/>
          <p:nvPr/>
        </p:nvPicPr>
        <p:blipFill rotWithShape="1">
          <a:blip r:embed="rId4">
            <a:alphaModFix/>
          </a:blip>
          <a:srcRect/>
          <a:stretch/>
        </p:blipFill>
        <p:spPr>
          <a:xfrm>
            <a:off x="5715000" y="4343400"/>
            <a:ext cx="1276349" cy="20383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1">
                                            <p:txEl>
                                              <p:pRg st="6" end="6"/>
                                            </p:txEl>
                                          </p:spTgt>
                                        </p:tgtEl>
                                        <p:attrNameLst>
                                          <p:attrName>style.visibility</p:attrName>
                                        </p:attrNameLst>
                                      </p:cBhvr>
                                      <p:to>
                                        <p:strVal val="visible"/>
                                      </p:to>
                                    </p:set>
                                    <p:animEffect transition="in" filter="fade">
                                      <p:cBhvr>
                                        <p:cTn id="7" dur="500"/>
                                        <p:tgtEl>
                                          <p:spTgt spid="211">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3"/>
                                        </p:tgtEl>
                                        <p:attrNameLst>
                                          <p:attrName>style.visibility</p:attrName>
                                        </p:attrNameLst>
                                      </p:cBhvr>
                                      <p:to>
                                        <p:strVal val="visible"/>
                                      </p:to>
                                    </p:set>
                                    <p:anim calcmode="lin" valueType="num">
                                      <p:cBhvr additive="base">
                                        <p:cTn id="12" dur="500" fill="hold"/>
                                        <p:tgtEl>
                                          <p:spTgt spid="213"/>
                                        </p:tgtEl>
                                        <p:attrNameLst>
                                          <p:attrName>ppt_x</p:attrName>
                                        </p:attrNameLst>
                                      </p:cBhvr>
                                      <p:tavLst>
                                        <p:tav tm="0">
                                          <p:val>
                                            <p:strVal val="#ppt_x"/>
                                          </p:val>
                                        </p:tav>
                                        <p:tav tm="100000">
                                          <p:val>
                                            <p:strVal val="#ppt_x"/>
                                          </p:val>
                                        </p:tav>
                                      </p:tavLst>
                                    </p:anim>
                                    <p:anim calcmode="lin" valueType="num">
                                      <p:cBhvr additive="base">
                                        <p:cTn id="13" dur="500" fill="hold"/>
                                        <p:tgtEl>
                                          <p:spTgt spid="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0"/>
            <a:ext cx="8229600" cy="6397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000" b="0" i="0" u="none" strike="noStrike" cap="none">
                <a:solidFill>
                  <a:schemeClr val="accent2"/>
                </a:solidFill>
                <a:latin typeface="Arial"/>
                <a:ea typeface="Arial"/>
                <a:cs typeface="Arial"/>
                <a:sym typeface="Arial"/>
              </a:rPr>
              <a:t>Q5: Rate</a:t>
            </a:r>
          </a:p>
        </p:txBody>
      </p:sp>
      <p:sp>
        <p:nvSpPr>
          <p:cNvPr id="219" name="Shape 219"/>
          <p:cNvSpPr txBox="1">
            <a:spLocks noGrp="1"/>
          </p:cNvSpPr>
          <p:nvPr>
            <p:ph type="body" idx="1"/>
          </p:nvPr>
        </p:nvSpPr>
        <p:spPr>
          <a:xfrm>
            <a:off x="457200" y="762000"/>
            <a:ext cx="83057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Hydrogen peroxide is broken down to water and oxygen by the enzyme catalase. The following data were taken over 5 minutes. What is the </a:t>
            </a:r>
            <a:r>
              <a:rPr lang="en-US" sz="2800" b="1" i="0" u="none" strike="noStrike" cap="none">
                <a:solidFill>
                  <a:schemeClr val="dk1"/>
                </a:solidFill>
                <a:latin typeface="Arial"/>
                <a:ea typeface="Arial"/>
                <a:cs typeface="Arial"/>
                <a:sym typeface="Arial"/>
              </a:rPr>
              <a:t>rate </a:t>
            </a:r>
            <a:r>
              <a:rPr lang="en-US" sz="2800" b="0" i="0" u="none" strike="noStrike" cap="none">
                <a:solidFill>
                  <a:schemeClr val="dk1"/>
                </a:solidFill>
                <a:latin typeface="Arial"/>
                <a:ea typeface="Arial"/>
                <a:cs typeface="Arial"/>
                <a:sym typeface="Arial"/>
              </a:rPr>
              <a:t>of enzymatic reaction in mL/min from 2 to 4 minutes? Round to the </a:t>
            </a:r>
            <a:r>
              <a:rPr lang="en-US" sz="2800" b="0" i="0" u="sng" strike="noStrike" cap="none">
                <a:solidFill>
                  <a:schemeClr val="dk1"/>
                </a:solidFill>
                <a:latin typeface="Arial"/>
                <a:ea typeface="Arial"/>
                <a:cs typeface="Arial"/>
                <a:sym typeface="Arial"/>
              </a:rPr>
              <a:t>nearest hundreds</a:t>
            </a: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graphicFrame>
        <p:nvGraphicFramePr>
          <p:cNvPr id="220" name="Shape 220"/>
          <p:cNvGraphicFramePr/>
          <p:nvPr/>
        </p:nvGraphicFramePr>
        <p:xfrm>
          <a:off x="3124200" y="3200400"/>
          <a:ext cx="2667000" cy="3282925"/>
        </p:xfrm>
        <a:graphic>
          <a:graphicData uri="http://schemas.openxmlformats.org/drawingml/2006/table">
            <a:tbl>
              <a:tblPr>
                <a:noFill/>
                <a:tableStyleId>{62D0215C-1648-466C-8DB6-FA8F06793FD8}</a:tableStyleId>
              </a:tblPr>
              <a:tblGrid>
                <a:gridCol w="1193800">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tblGrid>
              <a:tr h="11890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Time (mins)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Amount of O</a:t>
                      </a:r>
                      <a:r>
                        <a:rPr lang="en-US" sz="1800" b="0" i="0" u="none" baseline="-25000">
                          <a:solidFill>
                            <a:schemeClr val="dk1"/>
                          </a:solidFill>
                          <a:latin typeface="Comic Sans MS"/>
                          <a:ea typeface="Comic Sans MS"/>
                          <a:cs typeface="Comic Sans MS"/>
                          <a:sym typeface="Comic Sans MS"/>
                        </a:rPr>
                        <a:t>2</a:t>
                      </a:r>
                      <a:r>
                        <a:rPr lang="en-US" sz="1800" b="0" i="0" u="none">
                          <a:solidFill>
                            <a:schemeClr val="dk1"/>
                          </a:solidFill>
                          <a:latin typeface="Comic Sans MS"/>
                          <a:ea typeface="Comic Sans MS"/>
                          <a:cs typeface="Comic Sans MS"/>
                          <a:sym typeface="Comic Sans MS"/>
                        </a:rPr>
                        <a:t> produced (mL)</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1</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2.3</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3.6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45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3</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4.2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11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4</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5.5</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5.9</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Q5</a:t>
            </a:r>
          </a:p>
        </p:txBody>
      </p:sp>
      <p:sp>
        <p:nvSpPr>
          <p:cNvPr id="226" name="Shape 22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800" b="0" i="0" u="none" strike="noStrike" cap="none" dirty="0">
                <a:solidFill>
                  <a:schemeClr val="dk1"/>
                </a:solidFill>
                <a:latin typeface="Arial"/>
                <a:ea typeface="Arial"/>
                <a:cs typeface="Arial"/>
                <a:sym typeface="Arial"/>
              </a:rPr>
              <a:t>Rise/run= rate= 5.5-3.6/4-2</a:t>
            </a:r>
          </a:p>
          <a:p>
            <a:pPr marL="342900" marR="0" lvl="0" indent="-342900" algn="l" rtl="0">
              <a:lnSpc>
                <a:spcPct val="100000"/>
              </a:lnSpc>
              <a:spcBef>
                <a:spcPts val="960"/>
              </a:spcBef>
              <a:spcAft>
                <a:spcPts val="0"/>
              </a:spcAft>
              <a:buClr>
                <a:schemeClr val="dk1"/>
              </a:buClr>
              <a:buSzPct val="100000"/>
              <a:buFont typeface="Arial"/>
              <a:buChar char="•"/>
            </a:pPr>
            <a:r>
              <a:rPr lang="en-US" sz="4800" b="0" i="0" u="none" strike="noStrike" cap="none" dirty="0">
                <a:solidFill>
                  <a:schemeClr val="dk1"/>
                </a:solidFill>
                <a:latin typeface="Arial"/>
                <a:ea typeface="Arial"/>
                <a:cs typeface="Arial"/>
                <a:sym typeface="Arial"/>
              </a:rPr>
              <a:t>Rise/run= rate</a:t>
            </a:r>
            <a:r>
              <a:rPr lang="en-US" sz="4800" b="0" i="0" u="none" strike="noStrike" cap="none" dirty="0" smtClean="0">
                <a:solidFill>
                  <a:schemeClr val="dk1"/>
                </a:solidFill>
                <a:latin typeface="Arial"/>
                <a:ea typeface="Arial"/>
                <a:cs typeface="Arial"/>
                <a:sym typeface="Arial"/>
              </a:rPr>
              <a:t>= 1.9/2</a:t>
            </a:r>
            <a:endParaRPr lang="en-US" sz="4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960"/>
              </a:spcBef>
              <a:spcAft>
                <a:spcPts val="0"/>
              </a:spcAft>
              <a:buClr>
                <a:schemeClr val="dk1"/>
              </a:buClr>
              <a:buSzPct val="100000"/>
              <a:buFont typeface="Arial"/>
              <a:buChar char="•"/>
            </a:pPr>
            <a:r>
              <a:rPr lang="en-US" sz="4800" b="0" i="0" u="none" strike="noStrike" cap="none" dirty="0">
                <a:solidFill>
                  <a:schemeClr val="dk1"/>
                </a:solidFill>
                <a:latin typeface="Arial"/>
                <a:ea typeface="Arial"/>
                <a:cs typeface="Arial"/>
                <a:sym typeface="Arial"/>
              </a:rPr>
              <a:t>Rise/run= rate= </a:t>
            </a:r>
            <a:r>
              <a:rPr lang="en-US" sz="4800" b="0" i="0" u="none" strike="noStrike" cap="none" dirty="0">
                <a:solidFill>
                  <a:srgbClr val="0000FF"/>
                </a:solidFill>
                <a:latin typeface="Arial"/>
                <a:ea typeface="Arial"/>
                <a:cs typeface="Arial"/>
                <a:sym typeface="Arial"/>
              </a:rPr>
              <a:t>.95</a:t>
            </a:r>
          </a:p>
        </p:txBody>
      </p:sp>
      <p:pic>
        <p:nvPicPr>
          <p:cNvPr id="227" name="Shape 227"/>
          <p:cNvPicPr preferRelativeResize="0"/>
          <p:nvPr/>
        </p:nvPicPr>
        <p:blipFill rotWithShape="1">
          <a:blip r:embed="rId3">
            <a:alphaModFix/>
          </a:blip>
          <a:srcRect/>
          <a:stretch/>
        </p:blipFill>
        <p:spPr>
          <a:xfrm>
            <a:off x="4724400" y="4343399"/>
            <a:ext cx="1975338" cy="237392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6">
                                            <p:txEl>
                                              <p:pRg st="0" end="0"/>
                                            </p:txEl>
                                          </p:spTgt>
                                        </p:tgtEl>
                                        <p:attrNameLst>
                                          <p:attrName>style.visibility</p:attrName>
                                        </p:attrNameLst>
                                      </p:cBhvr>
                                      <p:to>
                                        <p:strVal val="visible"/>
                                      </p:to>
                                    </p:set>
                                    <p:animEffect transition="in" filter="fade">
                                      <p:cBhvr>
                                        <p:cTn id="7" dur="500"/>
                                        <p:tgtEl>
                                          <p:spTgt spid="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6">
                                            <p:txEl>
                                              <p:pRg st="1" end="1"/>
                                            </p:txEl>
                                          </p:spTgt>
                                        </p:tgtEl>
                                        <p:attrNameLst>
                                          <p:attrName>style.visibility</p:attrName>
                                        </p:attrNameLst>
                                      </p:cBhvr>
                                      <p:to>
                                        <p:strVal val="visible"/>
                                      </p:to>
                                    </p:set>
                                    <p:animEffect transition="in" filter="fade">
                                      <p:cBhvr>
                                        <p:cTn id="12" dur="500"/>
                                        <p:tgtEl>
                                          <p:spTgt spid="2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6">
                                            <p:txEl>
                                              <p:pRg st="2" end="2"/>
                                            </p:txEl>
                                          </p:spTgt>
                                        </p:tgtEl>
                                        <p:attrNameLst>
                                          <p:attrName>style.visibility</p:attrName>
                                        </p:attrNameLst>
                                      </p:cBhvr>
                                      <p:to>
                                        <p:strVal val="visible"/>
                                      </p:to>
                                    </p:set>
                                    <p:animEffect transition="in" filter="fade">
                                      <p:cBhvr>
                                        <p:cTn id="17" dur="500"/>
                                        <p:tgtEl>
                                          <p:spTgt spid="2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7"/>
                                        </p:tgtEl>
                                        <p:attrNameLst>
                                          <p:attrName>style.visibility</p:attrName>
                                        </p:attrNameLst>
                                      </p:cBhvr>
                                      <p:to>
                                        <p:strVal val="visible"/>
                                      </p:to>
                                    </p:set>
                                    <p:anim calcmode="lin" valueType="num">
                                      <p:cBhvr additive="base">
                                        <p:cTn id="22" dur="500" fill="hold"/>
                                        <p:tgtEl>
                                          <p:spTgt spid="227"/>
                                        </p:tgtEl>
                                        <p:attrNameLst>
                                          <p:attrName>ppt_x</p:attrName>
                                        </p:attrNameLst>
                                      </p:cBhvr>
                                      <p:tavLst>
                                        <p:tav tm="0">
                                          <p:val>
                                            <p:strVal val="#ppt_x"/>
                                          </p:val>
                                        </p:tav>
                                        <p:tav tm="100000">
                                          <p:val>
                                            <p:strVal val="#ppt_x"/>
                                          </p:val>
                                        </p:tav>
                                      </p:tavLst>
                                    </p:anim>
                                    <p:anim calcmode="lin" valueType="num">
                                      <p:cBhvr additive="base">
                                        <p:cTn id="23" dur="500" fill="hold"/>
                                        <p:tgtEl>
                                          <p:spTgt spid="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Q6: Laws of Probability</a:t>
            </a:r>
          </a:p>
        </p:txBody>
      </p:sp>
      <p:sp>
        <p:nvSpPr>
          <p:cNvPr id="233" name="Shape 23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5400" b="0" i="0" u="none" strike="noStrike" cap="none">
                <a:solidFill>
                  <a:schemeClr val="dk1"/>
                </a:solidFill>
                <a:latin typeface="Arial"/>
                <a:ea typeface="Arial"/>
                <a:cs typeface="Arial"/>
                <a:sym typeface="Arial"/>
              </a:rPr>
              <a:t>Calculate the probability of tossing three coins simultaneously and obtaining three heads. Express in </a:t>
            </a:r>
            <a:r>
              <a:rPr lang="en-US" sz="5400" b="0" i="0" u="sng" strike="noStrike" cap="none">
                <a:solidFill>
                  <a:schemeClr val="dk1"/>
                </a:solidFill>
                <a:latin typeface="Arial"/>
                <a:ea typeface="Arial"/>
                <a:cs typeface="Arial"/>
                <a:sym typeface="Arial"/>
              </a:rPr>
              <a:t>fraction form</a:t>
            </a:r>
            <a:r>
              <a:rPr lang="en-US" sz="5400" b="0" i="0" u="none" strike="noStrike" cap="none">
                <a:solidFill>
                  <a:schemeClr val="dk1"/>
                </a:solidFill>
                <a:latin typeface="Arial"/>
                <a:ea typeface="Arial"/>
                <a:cs typeface="Arial"/>
                <a:sym typeface="Aria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Q6</a:t>
            </a:r>
          </a:p>
        </p:txBody>
      </p:sp>
      <p:sp>
        <p:nvSpPr>
          <p:cNvPr id="239" name="Shape 23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Probability of a heads is ½</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Probability of heads AND a heads AND a heads</a:t>
            </a:r>
          </a:p>
          <a:p>
            <a:pPr marL="342900" marR="0" lvl="0" indent="-342900" algn="l" rtl="0">
              <a:lnSpc>
                <a:spcPct val="100000"/>
              </a:lnSpc>
              <a:spcBef>
                <a:spcPts val="640"/>
              </a:spcBef>
              <a:spcAft>
                <a:spcPts val="0"/>
              </a:spcAft>
              <a:buClr>
                <a:schemeClr val="dk1"/>
              </a:buClr>
              <a:buSzPct val="100000"/>
              <a:buFont typeface="Arial"/>
              <a:buNone/>
            </a:pPr>
            <a:endParaRPr sz="3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1080"/>
              </a:spcBef>
              <a:spcAft>
                <a:spcPts val="0"/>
              </a:spcAft>
              <a:buClr>
                <a:schemeClr val="dk1"/>
              </a:buClr>
              <a:buSzPct val="25000"/>
              <a:buFont typeface="Arial"/>
              <a:buNone/>
            </a:pPr>
            <a:r>
              <a:rPr lang="en-US" sz="5400" b="0" i="0" u="none" strike="noStrike" cap="none" dirty="0">
                <a:solidFill>
                  <a:schemeClr val="dk1"/>
                </a:solidFill>
                <a:latin typeface="Arial"/>
                <a:ea typeface="Arial"/>
                <a:cs typeface="Arial"/>
                <a:sym typeface="Arial"/>
              </a:rPr>
              <a:t>         ½ X ½ X ½=</a:t>
            </a:r>
            <a:r>
              <a:rPr lang="en-US" sz="5400" b="0" i="0" u="none" strike="noStrike" cap="none" dirty="0">
                <a:solidFill>
                  <a:srgbClr val="0000FF"/>
                </a:solidFill>
                <a:latin typeface="Arial"/>
                <a:ea typeface="Arial"/>
                <a:cs typeface="Arial"/>
                <a:sym typeface="Arial"/>
              </a:rPr>
              <a:t>1/8</a:t>
            </a:r>
          </a:p>
          <a:p>
            <a:pPr marL="342900" marR="0" lvl="0" indent="-342900" algn="l" rtl="0">
              <a:spcBef>
                <a:spcPts val="1080"/>
              </a:spcBef>
              <a:spcAft>
                <a:spcPts val="0"/>
              </a:spcAft>
              <a:buClr>
                <a:schemeClr val="dk1"/>
              </a:buClr>
              <a:buSzPct val="100000"/>
              <a:buFont typeface="Arial"/>
              <a:buNone/>
            </a:pPr>
            <a:endParaRPr sz="5400" b="0" i="0" u="none" strike="noStrike" cap="none" dirty="0">
              <a:solidFill>
                <a:srgbClr val="0000FF"/>
              </a:solidFill>
              <a:latin typeface="Arial"/>
              <a:ea typeface="Arial"/>
              <a:cs typeface="Arial"/>
              <a:sym typeface="Arial"/>
            </a:endParaRPr>
          </a:p>
        </p:txBody>
      </p:sp>
      <p:pic>
        <p:nvPicPr>
          <p:cNvPr id="240" name="Shape 240"/>
          <p:cNvPicPr preferRelativeResize="0"/>
          <p:nvPr/>
        </p:nvPicPr>
        <p:blipFill rotWithShape="1">
          <a:blip r:embed="rId3">
            <a:alphaModFix/>
          </a:blip>
          <a:srcRect/>
          <a:stretch/>
        </p:blipFill>
        <p:spPr>
          <a:xfrm>
            <a:off x="7391400" y="3962400"/>
            <a:ext cx="1257299" cy="2000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9">
                                            <p:txEl>
                                              <p:pRg st="1" end="1"/>
                                            </p:txEl>
                                          </p:spTgt>
                                        </p:tgtEl>
                                        <p:attrNameLst>
                                          <p:attrName>style.visibility</p:attrName>
                                        </p:attrNameLst>
                                      </p:cBhvr>
                                      <p:to>
                                        <p:strVal val="visible"/>
                                      </p:to>
                                    </p:set>
                                    <p:animEffect transition="in" filter="fade">
                                      <p:cBhvr>
                                        <p:cTn id="7" dur="500"/>
                                        <p:tgtEl>
                                          <p:spTgt spid="2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9">
                                            <p:txEl>
                                              <p:pRg st="3" end="3"/>
                                            </p:txEl>
                                          </p:spTgt>
                                        </p:tgtEl>
                                        <p:attrNameLst>
                                          <p:attrName>style.visibility</p:attrName>
                                        </p:attrNameLst>
                                      </p:cBhvr>
                                      <p:to>
                                        <p:strVal val="visible"/>
                                      </p:to>
                                    </p:set>
                                    <p:animEffect transition="in" filter="fade">
                                      <p:cBhvr>
                                        <p:cTn id="12" dur="500"/>
                                        <p:tgtEl>
                                          <p:spTgt spid="23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0"/>
                                        </p:tgtEl>
                                        <p:attrNameLst>
                                          <p:attrName>style.visibility</p:attrName>
                                        </p:attrNameLst>
                                      </p:cBhvr>
                                      <p:to>
                                        <p:strVal val="visible"/>
                                      </p:to>
                                    </p:set>
                                    <p:anim calcmode="lin" valueType="num">
                                      <p:cBhvr additive="base">
                                        <p:cTn id="17" dur="500" fill="hold"/>
                                        <p:tgtEl>
                                          <p:spTgt spid="240"/>
                                        </p:tgtEl>
                                        <p:attrNameLst>
                                          <p:attrName>ppt_x</p:attrName>
                                        </p:attrNameLst>
                                      </p:cBhvr>
                                      <p:tavLst>
                                        <p:tav tm="0">
                                          <p:val>
                                            <p:strVal val="#ppt_x"/>
                                          </p:val>
                                        </p:tav>
                                        <p:tav tm="100000">
                                          <p:val>
                                            <p:strVal val="#ppt_x"/>
                                          </p:val>
                                        </p:tav>
                                      </p:tavLst>
                                    </p:anim>
                                    <p:anim calcmode="lin" valueType="num">
                                      <p:cBhvr additive="base">
                                        <p:cTn id="18" dur="500" fill="hold"/>
                                        <p:tgtEl>
                                          <p:spTgt spid="2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Q7: Population Growth</a:t>
            </a:r>
          </a:p>
        </p:txBody>
      </p:sp>
      <p:sp>
        <p:nvSpPr>
          <p:cNvPr id="246" name="Shape 24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accent2"/>
              </a:buClr>
              <a:buSzPct val="25000"/>
              <a:buFont typeface="Arial"/>
              <a:buNone/>
            </a:pPr>
            <a:r>
              <a:rPr lang="en-US" sz="3200" b="0" i="0" u="none" strike="noStrike" cap="none">
                <a:solidFill>
                  <a:schemeClr val="accent2"/>
                </a:solidFill>
                <a:latin typeface="Arial"/>
                <a:ea typeface="Arial"/>
                <a:cs typeface="Arial"/>
                <a:sym typeface="Arial"/>
              </a:rPr>
              <a:t>N—total number in pop       r—rate of growth</a:t>
            </a:r>
          </a:p>
          <a:p>
            <a:pPr marL="609600" marR="0" lvl="0" indent="-609600" algn="l" rtl="0">
              <a:lnSpc>
                <a:spcPct val="100000"/>
              </a:lnSpc>
              <a:spcBef>
                <a:spcPts val="640"/>
              </a:spcBef>
              <a:spcAft>
                <a:spcPts val="0"/>
              </a:spcAft>
              <a:buClr>
                <a:schemeClr val="dk1"/>
              </a:buClr>
              <a:buSzPct val="100000"/>
              <a:buFont typeface="Arial"/>
              <a:buNone/>
            </a:pPr>
            <a:endParaRPr sz="3200" b="0" i="0" u="none" strike="noStrike" cap="none">
              <a:solidFill>
                <a:schemeClr val="dk1"/>
              </a:solidFill>
              <a:latin typeface="Arial"/>
              <a:ea typeface="Arial"/>
              <a:cs typeface="Arial"/>
              <a:sym typeface="Arial"/>
            </a:endParaRPr>
          </a:p>
          <a:p>
            <a:pPr marL="609600" marR="0" lvl="0" indent="-609600" algn="l" rtl="0">
              <a:lnSpc>
                <a:spcPct val="100000"/>
              </a:lnSpc>
              <a:spcBef>
                <a:spcPts val="64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There are 2,000 mice living in a field. If 1,000 mice are born each month and 200 mice die each month, what is the </a:t>
            </a:r>
            <a:r>
              <a:rPr lang="en-US" sz="3200" b="1" i="0" u="none" strike="noStrike" cap="none">
                <a:solidFill>
                  <a:schemeClr val="dk1"/>
                </a:solidFill>
                <a:latin typeface="Arial"/>
                <a:ea typeface="Arial"/>
                <a:cs typeface="Arial"/>
                <a:sym typeface="Arial"/>
              </a:rPr>
              <a:t>per capita growth rate</a:t>
            </a:r>
            <a:r>
              <a:rPr lang="en-US" sz="3200" b="0" i="0" u="none" strike="noStrike" cap="none">
                <a:solidFill>
                  <a:schemeClr val="dk1"/>
                </a:solidFill>
                <a:latin typeface="Arial"/>
                <a:ea typeface="Arial"/>
                <a:cs typeface="Arial"/>
                <a:sym typeface="Arial"/>
              </a:rPr>
              <a:t> of mice over a month?  Round to the </a:t>
            </a:r>
            <a:r>
              <a:rPr lang="en-US" sz="3200" b="0" i="0" u="sng" strike="noStrike" cap="none">
                <a:solidFill>
                  <a:schemeClr val="dk1"/>
                </a:solidFill>
                <a:latin typeface="Arial"/>
                <a:ea typeface="Arial"/>
                <a:cs typeface="Arial"/>
                <a:sym typeface="Arial"/>
              </a:rPr>
              <a:t>nearest tenths.</a:t>
            </a:r>
          </a:p>
          <a:p>
            <a:pPr marL="342900" marR="0" lvl="0" indent="-342900" algn="l" rtl="0">
              <a:spcBef>
                <a:spcPts val="640"/>
              </a:spcBef>
              <a:spcAft>
                <a:spcPts val="0"/>
              </a:spcAft>
              <a:buClr>
                <a:schemeClr val="dk1"/>
              </a:buClr>
              <a:buSzPct val="100000"/>
              <a:buFont typeface="Arial"/>
              <a:buNone/>
            </a:pPr>
            <a:endParaRPr sz="3200" b="0" i="0" u="sng"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endParaRPr sz="4400" b="0" i="0" u="none" strike="noStrike" cap="none">
              <a:solidFill>
                <a:schemeClr val="dk2"/>
              </a:solidFill>
              <a:latin typeface="Arial"/>
              <a:ea typeface="Arial"/>
              <a:cs typeface="Arial"/>
              <a:sym typeface="Arial"/>
            </a:endParaRPr>
          </a:p>
        </p:txBody>
      </p:sp>
      <p:sp>
        <p:nvSpPr>
          <p:cNvPr id="252" name="Shape 252"/>
          <p:cNvSpPr txBox="1">
            <a:spLocks noGrp="1"/>
          </p:cNvSpPr>
          <p:nvPr>
            <p:ph type="body" idx="1"/>
          </p:nvPr>
        </p:nvSpPr>
        <p:spPr>
          <a:xfrm>
            <a:off x="457200" y="990600"/>
            <a:ext cx="8229600" cy="51355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800" b="0" i="0" u="none" strike="noStrike" cap="none" dirty="0" smtClean="0">
                <a:solidFill>
                  <a:schemeClr val="dk1"/>
                </a:solidFill>
                <a:sym typeface="Arial"/>
              </a:rPr>
              <a:t>N=2000</a:t>
            </a:r>
          </a:p>
          <a:p>
            <a:pPr marL="342900" marR="0" lvl="0" indent="-342900" algn="l" rtl="0">
              <a:lnSpc>
                <a:spcPct val="100000"/>
              </a:lnSpc>
              <a:spcBef>
                <a:spcPts val="0"/>
              </a:spcBef>
              <a:spcAft>
                <a:spcPts val="0"/>
              </a:spcAft>
              <a:buClr>
                <a:schemeClr val="dk1"/>
              </a:buClr>
              <a:buSzPct val="100000"/>
              <a:buFont typeface="Arial"/>
              <a:buChar char="•"/>
            </a:pPr>
            <a:r>
              <a:rPr lang="en-US" sz="4800" dirty="0" err="1" smtClean="0"/>
              <a:t>dN</a:t>
            </a:r>
            <a:r>
              <a:rPr lang="en-US" sz="4800" dirty="0" smtClean="0"/>
              <a:t>/</a:t>
            </a:r>
            <a:r>
              <a:rPr lang="en-US" sz="4800" dirty="0" err="1" smtClean="0"/>
              <a:t>dt</a:t>
            </a:r>
            <a:r>
              <a:rPr lang="en-US" sz="4800" dirty="0" smtClean="0"/>
              <a:t> = 1000-200 = 800</a:t>
            </a:r>
          </a:p>
          <a:p>
            <a:pPr marL="342900" marR="0" lvl="0" indent="-342900" algn="l" rtl="0">
              <a:lnSpc>
                <a:spcPct val="100000"/>
              </a:lnSpc>
              <a:spcBef>
                <a:spcPts val="0"/>
              </a:spcBef>
              <a:spcAft>
                <a:spcPts val="0"/>
              </a:spcAft>
              <a:buClr>
                <a:schemeClr val="dk1"/>
              </a:buClr>
              <a:buSzPct val="100000"/>
              <a:buFont typeface="Arial"/>
              <a:buChar char="•"/>
            </a:pPr>
            <a:r>
              <a:rPr lang="en-US" sz="4800" b="0" i="0" u="none" strike="noStrike" cap="none" dirty="0" err="1" smtClean="0">
                <a:solidFill>
                  <a:schemeClr val="dk1"/>
                </a:solidFill>
                <a:sym typeface="Arial"/>
              </a:rPr>
              <a:t>dN</a:t>
            </a:r>
            <a:r>
              <a:rPr lang="en-US" sz="4800" b="0" i="0" u="none" strike="noStrike" cap="none" dirty="0" smtClean="0">
                <a:solidFill>
                  <a:schemeClr val="dk1"/>
                </a:solidFill>
                <a:sym typeface="Arial"/>
              </a:rPr>
              <a:t>/</a:t>
            </a:r>
            <a:r>
              <a:rPr lang="en-US" sz="4800" b="0" i="0" u="none" strike="noStrike" cap="none" dirty="0" err="1" smtClean="0">
                <a:solidFill>
                  <a:schemeClr val="dk1"/>
                </a:solidFill>
                <a:sym typeface="Arial"/>
              </a:rPr>
              <a:t>dt</a:t>
            </a:r>
            <a:r>
              <a:rPr lang="en-US" sz="4800" b="0" i="0" u="none" strike="noStrike" cap="none" dirty="0" smtClean="0">
                <a:solidFill>
                  <a:schemeClr val="dk1"/>
                </a:solidFill>
                <a:sym typeface="Arial"/>
              </a:rPr>
              <a:t> = </a:t>
            </a:r>
            <a:r>
              <a:rPr lang="en-US" sz="4800" b="0" i="0" u="none" strike="noStrike" cap="none" dirty="0" err="1" smtClean="0">
                <a:solidFill>
                  <a:schemeClr val="dk1"/>
                </a:solidFill>
                <a:sym typeface="Arial"/>
              </a:rPr>
              <a:t>r</a:t>
            </a:r>
            <a:r>
              <a:rPr lang="en-US" sz="4800" b="0" i="0" u="none" strike="noStrike" cap="none" baseline="-25000" dirty="0" err="1" smtClean="0">
                <a:solidFill>
                  <a:schemeClr val="dk1"/>
                </a:solidFill>
                <a:sym typeface="Arial"/>
              </a:rPr>
              <a:t>max</a:t>
            </a:r>
            <a:r>
              <a:rPr lang="en-US" sz="4800" b="0" i="0" u="none" strike="noStrike" cap="none" dirty="0" err="1" smtClean="0">
                <a:solidFill>
                  <a:schemeClr val="dk1"/>
                </a:solidFill>
                <a:sym typeface="Arial"/>
              </a:rPr>
              <a:t>N</a:t>
            </a:r>
            <a:endParaRPr lang="en-US" sz="4800" b="0" i="0" u="none" strike="noStrike" cap="none" dirty="0" smtClean="0">
              <a:solidFill>
                <a:schemeClr val="dk1"/>
              </a:solidFill>
              <a:sym typeface="Arial"/>
            </a:endParaRPr>
          </a:p>
          <a:p>
            <a:pPr lvl="0" indent="-342900">
              <a:spcBef>
                <a:spcPts val="1440"/>
              </a:spcBef>
            </a:pPr>
            <a:r>
              <a:rPr lang="en-US" sz="4800" dirty="0" smtClean="0"/>
              <a:t>800 = </a:t>
            </a:r>
            <a:r>
              <a:rPr lang="en-US" sz="4800" dirty="0" err="1" smtClean="0"/>
              <a:t>r</a:t>
            </a:r>
            <a:r>
              <a:rPr lang="en-US" sz="4800" baseline="-25000" dirty="0" err="1" smtClean="0"/>
              <a:t>max</a:t>
            </a:r>
            <a:r>
              <a:rPr lang="en-US" sz="4800" baseline="-25000" dirty="0" smtClean="0"/>
              <a:t> </a:t>
            </a:r>
            <a:r>
              <a:rPr lang="en-US" sz="4800" dirty="0" smtClean="0"/>
              <a:t>(2000)</a:t>
            </a:r>
          </a:p>
          <a:p>
            <a:pPr lvl="0" indent="-342900">
              <a:spcBef>
                <a:spcPts val="1440"/>
              </a:spcBef>
            </a:pPr>
            <a:r>
              <a:rPr lang="en-US" sz="4800" dirty="0" err="1" smtClean="0"/>
              <a:t>R</a:t>
            </a:r>
            <a:r>
              <a:rPr lang="en-US" sz="4800" baseline="-25000" dirty="0" err="1" smtClean="0"/>
              <a:t>max</a:t>
            </a:r>
            <a:r>
              <a:rPr lang="en-US" sz="4800" dirty="0" smtClean="0"/>
              <a:t> = 800/2000 </a:t>
            </a:r>
            <a:r>
              <a:rPr lang="en-US" sz="4800" b="0" i="0" u="none" strike="noStrike" cap="none" dirty="0" smtClean="0">
                <a:solidFill>
                  <a:schemeClr val="dk1"/>
                </a:solidFill>
                <a:sym typeface="Arial"/>
              </a:rPr>
              <a:t>= </a:t>
            </a:r>
            <a:r>
              <a:rPr lang="en-US" sz="4800" b="0" i="0" u="none" strike="noStrike" cap="none" dirty="0">
                <a:solidFill>
                  <a:srgbClr val="0000FF"/>
                </a:solidFill>
                <a:sym typeface="Arial"/>
              </a:rPr>
              <a:t>0.4</a:t>
            </a:r>
          </a:p>
        </p:txBody>
      </p:sp>
      <p:pic>
        <p:nvPicPr>
          <p:cNvPr id="253" name="Shape 253"/>
          <p:cNvPicPr preferRelativeResize="0"/>
          <p:nvPr/>
        </p:nvPicPr>
        <p:blipFill rotWithShape="1">
          <a:blip r:embed="rId3">
            <a:alphaModFix/>
          </a:blip>
          <a:srcRect/>
          <a:stretch/>
        </p:blipFill>
        <p:spPr>
          <a:xfrm>
            <a:off x="7649307" y="4736123"/>
            <a:ext cx="1323975" cy="2000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3"/>
                                        </p:tgtEl>
                                        <p:attrNameLst>
                                          <p:attrName>style.visibility</p:attrName>
                                        </p:attrNameLst>
                                      </p:cBhvr>
                                      <p:to>
                                        <p:strVal val="visible"/>
                                      </p:to>
                                    </p:set>
                                    <p:anim calcmode="lin" valueType="num">
                                      <p:cBhvr additive="base">
                                        <p:cTn id="7" dur="500" fill="hold"/>
                                        <p:tgtEl>
                                          <p:spTgt spid="253"/>
                                        </p:tgtEl>
                                        <p:attrNameLst>
                                          <p:attrName>ppt_x</p:attrName>
                                        </p:attrNameLst>
                                      </p:cBhvr>
                                      <p:tavLst>
                                        <p:tav tm="0">
                                          <p:val>
                                            <p:strVal val="#ppt_x"/>
                                          </p:val>
                                        </p:tav>
                                        <p:tav tm="100000">
                                          <p:val>
                                            <p:strVal val="#ppt_x"/>
                                          </p:val>
                                        </p:tav>
                                      </p:tavLst>
                                    </p:anim>
                                    <p:anim calcmode="lin" valueType="num">
                                      <p:cBhvr additive="base">
                                        <p:cTn id="8" dur="500" fill="hold"/>
                                        <p:tgtEl>
                                          <p:spTgt spid="2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52">
                                            <p:txEl>
                                              <p:pRg st="4" end="4"/>
                                            </p:txEl>
                                          </p:spTgt>
                                        </p:tgtEl>
                                        <p:attrNameLst>
                                          <p:attrName>style.visibility</p:attrName>
                                        </p:attrNameLst>
                                      </p:cBhvr>
                                      <p:to>
                                        <p:strVal val="visible"/>
                                      </p:to>
                                    </p:set>
                                    <p:anim calcmode="lin" valueType="num">
                                      <p:cBhvr additive="base">
                                        <p:cTn id="21" dur="500" fill="hold"/>
                                        <p:tgtEl>
                                          <p:spTgt spid="25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Tips</a:t>
            </a:r>
          </a:p>
        </p:txBody>
      </p:sp>
      <p:sp>
        <p:nvSpPr>
          <p:cNvPr id="106" name="Shape 106"/>
          <p:cNvSpPr txBox="1">
            <a:spLocks noGrp="1"/>
          </p:cNvSpPr>
          <p:nvPr>
            <p:ph type="body" idx="1"/>
          </p:nvPr>
        </p:nvSpPr>
        <p:spPr>
          <a:xfrm>
            <a:off x="228600" y="1600200"/>
            <a:ext cx="8458200" cy="52577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2"/>
              </a:buClr>
              <a:buSzPct val="100000"/>
              <a:buFont typeface="Arial"/>
              <a:buChar char="•"/>
            </a:pPr>
            <a:r>
              <a:rPr lang="en-US" sz="2800" b="0" i="0" u="none" strike="noStrike" cap="none">
                <a:solidFill>
                  <a:schemeClr val="accent2"/>
                </a:solidFill>
                <a:latin typeface="Arial"/>
                <a:ea typeface="Arial"/>
                <a:cs typeface="Arial"/>
                <a:sym typeface="Arial"/>
              </a:rPr>
              <a:t>Grid LEFT to right</a:t>
            </a:r>
          </a:p>
          <a:p>
            <a:pPr marL="342900" marR="0" lvl="0" indent="-342900" algn="l" rtl="0">
              <a:lnSpc>
                <a:spcPct val="80000"/>
              </a:lnSpc>
              <a:spcBef>
                <a:spcPts val="560"/>
              </a:spcBef>
              <a:spcAft>
                <a:spcPts val="0"/>
              </a:spcAft>
              <a:buClr>
                <a:schemeClr val="accent2"/>
              </a:buClr>
              <a:buSzPct val="100000"/>
              <a:buFont typeface="Arial"/>
              <a:buChar char="•"/>
            </a:pPr>
            <a:r>
              <a:rPr lang="en-US" sz="2800" b="0" i="0" u="none" strike="noStrike" cap="none">
                <a:solidFill>
                  <a:schemeClr val="accent2"/>
                </a:solidFill>
                <a:latin typeface="Arial"/>
                <a:ea typeface="Arial"/>
                <a:cs typeface="Arial"/>
                <a:sym typeface="Arial"/>
              </a:rPr>
              <a:t>Use the formula sheet</a:t>
            </a:r>
          </a:p>
          <a:p>
            <a:pPr marL="342900" marR="0" lvl="0" indent="-342900" algn="l" rtl="0">
              <a:lnSpc>
                <a:spcPct val="80000"/>
              </a:lnSpc>
              <a:spcBef>
                <a:spcPts val="560"/>
              </a:spcBef>
              <a:spcAft>
                <a:spcPts val="0"/>
              </a:spcAft>
              <a:buClr>
                <a:schemeClr val="accent2"/>
              </a:buClr>
              <a:buSzPct val="100000"/>
              <a:buFont typeface="Arial"/>
              <a:buChar char="•"/>
            </a:pPr>
            <a:r>
              <a:rPr lang="en-US" sz="2800" b="0" i="0" u="none" strike="noStrike" cap="none">
                <a:solidFill>
                  <a:schemeClr val="accent2"/>
                </a:solidFill>
                <a:latin typeface="Arial"/>
                <a:ea typeface="Arial"/>
                <a:cs typeface="Arial"/>
                <a:sym typeface="Arial"/>
              </a:rPr>
              <a:t>Don’t round until the end</a:t>
            </a:r>
          </a:p>
          <a:p>
            <a:pPr marL="342900" marR="0" lvl="0" indent="-342900" algn="l" rtl="0">
              <a:lnSpc>
                <a:spcPct val="80000"/>
              </a:lnSpc>
              <a:spcBef>
                <a:spcPts val="560"/>
              </a:spcBef>
              <a:spcAft>
                <a:spcPts val="0"/>
              </a:spcAft>
              <a:buClr>
                <a:schemeClr val="dk1"/>
              </a:buClr>
              <a:buSzPct val="100000"/>
              <a:buFont typeface="Arial"/>
              <a:buNone/>
            </a:pPr>
            <a:endParaRPr sz="2800" b="0" i="0" u="none" strike="noStrike" cap="none">
              <a:solidFill>
                <a:schemeClr val="accent2"/>
              </a:solidFill>
              <a:latin typeface="Arial"/>
              <a:ea typeface="Arial"/>
              <a:cs typeface="Arial"/>
              <a:sym typeface="Arial"/>
            </a:endParaRPr>
          </a:p>
          <a:p>
            <a:pPr marL="342900" marR="0" lvl="0" indent="-342900" algn="l" rtl="0">
              <a:lnSpc>
                <a:spcPct val="80000"/>
              </a:lnSpc>
              <a:spcBef>
                <a:spcPts val="560"/>
              </a:spcBef>
              <a:spcAft>
                <a:spcPts val="0"/>
              </a:spcAft>
              <a:buClr>
                <a:schemeClr val="accent2"/>
              </a:buClr>
              <a:buSzPct val="100000"/>
              <a:buFont typeface="Arial"/>
              <a:buChar char="•"/>
            </a:pPr>
            <a:r>
              <a:rPr lang="en-US" sz="2800" b="0" i="0" u="none" strike="noStrike" cap="none">
                <a:solidFill>
                  <a:schemeClr val="accent2"/>
                </a:solidFill>
                <a:latin typeface="Arial"/>
                <a:ea typeface="Arial"/>
                <a:cs typeface="Arial"/>
                <a:sym typeface="Arial"/>
              </a:rPr>
              <a:t>Look at HOW the answer should be given</a:t>
            </a:r>
          </a:p>
          <a:p>
            <a:pPr marL="342900" marR="0" lvl="0" indent="-342900" algn="l" rtl="0">
              <a:lnSpc>
                <a:spcPct val="80000"/>
              </a:lnSpc>
              <a:spcBef>
                <a:spcPts val="560"/>
              </a:spcBef>
              <a:spcAft>
                <a:spcPts val="0"/>
              </a:spcAft>
              <a:buClr>
                <a:schemeClr val="accent2"/>
              </a:buClr>
              <a:buSzPct val="25000"/>
              <a:buFont typeface="Arial"/>
              <a:buNone/>
            </a:pPr>
            <a:r>
              <a:rPr lang="en-US" sz="2800" b="0" i="0" u="none" strike="noStrike" cap="none">
                <a:solidFill>
                  <a:schemeClr val="accent2"/>
                </a:solidFill>
                <a:latin typeface="Arial"/>
                <a:ea typeface="Arial"/>
                <a:cs typeface="Arial"/>
                <a:sym typeface="Arial"/>
              </a:rPr>
              <a:t>“round to nearest…”</a:t>
            </a:r>
          </a:p>
          <a:p>
            <a:pPr marL="342900" marR="0" lvl="0" indent="-342900" algn="l" rtl="0">
              <a:lnSpc>
                <a:spcPct val="80000"/>
              </a:lnSpc>
              <a:spcBef>
                <a:spcPts val="560"/>
              </a:spcBef>
              <a:spcAft>
                <a:spcPts val="0"/>
              </a:spcAft>
              <a:buClr>
                <a:schemeClr val="dk1"/>
              </a:buClr>
              <a:buSzPct val="25000"/>
              <a:buFont typeface="Arial"/>
              <a:buNone/>
            </a:pPr>
            <a:endParaRPr sz="2800" b="0" i="0" u="none" strike="noStrike" cap="none">
              <a:solidFill>
                <a:schemeClr val="accent2"/>
              </a:solidFill>
              <a:latin typeface="Arial"/>
              <a:ea typeface="Arial"/>
              <a:cs typeface="Arial"/>
              <a:sym typeface="Arial"/>
            </a:endParaRPr>
          </a:p>
          <a:p>
            <a:pPr marL="342900" marR="0" lvl="0" indent="-342900" algn="l" rtl="0">
              <a:lnSpc>
                <a:spcPct val="80000"/>
              </a:lnSpc>
              <a:spcBef>
                <a:spcPts val="640"/>
              </a:spcBef>
              <a:spcAft>
                <a:spcPts val="0"/>
              </a:spcAft>
              <a:buClr>
                <a:srgbClr val="990033"/>
              </a:buClr>
              <a:buSzPct val="25000"/>
              <a:buFont typeface="Arial"/>
              <a:buNone/>
            </a:pPr>
            <a:r>
              <a:rPr lang="en-US" sz="3200" b="0" i="0" u="none" strike="noStrike" cap="none">
                <a:solidFill>
                  <a:srgbClr val="990033"/>
                </a:solidFill>
                <a:latin typeface="Arial"/>
                <a:ea typeface="Arial"/>
                <a:cs typeface="Arial"/>
                <a:sym typeface="Arial"/>
              </a:rPr>
              <a:t>.123</a:t>
            </a:r>
          </a:p>
          <a:p>
            <a:pPr marL="342900" marR="0" lvl="0" indent="-342900" algn="l" rtl="0">
              <a:lnSpc>
                <a:spcPct val="80000"/>
              </a:lnSpc>
              <a:spcBef>
                <a:spcPts val="640"/>
              </a:spcBef>
              <a:spcAft>
                <a:spcPts val="0"/>
              </a:spcAft>
              <a:buClr>
                <a:srgbClr val="990033"/>
              </a:buClr>
              <a:buSzPct val="25000"/>
              <a:buFont typeface="Arial"/>
              <a:buNone/>
            </a:pPr>
            <a:r>
              <a:rPr lang="en-US" sz="3200" b="0" i="0" u="none" strike="noStrike" cap="none">
                <a:solidFill>
                  <a:srgbClr val="990033"/>
                </a:solidFill>
                <a:latin typeface="Arial"/>
                <a:ea typeface="Arial"/>
                <a:cs typeface="Arial"/>
                <a:sym typeface="Arial"/>
              </a:rPr>
              <a:t>The 1 is in the </a:t>
            </a:r>
            <a:r>
              <a:rPr lang="en-US" sz="3200" b="1" i="0" u="none" strike="noStrike" cap="none">
                <a:solidFill>
                  <a:srgbClr val="990033"/>
                </a:solidFill>
                <a:latin typeface="Arial"/>
                <a:ea typeface="Arial"/>
                <a:cs typeface="Arial"/>
                <a:sym typeface="Arial"/>
              </a:rPr>
              <a:t>tenths</a:t>
            </a:r>
            <a:r>
              <a:rPr lang="en-US" sz="3200" b="0" i="0" u="none" strike="noStrike" cap="none">
                <a:solidFill>
                  <a:srgbClr val="990033"/>
                </a:solidFill>
                <a:latin typeface="Arial"/>
                <a:ea typeface="Arial"/>
                <a:cs typeface="Arial"/>
                <a:sym typeface="Arial"/>
              </a:rPr>
              <a:t> place</a:t>
            </a:r>
          </a:p>
          <a:p>
            <a:pPr marL="342900" marR="0" lvl="0" indent="-342900" algn="l" rtl="0">
              <a:lnSpc>
                <a:spcPct val="80000"/>
              </a:lnSpc>
              <a:spcBef>
                <a:spcPts val="640"/>
              </a:spcBef>
              <a:spcAft>
                <a:spcPts val="0"/>
              </a:spcAft>
              <a:buClr>
                <a:srgbClr val="990033"/>
              </a:buClr>
              <a:buSzPct val="25000"/>
              <a:buFont typeface="Arial"/>
              <a:buNone/>
            </a:pPr>
            <a:r>
              <a:rPr lang="en-US" sz="3200" b="0" i="0" u="none" strike="noStrike" cap="none">
                <a:solidFill>
                  <a:srgbClr val="990033"/>
                </a:solidFill>
                <a:latin typeface="Arial"/>
                <a:ea typeface="Arial"/>
                <a:cs typeface="Arial"/>
                <a:sym typeface="Arial"/>
              </a:rPr>
              <a:t>The 2 is in the </a:t>
            </a:r>
            <a:r>
              <a:rPr lang="en-US" sz="3200" b="1" i="0" u="none" strike="noStrike" cap="none">
                <a:solidFill>
                  <a:srgbClr val="990033"/>
                </a:solidFill>
                <a:latin typeface="Arial"/>
                <a:ea typeface="Arial"/>
                <a:cs typeface="Arial"/>
                <a:sym typeface="Arial"/>
              </a:rPr>
              <a:t>hundreds </a:t>
            </a:r>
            <a:r>
              <a:rPr lang="en-US" sz="3200" b="0" i="0" u="none" strike="noStrike" cap="none">
                <a:solidFill>
                  <a:srgbClr val="990033"/>
                </a:solidFill>
                <a:latin typeface="Arial"/>
                <a:ea typeface="Arial"/>
                <a:cs typeface="Arial"/>
                <a:sym typeface="Arial"/>
              </a:rPr>
              <a:t>place</a:t>
            </a:r>
          </a:p>
          <a:p>
            <a:pPr marL="342900" marR="0" lvl="0" indent="-342900" algn="l" rtl="0">
              <a:lnSpc>
                <a:spcPct val="80000"/>
              </a:lnSpc>
              <a:spcBef>
                <a:spcPts val="640"/>
              </a:spcBef>
              <a:spcAft>
                <a:spcPts val="0"/>
              </a:spcAft>
              <a:buClr>
                <a:srgbClr val="990033"/>
              </a:buClr>
              <a:buSzPct val="25000"/>
              <a:buFont typeface="Arial"/>
              <a:buNone/>
            </a:pPr>
            <a:r>
              <a:rPr lang="en-US" sz="3200" b="0" i="0" u="none" strike="noStrike" cap="none">
                <a:solidFill>
                  <a:srgbClr val="990033"/>
                </a:solidFill>
                <a:latin typeface="Arial"/>
                <a:ea typeface="Arial"/>
                <a:cs typeface="Arial"/>
                <a:sym typeface="Arial"/>
              </a:rPr>
              <a:t>The 3 is in the </a:t>
            </a:r>
            <a:r>
              <a:rPr lang="en-US" sz="3200" b="1" i="0" u="none" strike="noStrike" cap="none">
                <a:solidFill>
                  <a:srgbClr val="990033"/>
                </a:solidFill>
                <a:latin typeface="Arial"/>
                <a:ea typeface="Arial"/>
                <a:cs typeface="Arial"/>
                <a:sym typeface="Arial"/>
              </a:rPr>
              <a:t>thousandths </a:t>
            </a:r>
            <a:r>
              <a:rPr lang="en-US" sz="3200" b="0" i="0" u="none" strike="noStrike" cap="none">
                <a:solidFill>
                  <a:srgbClr val="990033"/>
                </a:solidFill>
                <a:latin typeface="Arial"/>
                <a:ea typeface="Arial"/>
                <a:cs typeface="Arial"/>
                <a:sym typeface="Arial"/>
              </a:rPr>
              <a:t>place</a:t>
            </a:r>
          </a:p>
        </p:txBody>
      </p:sp>
      <p:pic>
        <p:nvPicPr>
          <p:cNvPr id="107" name="Shape 107"/>
          <p:cNvPicPr preferRelativeResize="0"/>
          <p:nvPr/>
        </p:nvPicPr>
        <p:blipFill rotWithShape="1">
          <a:blip r:embed="rId3">
            <a:alphaModFix/>
          </a:blip>
          <a:srcRect l="75299" t="25508" b="28340"/>
          <a:stretch/>
        </p:blipFill>
        <p:spPr>
          <a:xfrm>
            <a:off x="6705600" y="152400"/>
            <a:ext cx="2225675" cy="3200399"/>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Q8</a:t>
            </a:r>
          </a:p>
        </p:txBody>
      </p:sp>
      <p:sp>
        <p:nvSpPr>
          <p:cNvPr id="259" name="Shape 25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The net annual primary productivity of a particular wetland ecosystem is found to be 8,000 kcal/m2. If respiration by the aquatic producers is 12,000 kcal/m2per year, what is the gross annual primary productivity for this ecosystem, in kcal/m2 per year? Round to the </a:t>
            </a:r>
            <a:r>
              <a:rPr lang="en-US" sz="3200" b="0" i="0" u="sng" strike="noStrike" cap="none">
                <a:solidFill>
                  <a:schemeClr val="dk1"/>
                </a:solidFill>
                <a:latin typeface="Arial"/>
                <a:ea typeface="Arial"/>
                <a:cs typeface="Arial"/>
                <a:sym typeface="Arial"/>
              </a:rPr>
              <a:t>nearest whole number.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Q8</a:t>
            </a:r>
          </a:p>
        </p:txBody>
      </p:sp>
      <p:sp>
        <p:nvSpPr>
          <p:cNvPr id="265" name="Shape 26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990033"/>
              </a:buClr>
              <a:buSzPct val="100000"/>
              <a:buFont typeface="Arial"/>
              <a:buChar char="•"/>
            </a:pPr>
            <a:r>
              <a:rPr lang="en-US" sz="5400" b="0" i="0" u="none" strike="noStrike" cap="none" dirty="0">
                <a:solidFill>
                  <a:srgbClr val="990033"/>
                </a:solidFill>
                <a:latin typeface="Arial"/>
                <a:ea typeface="Arial"/>
                <a:cs typeface="Arial"/>
                <a:sym typeface="Arial"/>
              </a:rPr>
              <a:t>NPP=GPP-R</a:t>
            </a:r>
          </a:p>
          <a:p>
            <a:pPr marL="342900" marR="0" lvl="0" indent="-342900" algn="l" rtl="0">
              <a:lnSpc>
                <a:spcPct val="100000"/>
              </a:lnSpc>
              <a:spcBef>
                <a:spcPts val="1080"/>
              </a:spcBef>
              <a:spcAft>
                <a:spcPts val="0"/>
              </a:spcAft>
              <a:buClr>
                <a:schemeClr val="dk1"/>
              </a:buClr>
              <a:buSzPct val="100000"/>
              <a:buFont typeface="Arial"/>
              <a:buChar char="•"/>
            </a:pPr>
            <a:r>
              <a:rPr lang="en-US" sz="5400" b="0" i="0" u="none" strike="noStrike" cap="none" dirty="0">
                <a:solidFill>
                  <a:schemeClr val="dk1"/>
                </a:solidFill>
                <a:latin typeface="Arial"/>
                <a:ea typeface="Arial"/>
                <a:cs typeface="Arial"/>
                <a:sym typeface="Arial"/>
              </a:rPr>
              <a:t>8,000 = GPP – 12,000 </a:t>
            </a:r>
          </a:p>
          <a:p>
            <a:pPr marL="342900" marR="0" lvl="0" indent="-342900" algn="l" rtl="0">
              <a:lnSpc>
                <a:spcPct val="100000"/>
              </a:lnSpc>
              <a:spcBef>
                <a:spcPts val="1080"/>
              </a:spcBef>
              <a:spcAft>
                <a:spcPts val="0"/>
              </a:spcAft>
              <a:buClr>
                <a:schemeClr val="dk1"/>
              </a:buClr>
              <a:buSzPct val="100000"/>
              <a:buFont typeface="Arial"/>
              <a:buChar char="•"/>
            </a:pPr>
            <a:r>
              <a:rPr lang="en-US" sz="5400" b="0" i="0" u="none" strike="noStrike" cap="none" dirty="0">
                <a:solidFill>
                  <a:schemeClr val="dk1"/>
                </a:solidFill>
                <a:latin typeface="Arial"/>
                <a:ea typeface="Arial"/>
                <a:cs typeface="Arial"/>
                <a:sym typeface="Arial"/>
              </a:rPr>
              <a:t>8,000+ 12,000= GPP</a:t>
            </a:r>
          </a:p>
          <a:p>
            <a:pPr marL="342900" marR="0" lvl="0" indent="-342900" algn="l" rtl="0">
              <a:lnSpc>
                <a:spcPct val="100000"/>
              </a:lnSpc>
              <a:spcBef>
                <a:spcPts val="1080"/>
              </a:spcBef>
              <a:spcAft>
                <a:spcPts val="0"/>
              </a:spcAft>
              <a:buClr>
                <a:srgbClr val="0000FF"/>
              </a:buClr>
              <a:buSzPct val="100000"/>
              <a:buFont typeface="Arial"/>
              <a:buChar char="•"/>
            </a:pPr>
            <a:r>
              <a:rPr lang="en-US" sz="5400" b="0" i="0" u="none" strike="noStrike" cap="none" dirty="0">
                <a:solidFill>
                  <a:srgbClr val="0000FF"/>
                </a:solidFill>
                <a:latin typeface="Arial"/>
                <a:ea typeface="Arial"/>
                <a:cs typeface="Arial"/>
                <a:sym typeface="Arial"/>
              </a:rPr>
              <a:t>20,000=GPP </a:t>
            </a:r>
          </a:p>
        </p:txBody>
      </p:sp>
      <p:pic>
        <p:nvPicPr>
          <p:cNvPr id="266" name="Shape 266"/>
          <p:cNvPicPr preferRelativeResize="0"/>
          <p:nvPr/>
        </p:nvPicPr>
        <p:blipFill rotWithShape="1">
          <a:blip r:embed="rId3">
            <a:alphaModFix/>
          </a:blip>
          <a:srcRect/>
          <a:stretch/>
        </p:blipFill>
        <p:spPr>
          <a:xfrm>
            <a:off x="5791200" y="4495800"/>
            <a:ext cx="1304924" cy="2057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5">
                                            <p:txEl>
                                              <p:pRg st="1" end="1"/>
                                            </p:txEl>
                                          </p:spTgt>
                                        </p:tgtEl>
                                        <p:attrNameLst>
                                          <p:attrName>style.visibility</p:attrName>
                                        </p:attrNameLst>
                                      </p:cBhvr>
                                      <p:to>
                                        <p:strVal val="visible"/>
                                      </p:to>
                                    </p:set>
                                    <p:animEffect transition="in" filter="fade">
                                      <p:cBhvr>
                                        <p:cTn id="7" dur="500"/>
                                        <p:tgtEl>
                                          <p:spTgt spid="26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65">
                                            <p:txEl>
                                              <p:pRg st="2" end="2"/>
                                            </p:txEl>
                                          </p:spTgt>
                                        </p:tgtEl>
                                        <p:attrNameLst>
                                          <p:attrName>style.visibility</p:attrName>
                                        </p:attrNameLst>
                                      </p:cBhvr>
                                      <p:to>
                                        <p:strVal val="visible"/>
                                      </p:to>
                                    </p:set>
                                    <p:animEffect transition="in" filter="fade">
                                      <p:cBhvr>
                                        <p:cTn id="10" dur="500"/>
                                        <p:tgtEl>
                                          <p:spTgt spid="26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5">
                                            <p:txEl>
                                              <p:pRg st="3" end="3"/>
                                            </p:txEl>
                                          </p:spTgt>
                                        </p:tgtEl>
                                        <p:attrNameLst>
                                          <p:attrName>style.visibility</p:attrName>
                                        </p:attrNameLst>
                                      </p:cBhvr>
                                      <p:to>
                                        <p:strVal val="visible"/>
                                      </p:to>
                                    </p:set>
                                    <p:animEffect transition="in" filter="fade">
                                      <p:cBhvr>
                                        <p:cTn id="15" dur="500"/>
                                        <p:tgtEl>
                                          <p:spTgt spid="26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66"/>
                                        </p:tgtEl>
                                        <p:attrNameLst>
                                          <p:attrName>style.visibility</p:attrName>
                                        </p:attrNameLst>
                                      </p:cBhvr>
                                      <p:to>
                                        <p:strVal val="visible"/>
                                      </p:to>
                                    </p:set>
                                    <p:anim calcmode="lin" valueType="num">
                                      <p:cBhvr additive="base">
                                        <p:cTn id="20" dur="500" fill="hold"/>
                                        <p:tgtEl>
                                          <p:spTgt spid="266"/>
                                        </p:tgtEl>
                                        <p:attrNameLst>
                                          <p:attrName>ppt_x</p:attrName>
                                        </p:attrNameLst>
                                      </p:cBhvr>
                                      <p:tavLst>
                                        <p:tav tm="0">
                                          <p:val>
                                            <p:strVal val="#ppt_x"/>
                                          </p:val>
                                        </p:tav>
                                        <p:tav tm="100000">
                                          <p:val>
                                            <p:strVal val="#ppt_x"/>
                                          </p:val>
                                        </p:tav>
                                      </p:tavLst>
                                    </p:anim>
                                    <p:anim calcmode="lin" valueType="num">
                                      <p:cBhvr additive="base">
                                        <p:cTn id="21" dur="500" fill="hold"/>
                                        <p:tgtEl>
                                          <p:spTgt spid="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Q9:Gibbs </a:t>
            </a:r>
            <a:r>
              <a:rPr lang="en-US" sz="4400" b="0" i="0" u="none" strike="noStrike" cap="none" dirty="0">
                <a:solidFill>
                  <a:schemeClr val="accent2"/>
                </a:solidFill>
                <a:latin typeface="Arial"/>
                <a:ea typeface="Arial"/>
                <a:cs typeface="Arial"/>
                <a:sym typeface="Arial"/>
              </a:rPr>
              <a:t>Free Energy</a:t>
            </a:r>
          </a:p>
        </p:txBody>
      </p:sp>
      <p:sp>
        <p:nvSpPr>
          <p:cNvPr id="325" name="Shape 32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PICK THE BEST CHOICE:</a:t>
            </a:r>
          </a:p>
          <a:p>
            <a:pPr marL="609600" marR="0" lvl="0" indent="-609600" algn="l" rtl="0">
              <a:lnSpc>
                <a:spcPct val="90000"/>
              </a:lnSpc>
              <a:spcBef>
                <a:spcPts val="560"/>
              </a:spcBef>
              <a:spcAft>
                <a:spcPts val="0"/>
              </a:spcAft>
              <a:buClr>
                <a:schemeClr val="dk1"/>
              </a:buClr>
              <a:buSzPct val="25000"/>
              <a:buFont typeface="Arial"/>
              <a:buNone/>
            </a:pPr>
            <a:endParaRPr sz="2800" b="0" i="0" u="none" strike="noStrike" cap="none" dirty="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A chemical reaction is most likely to occur </a:t>
            </a:r>
            <a:r>
              <a:rPr lang="en-US" sz="2800" b="1" i="0" u="none" strike="noStrike" cap="none" dirty="0">
                <a:solidFill>
                  <a:schemeClr val="dk1"/>
                </a:solidFill>
                <a:latin typeface="Arial"/>
                <a:ea typeface="Arial"/>
                <a:cs typeface="Arial"/>
                <a:sym typeface="Arial"/>
              </a:rPr>
              <a:t>spontaneously</a:t>
            </a:r>
            <a:r>
              <a:rPr lang="en-US" sz="2800" b="0" i="0" u="none" strike="noStrike" cap="none" dirty="0">
                <a:solidFill>
                  <a:schemeClr val="dk1"/>
                </a:solidFill>
                <a:latin typeface="Arial"/>
                <a:ea typeface="Arial"/>
                <a:cs typeface="Arial"/>
                <a:sym typeface="Arial"/>
              </a:rPr>
              <a:t> if the </a:t>
            </a:r>
          </a:p>
          <a:p>
            <a:pPr marL="609600" marR="0" lvl="0" indent="-609600" algn="l" rtl="0">
              <a:lnSpc>
                <a:spcPct val="90000"/>
              </a:lnSpc>
              <a:spcBef>
                <a:spcPts val="560"/>
              </a:spcBef>
              <a:spcAft>
                <a:spcPts val="0"/>
              </a:spcAft>
              <a:buClr>
                <a:schemeClr val="dk1"/>
              </a:buClr>
              <a:buSzPct val="25000"/>
              <a:buFont typeface="Arial"/>
              <a:buNone/>
            </a:pPr>
            <a:endParaRPr sz="2800" b="1" i="0" u="none" strike="noStrike" cap="none" dirty="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a)</a:t>
            </a:r>
            <a:r>
              <a:rPr lang="en-US" sz="2800" b="1" i="0" u="none" strike="noStrike" cap="none" dirty="0">
                <a:solidFill>
                  <a:schemeClr val="dk1"/>
                </a:solidFill>
                <a:latin typeface="Arial"/>
                <a:ea typeface="Arial"/>
                <a:cs typeface="Arial"/>
                <a:sym typeface="Arial"/>
              </a:rPr>
              <a:t> </a:t>
            </a:r>
            <a:r>
              <a:rPr lang="en-US" sz="2800" b="0" i="0" u="none" strike="noStrike" cap="none" dirty="0">
                <a:solidFill>
                  <a:schemeClr val="dk1"/>
                </a:solidFill>
                <a:latin typeface="Arial"/>
                <a:ea typeface="Arial"/>
                <a:cs typeface="Arial"/>
                <a:sym typeface="Arial"/>
              </a:rPr>
              <a:t>Free energy is negative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b) Entropy change is negative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c) Activation energy is positive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d) Heat of reaction is positive</a:t>
            </a:r>
          </a:p>
          <a:p>
            <a:pPr marL="342900" marR="0" lvl="0" indent="-342900" algn="l" rtl="0">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dirty="0" smtClean="0">
                <a:solidFill>
                  <a:schemeClr val="dk2"/>
                </a:solidFill>
                <a:latin typeface="Arial"/>
                <a:ea typeface="Arial"/>
                <a:cs typeface="Arial"/>
                <a:sym typeface="Arial"/>
              </a:rPr>
              <a:t>Q9</a:t>
            </a:r>
            <a:endParaRPr lang="en-US" sz="4400" b="0" i="0" u="none" strike="noStrike" cap="none" dirty="0">
              <a:solidFill>
                <a:schemeClr val="dk2"/>
              </a:solidFill>
              <a:latin typeface="Arial"/>
              <a:ea typeface="Arial"/>
              <a:cs typeface="Arial"/>
              <a:sym typeface="Arial"/>
            </a:endParaRPr>
          </a:p>
        </p:txBody>
      </p:sp>
      <p:sp>
        <p:nvSpPr>
          <p:cNvPr id="331" name="Shape 331"/>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8000" b="0" i="0" u="none" strike="noStrike" cap="none">
                <a:solidFill>
                  <a:schemeClr val="dk1"/>
                </a:solidFill>
                <a:latin typeface="Arial"/>
                <a:ea typeface="Arial"/>
                <a:cs typeface="Arial"/>
                <a:sym typeface="Arial"/>
              </a:rPr>
              <a:t>Answer: A</a:t>
            </a:r>
          </a:p>
        </p:txBody>
      </p:sp>
      <p:sp>
        <p:nvSpPr>
          <p:cNvPr id="2" name="TextBox 1"/>
          <p:cNvSpPr txBox="1"/>
          <p:nvPr/>
        </p:nvSpPr>
        <p:spPr>
          <a:xfrm>
            <a:off x="2022231" y="5756829"/>
            <a:ext cx="5583115" cy="369332"/>
          </a:xfrm>
          <a:prstGeom prst="rect">
            <a:avLst/>
          </a:prstGeom>
          <a:noFill/>
        </p:spPr>
        <p:txBody>
          <a:bodyPr wrap="square" rtlCol="0">
            <a:spAutoFit/>
          </a:bodyPr>
          <a:lstStyle/>
          <a:p>
            <a:r>
              <a:rPr lang="en-US" sz="1800" dirty="0" smtClean="0">
                <a:solidFill>
                  <a:srgbClr val="00B050"/>
                </a:solidFill>
              </a:rPr>
              <a:t>Watch Bozeman Science: Gibbs Free Energy!</a:t>
            </a:r>
            <a:endParaRPr lang="en-US" sz="1800" dirty="0">
              <a:solidFill>
                <a:srgbClr val="00B05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dirty="0" smtClean="0">
                <a:solidFill>
                  <a:schemeClr val="dk2"/>
                </a:solidFill>
                <a:latin typeface="Arial"/>
                <a:ea typeface="Arial"/>
                <a:cs typeface="Arial"/>
                <a:sym typeface="Arial"/>
              </a:rPr>
              <a:t>Q10: </a:t>
            </a:r>
            <a:r>
              <a:rPr lang="en-US" sz="4400" b="0" i="0" u="none" strike="noStrike" cap="none" dirty="0">
                <a:solidFill>
                  <a:schemeClr val="dk2"/>
                </a:solidFill>
                <a:latin typeface="Arial"/>
                <a:ea typeface="Arial"/>
                <a:cs typeface="Arial"/>
                <a:sym typeface="Arial"/>
              </a:rPr>
              <a:t>Dilution</a:t>
            </a:r>
          </a:p>
        </p:txBody>
      </p:sp>
      <p:sp>
        <p:nvSpPr>
          <p:cNvPr id="300" name="Shape 30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800" b="0" i="0" u="none" strike="noStrike" cap="none">
                <a:solidFill>
                  <a:schemeClr val="dk1"/>
                </a:solidFill>
                <a:latin typeface="Arial"/>
                <a:ea typeface="Arial"/>
                <a:cs typeface="Arial"/>
                <a:sym typeface="Arial"/>
              </a:rPr>
              <a:t>Joe has a 2 g/L solution. He dilutes it and creates 3 L of  a 1 g/L solution. How much of the original solution did he dilute? Round to the </a:t>
            </a:r>
            <a:r>
              <a:rPr lang="en-US" sz="4800" b="0" i="0" u="sng" strike="noStrike" cap="none">
                <a:solidFill>
                  <a:schemeClr val="dk1"/>
                </a:solidFill>
                <a:latin typeface="Arial"/>
                <a:ea typeface="Arial"/>
                <a:cs typeface="Arial"/>
                <a:sym typeface="Arial"/>
              </a:rPr>
              <a:t>nearest tenths.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6" name="Shape 30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4400" b="0" i="0" u="none" strike="noStrike" cap="none" dirty="0">
                <a:solidFill>
                  <a:schemeClr val="dk1"/>
                </a:solidFill>
                <a:latin typeface="Arial"/>
                <a:ea typeface="Arial"/>
                <a:cs typeface="Arial"/>
                <a:sym typeface="Arial"/>
              </a:rPr>
              <a:t>We are looking for V1: </a:t>
            </a:r>
          </a:p>
          <a:p>
            <a:pPr marL="342900" marR="0" lvl="0" indent="-342900" algn="l" rtl="0">
              <a:lnSpc>
                <a:spcPct val="100000"/>
              </a:lnSpc>
              <a:spcBef>
                <a:spcPts val="880"/>
              </a:spcBef>
              <a:spcAft>
                <a:spcPts val="0"/>
              </a:spcAft>
              <a:buClr>
                <a:schemeClr val="dk1"/>
              </a:buClr>
              <a:buSzPct val="25000"/>
              <a:buFont typeface="Arial"/>
              <a:buNone/>
            </a:pPr>
            <a:r>
              <a:rPr lang="en-US" sz="4400" b="0" i="0" u="none" strike="noStrike" cap="none" dirty="0">
                <a:solidFill>
                  <a:schemeClr val="dk1"/>
                </a:solidFill>
                <a:latin typeface="Arial"/>
                <a:ea typeface="Arial"/>
                <a:cs typeface="Arial"/>
                <a:sym typeface="Arial"/>
              </a:rPr>
              <a:t>			</a:t>
            </a:r>
          </a:p>
          <a:p>
            <a:pPr marL="342900" marR="0" lvl="0" indent="-342900" algn="l" rtl="0">
              <a:lnSpc>
                <a:spcPct val="100000"/>
              </a:lnSpc>
              <a:spcBef>
                <a:spcPts val="880"/>
              </a:spcBef>
              <a:spcAft>
                <a:spcPts val="0"/>
              </a:spcAft>
              <a:buClr>
                <a:schemeClr val="dk1"/>
              </a:buClr>
              <a:buSzPct val="25000"/>
              <a:buFont typeface="Arial"/>
              <a:buNone/>
            </a:pPr>
            <a:r>
              <a:rPr lang="en-US" sz="4400" b="0" i="0" u="none" strike="noStrike" cap="none" dirty="0">
                <a:solidFill>
                  <a:schemeClr val="dk1"/>
                </a:solidFill>
                <a:latin typeface="Arial"/>
                <a:ea typeface="Arial"/>
                <a:cs typeface="Arial"/>
                <a:sym typeface="Arial"/>
              </a:rPr>
              <a:t>               C1V1 = C2V2 </a:t>
            </a:r>
          </a:p>
          <a:p>
            <a:pPr marL="342900" marR="0" lvl="0" indent="-342900" algn="l" rtl="0">
              <a:lnSpc>
                <a:spcPct val="100000"/>
              </a:lnSpc>
              <a:spcBef>
                <a:spcPts val="880"/>
              </a:spcBef>
              <a:spcAft>
                <a:spcPts val="0"/>
              </a:spcAft>
              <a:buClr>
                <a:schemeClr val="dk1"/>
              </a:buClr>
              <a:buSzPct val="25000"/>
              <a:buFont typeface="Arial"/>
              <a:buNone/>
            </a:pPr>
            <a:r>
              <a:rPr lang="en-US" sz="4400" b="0" i="0" u="none" strike="noStrike" cap="none" dirty="0">
                <a:solidFill>
                  <a:schemeClr val="dk1"/>
                </a:solidFill>
                <a:latin typeface="Arial"/>
                <a:ea typeface="Arial"/>
                <a:cs typeface="Arial"/>
                <a:sym typeface="Arial"/>
              </a:rPr>
              <a:t>			2V1 = 1(3)</a:t>
            </a:r>
          </a:p>
          <a:p>
            <a:pPr marL="342900" marR="0" lvl="0" indent="-342900" algn="l" rtl="0">
              <a:lnSpc>
                <a:spcPct val="100000"/>
              </a:lnSpc>
              <a:spcBef>
                <a:spcPts val="880"/>
              </a:spcBef>
              <a:spcAft>
                <a:spcPts val="0"/>
              </a:spcAft>
              <a:buClr>
                <a:schemeClr val="dk1"/>
              </a:buClr>
              <a:buSzPct val="25000"/>
              <a:buFont typeface="Arial"/>
              <a:buNone/>
            </a:pPr>
            <a:r>
              <a:rPr lang="en-US" sz="4400" b="0" i="0" u="none" strike="noStrike" cap="none" dirty="0">
                <a:solidFill>
                  <a:schemeClr val="dk1"/>
                </a:solidFill>
                <a:latin typeface="Arial"/>
                <a:ea typeface="Arial"/>
                <a:cs typeface="Arial"/>
                <a:sym typeface="Arial"/>
              </a:rPr>
              <a:t>			V1= </a:t>
            </a:r>
            <a:r>
              <a:rPr lang="en-US" sz="4400" b="0" i="0" u="none" strike="noStrike" cap="none" dirty="0">
                <a:solidFill>
                  <a:srgbClr val="0000FF"/>
                </a:solidFill>
                <a:latin typeface="Arial"/>
                <a:ea typeface="Arial"/>
                <a:cs typeface="Arial"/>
                <a:sym typeface="Arial"/>
              </a:rPr>
              <a:t>1.5</a:t>
            </a:r>
            <a:r>
              <a:rPr lang="en-US" sz="4400" b="0" i="0" u="none" strike="noStrike" cap="none" dirty="0">
                <a:solidFill>
                  <a:schemeClr val="dk1"/>
                </a:solidFill>
                <a:latin typeface="Arial"/>
                <a:ea typeface="Arial"/>
                <a:cs typeface="Arial"/>
                <a:sym typeface="Arial"/>
              </a:rPr>
              <a:t> </a:t>
            </a:r>
          </a:p>
        </p:txBody>
      </p:sp>
      <p:pic>
        <p:nvPicPr>
          <p:cNvPr id="307" name="Shape 307"/>
          <p:cNvPicPr preferRelativeResize="0"/>
          <p:nvPr/>
        </p:nvPicPr>
        <p:blipFill rotWithShape="1">
          <a:blip r:embed="rId3">
            <a:alphaModFix/>
          </a:blip>
          <a:srcRect/>
          <a:stretch/>
        </p:blipFill>
        <p:spPr>
          <a:xfrm>
            <a:off x="5715000" y="4419600"/>
            <a:ext cx="1276349" cy="2019299"/>
          </a:xfrm>
          <a:prstGeom prst="rect">
            <a:avLst/>
          </a:prstGeom>
          <a:noFill/>
          <a:ln>
            <a:noFill/>
          </a:ln>
        </p:spPr>
      </p:pic>
      <p:sp>
        <p:nvSpPr>
          <p:cNvPr id="5" name="Shape 299"/>
          <p:cNvSpPr txBox="1">
            <a:spLocks/>
          </p:cNvSpPr>
          <p:nvPr/>
        </p:nvSpPr>
        <p:spPr>
          <a:xfrm>
            <a:off x="609600" y="427037"/>
            <a:ext cx="8229600" cy="1143000"/>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pPr>
              <a:buClr>
                <a:schemeClr val="dk2"/>
              </a:buClr>
              <a:buSzPct val="25000"/>
              <a:buFont typeface="Arial"/>
              <a:buNone/>
            </a:pPr>
            <a:r>
              <a:rPr lang="en-US" dirty="0">
                <a:solidFill>
                  <a:srgbClr val="0000FF"/>
                </a:solidFill>
              </a:rPr>
              <a:t>Q10: Dilution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Q11: </a:t>
            </a:r>
            <a:r>
              <a:rPr lang="en-US" sz="4400" b="0" i="0" u="none" strike="noStrike" cap="none" dirty="0">
                <a:solidFill>
                  <a:schemeClr val="accent2"/>
                </a:solidFill>
                <a:latin typeface="Arial"/>
                <a:ea typeface="Arial"/>
                <a:cs typeface="Arial"/>
                <a:sym typeface="Arial"/>
              </a:rPr>
              <a:t>Q</a:t>
            </a:r>
            <a:r>
              <a:rPr lang="en-US" sz="4400" b="0" i="0" u="none" strike="noStrike" cap="none" baseline="-25000" dirty="0">
                <a:solidFill>
                  <a:schemeClr val="accent2"/>
                </a:solidFill>
                <a:latin typeface="Arial"/>
                <a:ea typeface="Arial"/>
                <a:cs typeface="Arial"/>
                <a:sym typeface="Arial"/>
              </a:rPr>
              <a:t>10</a:t>
            </a:r>
          </a:p>
        </p:txBody>
      </p:sp>
      <p:sp>
        <p:nvSpPr>
          <p:cNvPr id="272" name="Shape 272"/>
          <p:cNvSpPr txBox="1">
            <a:spLocks noGrp="1"/>
          </p:cNvSpPr>
          <p:nvPr>
            <p:ph type="body" idx="1"/>
          </p:nvPr>
        </p:nvSpPr>
        <p:spPr>
          <a:xfrm>
            <a:off x="533400" y="1219200"/>
            <a:ext cx="76961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Data taken to determine the effect of temperature on the rate of respiration in a goldfish is given in the table below. Calculate </a:t>
            </a:r>
            <a:r>
              <a:rPr lang="en-US" sz="2400" b="1" i="0" u="none" strike="noStrike" cap="none">
                <a:solidFill>
                  <a:schemeClr val="dk1"/>
                </a:solidFill>
                <a:latin typeface="Arial"/>
                <a:ea typeface="Arial"/>
                <a:cs typeface="Arial"/>
                <a:sym typeface="Arial"/>
              </a:rPr>
              <a:t>Q</a:t>
            </a:r>
            <a:r>
              <a:rPr lang="en-US" sz="2400" b="1" i="0" u="none" strike="noStrike" cap="none" baseline="-25000">
                <a:solidFill>
                  <a:schemeClr val="dk1"/>
                </a:solidFill>
                <a:latin typeface="Arial"/>
                <a:ea typeface="Arial"/>
                <a:cs typeface="Arial"/>
                <a:sym typeface="Arial"/>
              </a:rPr>
              <a:t>10</a:t>
            </a:r>
            <a:r>
              <a:rPr lang="en-US" sz="2400" b="0" i="0" u="none" strike="noStrike" cap="none">
                <a:solidFill>
                  <a:schemeClr val="dk1"/>
                </a:solidFill>
                <a:latin typeface="Arial"/>
                <a:ea typeface="Arial"/>
                <a:cs typeface="Arial"/>
                <a:sym typeface="Arial"/>
              </a:rPr>
              <a:t> for this data. Round to the </a:t>
            </a:r>
            <a:r>
              <a:rPr lang="en-US" sz="2400" b="0" i="0" u="sng" strike="noStrike" cap="none">
                <a:solidFill>
                  <a:schemeClr val="dk1"/>
                </a:solidFill>
                <a:latin typeface="Arial"/>
                <a:ea typeface="Arial"/>
                <a:cs typeface="Arial"/>
                <a:sym typeface="Arial"/>
              </a:rPr>
              <a:t>nearest whole number</a:t>
            </a:r>
            <a:r>
              <a:rPr lang="en-US" sz="2400" b="0" i="0" u="none" strike="noStrike" cap="none">
                <a:solidFill>
                  <a:schemeClr val="dk1"/>
                </a:solidFill>
                <a:latin typeface="Arial"/>
                <a:ea typeface="Arial"/>
                <a:cs typeface="Arial"/>
                <a:sym typeface="Arial"/>
              </a:rPr>
              <a:t>.</a:t>
            </a:r>
          </a:p>
        </p:txBody>
      </p:sp>
      <p:graphicFrame>
        <p:nvGraphicFramePr>
          <p:cNvPr id="273" name="Shape 273"/>
          <p:cNvGraphicFramePr/>
          <p:nvPr/>
        </p:nvGraphicFramePr>
        <p:xfrm>
          <a:off x="2362200" y="3276600"/>
          <a:ext cx="3505200" cy="2713025"/>
        </p:xfrm>
        <a:graphic>
          <a:graphicData uri="http://schemas.openxmlformats.org/drawingml/2006/table">
            <a:tbl>
              <a:tblPr>
                <a:noFill/>
                <a:tableStyleId>{62D0215C-1648-466C-8DB6-FA8F06793FD8}</a:tableStyleId>
              </a:tblPr>
              <a:tblGrid>
                <a:gridCol w="1593850">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tblGrid>
              <a:tr h="9144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Temperature (C)</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Respiration Rate</a:t>
                      </a:r>
                    </a:p>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(Minute)</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1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16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16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85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21</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22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dirty="0" smtClean="0">
                <a:solidFill>
                  <a:schemeClr val="dk2"/>
                </a:solidFill>
                <a:latin typeface="Arial"/>
                <a:ea typeface="Arial"/>
                <a:cs typeface="Arial"/>
                <a:sym typeface="Arial"/>
              </a:rPr>
              <a:t>Q11</a:t>
            </a:r>
            <a:endParaRPr lang="en-US" sz="4400" b="0" i="0" u="none" strike="noStrike" cap="none" dirty="0">
              <a:solidFill>
                <a:schemeClr val="dk2"/>
              </a:solidFill>
              <a:latin typeface="Arial"/>
              <a:ea typeface="Arial"/>
              <a:cs typeface="Arial"/>
              <a:sym typeface="Arial"/>
            </a:endParaRPr>
          </a:p>
        </p:txBody>
      </p:sp>
      <p:sp>
        <p:nvSpPr>
          <p:cNvPr id="279" name="Shape 279"/>
          <p:cNvSpPr txBox="1">
            <a:spLocks noGrp="1"/>
          </p:cNvSpPr>
          <p:nvPr>
            <p:ph type="body" idx="1"/>
          </p:nvPr>
        </p:nvSpPr>
        <p:spPr>
          <a:xfrm>
            <a:off x="457200" y="2971800"/>
            <a:ext cx="8229600" cy="31543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4000" b="0" i="0" u="none" strike="noStrike" cap="none" dirty="0">
                <a:solidFill>
                  <a:schemeClr val="dk1"/>
                </a:solidFill>
                <a:latin typeface="Arial"/>
                <a:ea typeface="Arial"/>
                <a:cs typeface="Arial"/>
                <a:sym typeface="Arial"/>
              </a:rPr>
              <a:t>Q</a:t>
            </a:r>
            <a:r>
              <a:rPr lang="en-US" sz="4000" b="0" i="0" u="none" strike="noStrike" cap="none" baseline="-25000" dirty="0">
                <a:solidFill>
                  <a:schemeClr val="dk1"/>
                </a:solidFill>
                <a:latin typeface="Arial"/>
                <a:ea typeface="Arial"/>
                <a:cs typeface="Arial"/>
                <a:sym typeface="Arial"/>
              </a:rPr>
              <a:t>10</a:t>
            </a:r>
            <a:r>
              <a:rPr lang="en-US" sz="4000" b="0" i="0" u="none" strike="noStrike" cap="none" dirty="0">
                <a:solidFill>
                  <a:schemeClr val="dk1"/>
                </a:solidFill>
                <a:latin typeface="Arial"/>
                <a:ea typeface="Arial"/>
                <a:cs typeface="Arial"/>
                <a:sym typeface="Arial"/>
              </a:rPr>
              <a:t>=  ( 22 /16) </a:t>
            </a:r>
            <a:r>
              <a:rPr lang="en-US" sz="4000" b="0" i="0" u="none" strike="noStrike" cap="none" baseline="30000" dirty="0">
                <a:solidFill>
                  <a:schemeClr val="dk1"/>
                </a:solidFill>
                <a:latin typeface="Arial"/>
                <a:ea typeface="Arial"/>
                <a:cs typeface="Arial"/>
                <a:sym typeface="Arial"/>
              </a:rPr>
              <a:t>10/(21-16)</a:t>
            </a:r>
          </a:p>
          <a:p>
            <a:pPr marL="342900" marR="0" lvl="0" indent="-342900" algn="l" rtl="0">
              <a:lnSpc>
                <a:spcPct val="100000"/>
              </a:lnSpc>
              <a:spcBef>
                <a:spcPts val="800"/>
              </a:spcBef>
              <a:spcAft>
                <a:spcPts val="0"/>
              </a:spcAft>
              <a:buClr>
                <a:schemeClr val="dk1"/>
              </a:buClr>
              <a:buSzPct val="25000"/>
              <a:buFont typeface="Arial"/>
              <a:buNone/>
            </a:pPr>
            <a:endParaRPr sz="4000" b="0" i="0" u="none" strike="noStrike" cap="none" baseline="30000" dirty="0">
              <a:solidFill>
                <a:schemeClr val="dk1"/>
              </a:solidFill>
              <a:latin typeface="Arial"/>
              <a:ea typeface="Arial"/>
              <a:cs typeface="Arial"/>
              <a:sym typeface="Arial"/>
            </a:endParaRPr>
          </a:p>
          <a:p>
            <a:pPr marL="342900" marR="0" lvl="0" indent="-342900" algn="l" rtl="0">
              <a:lnSpc>
                <a:spcPct val="100000"/>
              </a:lnSpc>
              <a:spcBef>
                <a:spcPts val="800"/>
              </a:spcBef>
              <a:spcAft>
                <a:spcPts val="0"/>
              </a:spcAft>
              <a:buClr>
                <a:schemeClr val="dk1"/>
              </a:buClr>
              <a:buSzPct val="25000"/>
              <a:buFont typeface="Arial"/>
              <a:buNone/>
            </a:pPr>
            <a:r>
              <a:rPr lang="en-US" sz="4000" b="0" i="0" u="none" strike="noStrike" cap="none" dirty="0">
                <a:solidFill>
                  <a:schemeClr val="dk1"/>
                </a:solidFill>
                <a:latin typeface="Arial"/>
                <a:ea typeface="Arial"/>
                <a:cs typeface="Arial"/>
                <a:sym typeface="Arial"/>
              </a:rPr>
              <a:t>Q</a:t>
            </a:r>
            <a:r>
              <a:rPr lang="en-US" sz="4000" b="0" i="0" u="none" strike="noStrike" cap="none" baseline="-25000" dirty="0">
                <a:solidFill>
                  <a:schemeClr val="dk1"/>
                </a:solidFill>
                <a:latin typeface="Arial"/>
                <a:ea typeface="Arial"/>
                <a:cs typeface="Arial"/>
                <a:sym typeface="Arial"/>
              </a:rPr>
              <a:t>10</a:t>
            </a:r>
            <a:r>
              <a:rPr lang="en-US" sz="4000" b="0" i="0" u="none" strike="noStrike" cap="none" dirty="0">
                <a:solidFill>
                  <a:schemeClr val="dk1"/>
                </a:solidFill>
                <a:latin typeface="Arial"/>
                <a:ea typeface="Arial"/>
                <a:cs typeface="Arial"/>
                <a:sym typeface="Arial"/>
              </a:rPr>
              <a:t>= (1.375) </a:t>
            </a:r>
            <a:r>
              <a:rPr lang="en-US" sz="4000" b="0" i="0" u="none" strike="noStrike" cap="none" baseline="30000" dirty="0">
                <a:solidFill>
                  <a:schemeClr val="dk1"/>
                </a:solidFill>
                <a:latin typeface="Arial"/>
                <a:ea typeface="Arial"/>
                <a:cs typeface="Arial"/>
                <a:sym typeface="Arial"/>
              </a:rPr>
              <a:t>2</a:t>
            </a:r>
          </a:p>
          <a:p>
            <a:pPr marL="342900" marR="0" lvl="0" indent="-342900" algn="l" rtl="0">
              <a:lnSpc>
                <a:spcPct val="100000"/>
              </a:lnSpc>
              <a:spcBef>
                <a:spcPts val="800"/>
              </a:spcBef>
              <a:spcAft>
                <a:spcPts val="0"/>
              </a:spcAft>
              <a:buClr>
                <a:schemeClr val="dk1"/>
              </a:buClr>
              <a:buSzPct val="25000"/>
              <a:buFont typeface="Arial"/>
              <a:buNone/>
            </a:pPr>
            <a:endParaRPr sz="4000" b="0" i="0" u="none" strike="noStrike" cap="none" baseline="30000" dirty="0">
              <a:solidFill>
                <a:schemeClr val="dk1"/>
              </a:solidFill>
              <a:latin typeface="Arial"/>
              <a:ea typeface="Arial"/>
              <a:cs typeface="Arial"/>
              <a:sym typeface="Arial"/>
            </a:endParaRPr>
          </a:p>
          <a:p>
            <a:pPr marL="342900" marR="0" lvl="0" indent="-342900" algn="l" rtl="0">
              <a:lnSpc>
                <a:spcPct val="100000"/>
              </a:lnSpc>
              <a:spcBef>
                <a:spcPts val="800"/>
              </a:spcBef>
              <a:spcAft>
                <a:spcPts val="0"/>
              </a:spcAft>
              <a:buClr>
                <a:schemeClr val="dk1"/>
              </a:buClr>
              <a:buSzPct val="25000"/>
              <a:buFont typeface="Arial"/>
              <a:buNone/>
            </a:pPr>
            <a:r>
              <a:rPr lang="en-US" sz="4000" b="0" i="0" u="none" strike="noStrike" cap="none" dirty="0">
                <a:solidFill>
                  <a:schemeClr val="dk1"/>
                </a:solidFill>
                <a:latin typeface="Arial"/>
                <a:ea typeface="Arial"/>
                <a:cs typeface="Arial"/>
                <a:sym typeface="Arial"/>
              </a:rPr>
              <a:t>Q</a:t>
            </a:r>
            <a:r>
              <a:rPr lang="en-US" sz="4000" b="0" i="0" u="none" strike="noStrike" cap="none" baseline="-25000" dirty="0">
                <a:solidFill>
                  <a:schemeClr val="dk1"/>
                </a:solidFill>
                <a:latin typeface="Arial"/>
                <a:ea typeface="Arial"/>
                <a:cs typeface="Arial"/>
                <a:sym typeface="Arial"/>
              </a:rPr>
              <a:t>10</a:t>
            </a:r>
            <a:r>
              <a:rPr lang="en-US" sz="4000" b="0" i="0" u="none" strike="noStrike" cap="none" dirty="0">
                <a:solidFill>
                  <a:schemeClr val="dk1"/>
                </a:solidFill>
                <a:latin typeface="Arial"/>
                <a:ea typeface="Arial"/>
                <a:cs typeface="Arial"/>
                <a:sym typeface="Arial"/>
              </a:rPr>
              <a:t>= </a:t>
            </a:r>
            <a:r>
              <a:rPr lang="en-US" sz="4000" b="0" i="0" u="none" strike="noStrike" cap="none" dirty="0">
                <a:solidFill>
                  <a:srgbClr val="0000FF"/>
                </a:solidFill>
                <a:latin typeface="Arial"/>
                <a:ea typeface="Arial"/>
                <a:cs typeface="Arial"/>
                <a:sym typeface="Arial"/>
              </a:rPr>
              <a:t>2</a:t>
            </a:r>
          </a:p>
          <a:p>
            <a:pPr marL="342900" marR="0" lvl="0" indent="-342900" algn="l" rtl="0">
              <a:lnSpc>
                <a:spcPct val="100000"/>
              </a:lnSpc>
              <a:spcBef>
                <a:spcPts val="800"/>
              </a:spcBef>
              <a:spcAft>
                <a:spcPts val="0"/>
              </a:spcAft>
              <a:buClr>
                <a:schemeClr val="dk1"/>
              </a:buClr>
              <a:buSzPct val="25000"/>
              <a:buFont typeface="Arial"/>
              <a:buNone/>
            </a:pPr>
            <a:endParaRPr sz="4000" b="0" i="0" u="none" strike="noStrike" cap="none" baseline="30000" dirty="0">
              <a:solidFill>
                <a:schemeClr val="dk1"/>
              </a:solidFill>
              <a:latin typeface="Arial"/>
              <a:ea typeface="Arial"/>
              <a:cs typeface="Arial"/>
              <a:sym typeface="Arial"/>
            </a:endParaRPr>
          </a:p>
          <a:p>
            <a:pPr marL="342900" marR="0" lvl="0" indent="-342900" algn="l" rtl="0">
              <a:spcBef>
                <a:spcPts val="800"/>
              </a:spcBef>
              <a:spcAft>
                <a:spcPts val="0"/>
              </a:spcAft>
              <a:buClr>
                <a:schemeClr val="dk1"/>
              </a:buClr>
              <a:buSzPct val="100000"/>
              <a:buFont typeface="Arial"/>
              <a:buNone/>
            </a:pPr>
            <a:endParaRPr sz="4000" b="0" i="0" u="none" strike="noStrike" cap="none" baseline="30000" dirty="0">
              <a:solidFill>
                <a:schemeClr val="dk1"/>
              </a:solidFill>
              <a:latin typeface="Arial"/>
              <a:ea typeface="Arial"/>
              <a:cs typeface="Arial"/>
              <a:sym typeface="Arial"/>
            </a:endParaRPr>
          </a:p>
        </p:txBody>
      </p:sp>
      <p:pic>
        <p:nvPicPr>
          <p:cNvPr id="280" name="Shape 280"/>
          <p:cNvPicPr preferRelativeResize="0"/>
          <p:nvPr/>
        </p:nvPicPr>
        <p:blipFill rotWithShape="1">
          <a:blip r:embed="rId3">
            <a:alphaModFix/>
          </a:blip>
          <a:srcRect/>
          <a:stretch/>
        </p:blipFill>
        <p:spPr>
          <a:xfrm>
            <a:off x="457200" y="1252537"/>
            <a:ext cx="3962399" cy="1555750"/>
          </a:xfrm>
          <a:prstGeom prst="rect">
            <a:avLst/>
          </a:prstGeom>
          <a:noFill/>
          <a:ln>
            <a:noFill/>
          </a:ln>
        </p:spPr>
      </p:pic>
      <p:pic>
        <p:nvPicPr>
          <p:cNvPr id="281" name="Shape 281"/>
          <p:cNvPicPr preferRelativeResize="0"/>
          <p:nvPr/>
        </p:nvPicPr>
        <p:blipFill rotWithShape="1">
          <a:blip r:embed="rId4">
            <a:alphaModFix/>
          </a:blip>
          <a:srcRect/>
          <a:stretch/>
        </p:blipFill>
        <p:spPr>
          <a:xfrm>
            <a:off x="7007469" y="3464169"/>
            <a:ext cx="1934308" cy="2554165"/>
          </a:xfrm>
          <a:prstGeom prst="rect">
            <a:avLst/>
          </a:prstGeom>
          <a:noFill/>
          <a:ln>
            <a:noFill/>
          </a:ln>
        </p:spPr>
      </p:pic>
      <p:sp>
        <p:nvSpPr>
          <p:cNvPr id="6" name="TextBox 5"/>
          <p:cNvSpPr txBox="1"/>
          <p:nvPr/>
        </p:nvSpPr>
        <p:spPr>
          <a:xfrm>
            <a:off x="1780442" y="6403118"/>
            <a:ext cx="7047035" cy="369332"/>
          </a:xfrm>
          <a:prstGeom prst="rect">
            <a:avLst/>
          </a:prstGeom>
          <a:noFill/>
        </p:spPr>
        <p:txBody>
          <a:bodyPr wrap="square" rtlCol="0">
            <a:spAutoFit/>
          </a:bodyPr>
          <a:lstStyle/>
          <a:p>
            <a:r>
              <a:rPr lang="en-US" sz="1800" dirty="0" smtClean="0">
                <a:solidFill>
                  <a:srgbClr val="00B050"/>
                </a:solidFill>
              </a:rPr>
              <a:t>Watch Bozeman Science: Q10 - The Temperature Coefficient!</a:t>
            </a:r>
            <a:endParaRPr lang="en-US" sz="18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animEffect transition="in" filter="fade">
                                      <p:cBhvr>
                                        <p:cTn id="7" dur="500"/>
                                        <p:tgtEl>
                                          <p:spTgt spid="2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
                                            <p:txEl>
                                              <p:pRg st="2" end="2"/>
                                            </p:txEl>
                                          </p:spTgt>
                                        </p:tgtEl>
                                        <p:attrNameLst>
                                          <p:attrName>style.visibility</p:attrName>
                                        </p:attrNameLst>
                                      </p:cBhvr>
                                      <p:to>
                                        <p:strVal val="visible"/>
                                      </p:to>
                                    </p:set>
                                    <p:animEffect transition="in" filter="fade">
                                      <p:cBhvr>
                                        <p:cTn id="12" dur="500"/>
                                        <p:tgtEl>
                                          <p:spTgt spid="2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9">
                                            <p:txEl>
                                              <p:pRg st="4" end="4"/>
                                            </p:txEl>
                                          </p:spTgt>
                                        </p:tgtEl>
                                        <p:attrNameLst>
                                          <p:attrName>style.visibility</p:attrName>
                                        </p:attrNameLst>
                                      </p:cBhvr>
                                      <p:to>
                                        <p:strVal val="visible"/>
                                      </p:to>
                                    </p:set>
                                    <p:animEffect transition="in" filter="fade">
                                      <p:cBhvr>
                                        <p:cTn id="17" dur="500"/>
                                        <p:tgtEl>
                                          <p:spTgt spid="2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1"/>
                                        </p:tgtEl>
                                        <p:attrNameLst>
                                          <p:attrName>style.visibility</p:attrName>
                                        </p:attrNameLst>
                                      </p:cBhvr>
                                      <p:to>
                                        <p:strVal val="visible"/>
                                      </p:to>
                                    </p:set>
                                    <p:anim calcmode="lin" valueType="num">
                                      <p:cBhvr additive="base">
                                        <p:cTn id="22" dur="500" fill="hold"/>
                                        <p:tgtEl>
                                          <p:spTgt spid="281"/>
                                        </p:tgtEl>
                                        <p:attrNameLst>
                                          <p:attrName>ppt_x</p:attrName>
                                        </p:attrNameLst>
                                      </p:cBhvr>
                                      <p:tavLst>
                                        <p:tav tm="0">
                                          <p:val>
                                            <p:strVal val="#ppt_x"/>
                                          </p:val>
                                        </p:tav>
                                        <p:tav tm="100000">
                                          <p:val>
                                            <p:strVal val="#ppt_x"/>
                                          </p:val>
                                        </p:tav>
                                      </p:tavLst>
                                    </p:anim>
                                    <p:anim calcmode="lin" valueType="num">
                                      <p:cBhvr additive="base">
                                        <p:cTn id="23" dur="500" fill="hold"/>
                                        <p:tgtEl>
                                          <p:spTgt spid="2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Q12:Standard </a:t>
            </a:r>
            <a:r>
              <a:rPr lang="en-US" sz="4400" b="0" i="0" u="none" strike="noStrike" cap="none" dirty="0">
                <a:solidFill>
                  <a:schemeClr val="accent2"/>
                </a:solidFill>
                <a:latin typeface="Arial"/>
                <a:ea typeface="Arial"/>
                <a:cs typeface="Arial"/>
                <a:sym typeface="Arial"/>
              </a:rPr>
              <a:t>Deviation</a:t>
            </a:r>
          </a:p>
        </p:txBody>
      </p:sp>
      <p:sp>
        <p:nvSpPr>
          <p:cNvPr id="287" name="Shape 287"/>
          <p:cNvSpPr txBox="1">
            <a:spLocks noGrp="1"/>
          </p:cNvSpPr>
          <p:nvPr>
            <p:ph type="body" idx="1"/>
          </p:nvPr>
        </p:nvSpPr>
        <p:spPr>
          <a:xfrm>
            <a:off x="228600" y="1600200"/>
            <a:ext cx="8458200" cy="4876799"/>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Grasshoppers in Madagascar show variation in their back-leg length. Given the following data, determine the </a:t>
            </a:r>
            <a:r>
              <a:rPr lang="en-US" sz="3200" b="1" i="0" u="none" strike="noStrike" cap="none">
                <a:solidFill>
                  <a:schemeClr val="dk1"/>
                </a:solidFill>
                <a:latin typeface="Arial"/>
                <a:ea typeface="Arial"/>
                <a:cs typeface="Arial"/>
                <a:sym typeface="Arial"/>
              </a:rPr>
              <a:t>standard deviation for this data.  </a:t>
            </a:r>
            <a:r>
              <a:rPr lang="en-US" sz="3200" b="0" i="0" u="none" strike="noStrike" cap="none">
                <a:solidFill>
                  <a:schemeClr val="dk1"/>
                </a:solidFill>
                <a:latin typeface="Arial"/>
                <a:ea typeface="Arial"/>
                <a:cs typeface="Arial"/>
                <a:sym typeface="Arial"/>
              </a:rPr>
              <a:t>Round the answer to the </a:t>
            </a:r>
            <a:r>
              <a:rPr lang="en-US" sz="3200" b="0" i="0" u="sng" strike="noStrike" cap="none">
                <a:solidFill>
                  <a:schemeClr val="dk1"/>
                </a:solidFill>
                <a:latin typeface="Arial"/>
                <a:ea typeface="Arial"/>
                <a:cs typeface="Arial"/>
                <a:sym typeface="Arial"/>
              </a:rPr>
              <a:t>nearest hundredth.</a:t>
            </a:r>
          </a:p>
          <a:p>
            <a:pPr marL="609600" marR="0" lvl="0" indent="-609600" algn="l" rtl="0">
              <a:lnSpc>
                <a:spcPct val="100000"/>
              </a:lnSpc>
              <a:spcBef>
                <a:spcPts val="640"/>
              </a:spcBef>
              <a:spcAft>
                <a:spcPts val="0"/>
              </a:spcAft>
              <a:buClr>
                <a:schemeClr val="dk1"/>
              </a:buClr>
              <a:buSzPct val="25000"/>
              <a:buFont typeface="Arial"/>
              <a:buNone/>
            </a:pPr>
            <a:endParaRPr sz="3200" b="0" i="0" u="none" strike="noStrike" cap="none">
              <a:solidFill>
                <a:schemeClr val="dk1"/>
              </a:solidFill>
              <a:latin typeface="Arial"/>
              <a:ea typeface="Arial"/>
              <a:cs typeface="Arial"/>
              <a:sym typeface="Arial"/>
            </a:endParaRPr>
          </a:p>
          <a:p>
            <a:pPr marL="609600" marR="0" lvl="0" indent="-609600" algn="l" rtl="0">
              <a:lnSpc>
                <a:spcPct val="100000"/>
              </a:lnSpc>
              <a:spcBef>
                <a:spcPts val="640"/>
              </a:spcBef>
              <a:spcAft>
                <a:spcPts val="0"/>
              </a:spcAft>
              <a:buClr>
                <a:schemeClr val="dk1"/>
              </a:buClr>
              <a:buSzPct val="25000"/>
              <a:buFont typeface="Arial"/>
              <a:buNone/>
            </a:pPr>
            <a:r>
              <a:rPr lang="en-US" sz="3200" b="0" i="0" u="none" strike="noStrike" cap="none">
                <a:solidFill>
                  <a:schemeClr val="dk1"/>
                </a:solidFill>
                <a:latin typeface="Arial"/>
                <a:ea typeface="Arial"/>
                <a:cs typeface="Arial"/>
                <a:sym typeface="Arial"/>
              </a:rPr>
              <a:t>Length(cm): 2.0, 2.2, 2.2, 2.1, 2.0, 2.4 and 2.5  </a:t>
            </a:r>
          </a:p>
          <a:p>
            <a:pPr marL="342900" marR="0" lvl="0" indent="-342900" algn="l" rtl="0">
              <a:spcBef>
                <a:spcPts val="640"/>
              </a:spcBef>
              <a:spcAft>
                <a:spcPts val="0"/>
              </a:spcAft>
              <a:buClr>
                <a:schemeClr val="dk1"/>
              </a:buClr>
              <a:buSzPct val="1000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endParaRPr sz="4400" b="0" i="0" u="none" strike="noStrike" cap="none">
              <a:solidFill>
                <a:schemeClr val="dk2"/>
              </a:solidFill>
              <a:latin typeface="Arial"/>
              <a:ea typeface="Arial"/>
              <a:cs typeface="Arial"/>
              <a:sym typeface="Arial"/>
            </a:endParaRPr>
          </a:p>
        </p:txBody>
      </p:sp>
      <p:sp>
        <p:nvSpPr>
          <p:cNvPr id="293" name="Shape 293"/>
          <p:cNvSpPr txBox="1">
            <a:spLocks noGrp="1"/>
          </p:cNvSpPr>
          <p:nvPr>
            <p:ph type="body" idx="1"/>
          </p:nvPr>
        </p:nvSpPr>
        <p:spPr>
          <a:xfrm>
            <a:off x="457200" y="1066800"/>
            <a:ext cx="8229600" cy="5562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600" b="0" i="0" u="none" strike="noStrike" cap="none">
                <a:solidFill>
                  <a:schemeClr val="dk1"/>
                </a:solidFill>
                <a:latin typeface="Arial"/>
                <a:ea typeface="Arial"/>
                <a:cs typeface="Arial"/>
                <a:sym typeface="Arial"/>
              </a:rPr>
              <a:t>Average = 2.0 + 2.2 +2.2+2.1+2.0 +2.4 +2.5/7=2.2</a:t>
            </a:r>
          </a:p>
          <a:p>
            <a:pPr marL="342900" marR="0" lvl="0" indent="-342900" algn="l" rtl="0">
              <a:lnSpc>
                <a:spcPct val="100000"/>
              </a:lnSpc>
              <a:spcBef>
                <a:spcPts val="720"/>
              </a:spcBef>
              <a:spcAft>
                <a:spcPts val="0"/>
              </a:spcAft>
              <a:buClr>
                <a:schemeClr val="dk1"/>
              </a:buClr>
              <a:buSzPct val="100000"/>
              <a:buFont typeface="Arial"/>
              <a:buChar char="•"/>
            </a:pPr>
            <a:r>
              <a:rPr lang="en-US" sz="3600" b="0" i="0" u="none" strike="noStrike" cap="none">
                <a:solidFill>
                  <a:schemeClr val="dk1"/>
                </a:solidFill>
                <a:latin typeface="Arial"/>
                <a:ea typeface="Arial"/>
                <a:cs typeface="Arial"/>
                <a:sym typeface="Arial"/>
              </a:rPr>
              <a:t>Dev = -.2+ 0+ 0+-.1+-.2+.2+.3</a:t>
            </a:r>
          </a:p>
          <a:p>
            <a:pPr marL="342900" marR="0" lvl="0" indent="-342900" algn="l" rtl="0">
              <a:lnSpc>
                <a:spcPct val="100000"/>
              </a:lnSpc>
              <a:spcBef>
                <a:spcPts val="720"/>
              </a:spcBef>
              <a:spcAft>
                <a:spcPts val="0"/>
              </a:spcAft>
              <a:buClr>
                <a:schemeClr val="dk1"/>
              </a:buClr>
              <a:buSzPct val="100000"/>
              <a:buFont typeface="Arial"/>
              <a:buChar char="•"/>
            </a:pPr>
            <a:r>
              <a:rPr lang="en-US" sz="3600" b="0" i="0" u="none" strike="noStrike" cap="none">
                <a:solidFill>
                  <a:schemeClr val="dk1"/>
                </a:solidFill>
                <a:latin typeface="Arial"/>
                <a:ea typeface="Arial"/>
                <a:cs typeface="Arial"/>
                <a:sym typeface="Arial"/>
              </a:rPr>
              <a:t>Dev Squared = .04+0+0+.01+.04 +.04+.09=</a:t>
            </a:r>
          </a:p>
          <a:p>
            <a:pPr marL="342900" marR="0" lvl="0" indent="-342900" algn="l" rtl="0">
              <a:lnSpc>
                <a:spcPct val="100000"/>
              </a:lnSpc>
              <a:spcBef>
                <a:spcPts val="720"/>
              </a:spcBef>
              <a:spcAft>
                <a:spcPts val="0"/>
              </a:spcAft>
              <a:buClr>
                <a:schemeClr val="dk1"/>
              </a:buClr>
              <a:buSzPct val="100000"/>
              <a:buFont typeface="Arial"/>
              <a:buChar char="•"/>
            </a:pPr>
            <a:r>
              <a:rPr lang="en-US" sz="3600" b="0" i="0" u="none" strike="noStrike" cap="none">
                <a:solidFill>
                  <a:schemeClr val="dk1"/>
                </a:solidFill>
                <a:latin typeface="Arial"/>
                <a:ea typeface="Arial"/>
                <a:cs typeface="Arial"/>
                <a:sym typeface="Arial"/>
              </a:rPr>
              <a:t>Sum of the Devs Squared = </a:t>
            </a:r>
            <a:r>
              <a:rPr lang="en-US" sz="3600" b="0" i="0" u="none" strike="noStrike" cap="none">
                <a:solidFill>
                  <a:srgbClr val="0000FF"/>
                </a:solidFill>
                <a:latin typeface="Arial"/>
                <a:ea typeface="Arial"/>
                <a:cs typeface="Arial"/>
                <a:sym typeface="Arial"/>
              </a:rPr>
              <a:t>0.22</a:t>
            </a:r>
          </a:p>
          <a:p>
            <a:pPr marL="342900" marR="0" lvl="0" indent="-342900" algn="l" rtl="0">
              <a:spcBef>
                <a:spcPts val="720"/>
              </a:spcBef>
              <a:spcAft>
                <a:spcPts val="0"/>
              </a:spcAft>
              <a:buClr>
                <a:schemeClr val="dk1"/>
              </a:buClr>
              <a:buSzPct val="100000"/>
              <a:buFont typeface="Arial"/>
              <a:buNone/>
            </a:pPr>
            <a:endParaRPr sz="3600" b="0" i="0" u="none" strike="noStrike" cap="none">
              <a:solidFill>
                <a:srgbClr val="0000FF"/>
              </a:solidFill>
              <a:latin typeface="Arial"/>
              <a:ea typeface="Arial"/>
              <a:cs typeface="Arial"/>
              <a:sym typeface="Arial"/>
            </a:endParaRPr>
          </a:p>
        </p:txBody>
      </p:sp>
      <p:pic>
        <p:nvPicPr>
          <p:cNvPr id="294" name="Shape 294"/>
          <p:cNvPicPr preferRelativeResize="0"/>
          <p:nvPr/>
        </p:nvPicPr>
        <p:blipFill rotWithShape="1">
          <a:blip r:embed="rId3">
            <a:alphaModFix/>
          </a:blip>
          <a:srcRect/>
          <a:stretch/>
        </p:blipFill>
        <p:spPr>
          <a:xfrm>
            <a:off x="7162800" y="4724400"/>
            <a:ext cx="1314449" cy="20383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Null Hypothesis</a:t>
            </a:r>
            <a:r>
              <a:rPr lang="en-US" dirty="0" smtClean="0"/>
              <a:t>: “There is no statistical difference…” </a:t>
            </a:r>
          </a:p>
          <a:p>
            <a:r>
              <a:rPr lang="en-US" dirty="0" smtClean="0"/>
              <a:t>If X</a:t>
            </a:r>
            <a:r>
              <a:rPr lang="en-US" baseline="30000" dirty="0" smtClean="0"/>
              <a:t>2</a:t>
            </a:r>
            <a:r>
              <a:rPr lang="en-US" dirty="0" smtClean="0"/>
              <a:t> is </a:t>
            </a:r>
            <a:r>
              <a:rPr lang="en-US" dirty="0" smtClean="0">
                <a:solidFill>
                  <a:srgbClr val="FF0000"/>
                </a:solidFill>
              </a:rPr>
              <a:t>greater</a:t>
            </a:r>
            <a:r>
              <a:rPr lang="en-US" dirty="0" smtClean="0"/>
              <a:t> than the critical value (p-value .05 @ DF) then </a:t>
            </a:r>
            <a:r>
              <a:rPr lang="en-US" dirty="0" smtClean="0">
                <a:solidFill>
                  <a:srgbClr val="FF0000"/>
                </a:solidFill>
              </a:rPr>
              <a:t>REJECT</a:t>
            </a:r>
            <a:r>
              <a:rPr lang="en-US" dirty="0" smtClean="0"/>
              <a:t> the null  - because the difference is statistically different)</a:t>
            </a:r>
          </a:p>
          <a:p>
            <a:r>
              <a:rPr lang="en-US" dirty="0"/>
              <a:t>If X</a:t>
            </a:r>
            <a:r>
              <a:rPr lang="en-US" baseline="30000" dirty="0"/>
              <a:t>2</a:t>
            </a:r>
            <a:r>
              <a:rPr lang="en-US" dirty="0"/>
              <a:t> is </a:t>
            </a:r>
            <a:r>
              <a:rPr lang="en-US" dirty="0" smtClean="0">
                <a:solidFill>
                  <a:srgbClr val="FF0000"/>
                </a:solidFill>
              </a:rPr>
              <a:t>lower</a:t>
            </a:r>
            <a:r>
              <a:rPr lang="en-US" dirty="0" smtClean="0"/>
              <a:t> </a:t>
            </a:r>
            <a:r>
              <a:rPr lang="en-US" dirty="0"/>
              <a:t>than the critical value (p-value .05 @ DF) then </a:t>
            </a:r>
            <a:r>
              <a:rPr lang="en-US" dirty="0" smtClean="0">
                <a:solidFill>
                  <a:srgbClr val="FF0000"/>
                </a:solidFill>
              </a:rPr>
              <a:t>CANNOT REJECT </a:t>
            </a:r>
            <a:r>
              <a:rPr lang="en-US" dirty="0" smtClean="0"/>
              <a:t>the </a:t>
            </a:r>
            <a:r>
              <a:rPr lang="en-US" dirty="0"/>
              <a:t>null (must keep it)</a:t>
            </a:r>
            <a:r>
              <a:rPr lang="en-US" dirty="0" smtClean="0"/>
              <a:t> </a:t>
            </a:r>
          </a:p>
          <a:p>
            <a:endParaRPr lang="en-US" dirty="0"/>
          </a:p>
        </p:txBody>
      </p:sp>
    </p:spTree>
    <p:extLst>
      <p:ext uri="{BB962C8B-B14F-4D97-AF65-F5344CB8AC3E}">
        <p14:creationId xmlns:p14="http://schemas.microsoft.com/office/powerpoint/2010/main" val="4262444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Q13: </a:t>
            </a:r>
            <a:r>
              <a:rPr lang="en-US" sz="4400" b="0" i="0" u="none" strike="noStrike" cap="none" dirty="0">
                <a:solidFill>
                  <a:schemeClr val="accent2"/>
                </a:solidFill>
                <a:latin typeface="Arial"/>
                <a:ea typeface="Arial"/>
                <a:cs typeface="Arial"/>
                <a:sym typeface="Arial"/>
              </a:rPr>
              <a:t>log</a:t>
            </a:r>
          </a:p>
        </p:txBody>
      </p:sp>
      <p:sp>
        <p:nvSpPr>
          <p:cNvPr id="313" name="Shape 31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80000"/>
              </a:lnSpc>
              <a:spcBef>
                <a:spcPts val="0"/>
              </a:spcBef>
              <a:spcAft>
                <a:spcPts val="0"/>
              </a:spcAft>
              <a:buClr>
                <a:schemeClr val="dk1"/>
              </a:buClr>
              <a:buSzPct val="100000"/>
              <a:buFont typeface="Arial"/>
              <a:buChar char="•"/>
            </a:pPr>
            <a:r>
              <a:rPr lang="en-US" sz="6000" b="0" i="0" u="none" strike="noStrike" cap="none">
                <a:solidFill>
                  <a:schemeClr val="dk1"/>
                </a:solidFill>
                <a:latin typeface="Arial"/>
                <a:ea typeface="Arial"/>
                <a:cs typeface="Arial"/>
                <a:sym typeface="Arial"/>
              </a:rPr>
              <a:t>What is </a:t>
            </a:r>
            <a:r>
              <a:rPr lang="en-US" sz="6000" b="1" i="0" u="none" strike="noStrike" cap="none">
                <a:solidFill>
                  <a:schemeClr val="dk1"/>
                </a:solidFill>
                <a:latin typeface="Arial"/>
                <a:ea typeface="Arial"/>
                <a:cs typeface="Arial"/>
                <a:sym typeface="Arial"/>
              </a:rPr>
              <a:t>the hydrogen ion</a:t>
            </a:r>
            <a:r>
              <a:rPr lang="en-US" sz="6000" b="0" i="0" u="none" strike="noStrike" cap="none">
                <a:solidFill>
                  <a:schemeClr val="dk1"/>
                </a:solidFill>
                <a:latin typeface="Arial"/>
                <a:ea typeface="Arial"/>
                <a:cs typeface="Arial"/>
                <a:sym typeface="Arial"/>
              </a:rPr>
              <a:t> concentration of a solution of pH 8?  Round to the </a:t>
            </a:r>
            <a:r>
              <a:rPr lang="en-US" sz="6000" b="0" i="0" u="sng" strike="noStrike" cap="none">
                <a:solidFill>
                  <a:schemeClr val="dk1"/>
                </a:solidFill>
                <a:latin typeface="Arial"/>
                <a:ea typeface="Arial"/>
                <a:cs typeface="Arial"/>
                <a:sym typeface="Arial"/>
              </a:rPr>
              <a:t>nearest whole number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dirty="0" smtClean="0">
                <a:solidFill>
                  <a:schemeClr val="dk2"/>
                </a:solidFill>
                <a:latin typeface="Arial"/>
                <a:ea typeface="Arial"/>
                <a:cs typeface="Arial"/>
                <a:sym typeface="Arial"/>
              </a:rPr>
              <a:t>Q13</a:t>
            </a:r>
            <a:endParaRPr lang="en-US" sz="4400" b="0" i="0" u="none" strike="noStrike" cap="none" dirty="0">
              <a:solidFill>
                <a:schemeClr val="dk2"/>
              </a:solidFill>
              <a:latin typeface="Arial"/>
              <a:ea typeface="Arial"/>
              <a:cs typeface="Arial"/>
              <a:sym typeface="Arial"/>
            </a:endParaRPr>
          </a:p>
        </p:txBody>
      </p:sp>
      <p:sp>
        <p:nvSpPr>
          <p:cNvPr id="319" name="Shape 31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6600" b="0" i="0" u="none" strike="noStrike" cap="none">
                <a:solidFill>
                  <a:schemeClr val="dk1"/>
                </a:solidFill>
                <a:latin typeface="Arial"/>
                <a:ea typeface="Arial"/>
                <a:cs typeface="Arial"/>
                <a:sym typeface="Arial"/>
              </a:rPr>
              <a:t>[H+] if pH = 8.0</a:t>
            </a:r>
          </a:p>
          <a:p>
            <a:pPr marL="342900" marR="0" lvl="0" indent="-342900" algn="l" rtl="0">
              <a:lnSpc>
                <a:spcPct val="100000"/>
              </a:lnSpc>
              <a:spcBef>
                <a:spcPts val="1320"/>
              </a:spcBef>
              <a:spcAft>
                <a:spcPts val="0"/>
              </a:spcAft>
              <a:buClr>
                <a:schemeClr val="dk1"/>
              </a:buClr>
              <a:buSzPct val="100000"/>
              <a:buFont typeface="Arial"/>
              <a:buChar char="•"/>
            </a:pPr>
            <a:r>
              <a:rPr lang="en-US" sz="6600" b="0" i="0" u="none" strike="noStrike" cap="none">
                <a:solidFill>
                  <a:schemeClr val="dk1"/>
                </a:solidFill>
                <a:latin typeface="Arial"/>
                <a:ea typeface="Arial"/>
                <a:cs typeface="Arial"/>
                <a:sym typeface="Arial"/>
              </a:rPr>
              <a:t>[H+] = 10</a:t>
            </a:r>
            <a:r>
              <a:rPr lang="en-US" sz="6600" b="0" i="0" u="none" strike="noStrike" cap="none" baseline="30000">
                <a:solidFill>
                  <a:schemeClr val="dk1"/>
                </a:solidFill>
                <a:latin typeface="Arial"/>
                <a:ea typeface="Arial"/>
                <a:cs typeface="Arial"/>
                <a:sym typeface="Arial"/>
              </a:rPr>
              <a:t>-pH</a:t>
            </a:r>
            <a:r>
              <a:rPr lang="en-US" sz="6600" b="0" i="0" u="none" strike="noStrike" cap="none">
                <a:solidFill>
                  <a:schemeClr val="dk1"/>
                </a:solidFill>
                <a:latin typeface="Arial"/>
                <a:ea typeface="Arial"/>
                <a:cs typeface="Arial"/>
                <a:sym typeface="Arial"/>
              </a:rPr>
              <a:t/>
            </a:r>
            <a:br>
              <a:rPr lang="en-US" sz="6600" b="0" i="0" u="none" strike="noStrike" cap="none">
                <a:solidFill>
                  <a:schemeClr val="dk1"/>
                </a:solidFill>
                <a:latin typeface="Arial"/>
                <a:ea typeface="Arial"/>
                <a:cs typeface="Arial"/>
                <a:sym typeface="Arial"/>
              </a:rPr>
            </a:br>
            <a:r>
              <a:rPr lang="en-US" sz="6600" b="0" i="0" u="none" strike="noStrike" cap="none">
                <a:solidFill>
                  <a:schemeClr val="dk1"/>
                </a:solidFill>
                <a:latin typeface="Arial"/>
                <a:ea typeface="Arial"/>
                <a:cs typeface="Arial"/>
                <a:sym typeface="Arial"/>
              </a:rPr>
              <a:t>[H+] = 10</a:t>
            </a:r>
            <a:r>
              <a:rPr lang="en-US" sz="6600" b="0" i="0" u="none" strike="noStrike" cap="none" baseline="30000">
                <a:solidFill>
                  <a:schemeClr val="dk1"/>
                </a:solidFill>
                <a:latin typeface="Arial"/>
                <a:ea typeface="Arial"/>
                <a:cs typeface="Arial"/>
                <a:sym typeface="Arial"/>
              </a:rPr>
              <a:t>-8.0</a:t>
            </a:r>
          </a:p>
          <a:p>
            <a:pPr marL="342900" marR="0" lvl="0" indent="-342900" algn="l" rtl="0">
              <a:lnSpc>
                <a:spcPct val="100000"/>
              </a:lnSpc>
              <a:spcBef>
                <a:spcPts val="1320"/>
              </a:spcBef>
              <a:spcAft>
                <a:spcPts val="0"/>
              </a:spcAft>
              <a:buClr>
                <a:schemeClr val="dk1"/>
              </a:buClr>
              <a:buSzPct val="100000"/>
              <a:buFont typeface="Arial"/>
              <a:buChar char="•"/>
            </a:pPr>
            <a:r>
              <a:rPr lang="en-US" sz="6600" b="0" i="0" u="none" strike="noStrike" cap="none">
                <a:solidFill>
                  <a:schemeClr val="dk1"/>
                </a:solidFill>
                <a:latin typeface="Arial"/>
                <a:ea typeface="Arial"/>
                <a:cs typeface="Arial"/>
                <a:sym typeface="Arial"/>
              </a:rPr>
              <a:t>1÷10⁸ = </a:t>
            </a:r>
            <a:r>
              <a:rPr lang="en-US" sz="6600" b="0" i="0" u="none" strike="noStrike" cap="none">
                <a:solidFill>
                  <a:srgbClr val="0000FF"/>
                </a:solidFill>
                <a:latin typeface="Arial"/>
                <a:ea typeface="Arial"/>
                <a:cs typeface="Arial"/>
                <a:sym typeface="Arial"/>
              </a:rPr>
              <a:t>0.00000001</a:t>
            </a:r>
            <a:r>
              <a:rPr lang="en-US" sz="3200" b="0" i="0" u="none" strike="noStrike" cap="none">
                <a:solidFill>
                  <a:schemeClr val="dk1"/>
                </a:solidFill>
                <a:latin typeface="Arial"/>
                <a:ea typeface="Arial"/>
                <a:cs typeface="Arial"/>
                <a:sym typeface="Arial"/>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685800" y="2438400"/>
            <a:ext cx="7772400" cy="147002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FF"/>
              </a:buClr>
              <a:buSzPct val="25000"/>
              <a:buFont typeface="Arial"/>
              <a:buNone/>
            </a:pPr>
            <a:r>
              <a:rPr lang="en-US" sz="4400" b="0" i="0" u="none" strike="noStrike" cap="none" dirty="0">
                <a:solidFill>
                  <a:srgbClr val="0000FF"/>
                </a:solidFill>
                <a:latin typeface="Arial"/>
                <a:ea typeface="Arial"/>
                <a:cs typeface="Arial"/>
                <a:sym typeface="Arial"/>
              </a:rPr>
              <a:t>AP Biology Math Review </a:t>
            </a:r>
            <a:r>
              <a:rPr lang="en-US" sz="4400" b="0" i="0" u="none" strike="noStrike" cap="none" dirty="0" smtClean="0">
                <a:solidFill>
                  <a:srgbClr val="0000FF"/>
                </a:solidFill>
                <a:latin typeface="Arial"/>
                <a:ea typeface="Arial"/>
                <a:cs typeface="Arial"/>
                <a:sym typeface="Arial"/>
              </a:rPr>
              <a:t>2018</a:t>
            </a:r>
            <a:endParaRPr lang="en-US" sz="4400" b="0" i="0" u="none" strike="noStrike" cap="none" dirty="0">
              <a:solidFill>
                <a:srgbClr val="0000FF"/>
              </a:solidFill>
              <a:latin typeface="Arial"/>
              <a:ea typeface="Arial"/>
              <a:cs typeface="Arial"/>
              <a:sym typeface="Arial"/>
            </a:endParaRPr>
          </a:p>
        </p:txBody>
      </p:sp>
      <p:sp>
        <p:nvSpPr>
          <p:cNvPr id="97" name="Shape 97"/>
          <p:cNvSpPr txBox="1">
            <a:spLocks noGrp="1"/>
          </p:cNvSpPr>
          <p:nvPr>
            <p:ph type="subTitle" idx="1"/>
          </p:nvPr>
        </p:nvSpPr>
        <p:spPr>
          <a:xfrm>
            <a:off x="96716" y="3581400"/>
            <a:ext cx="8950570" cy="2819400"/>
          </a:xfrm>
          <a:prstGeom prst="rect">
            <a:avLst/>
          </a:prstGeom>
          <a:noFill/>
          <a:ln>
            <a:noFill/>
          </a:ln>
        </p:spPr>
        <p:txBody>
          <a:bodyPr lIns="91425" tIns="45700" rIns="91425" bIns="45700" anchor="t" anchorCtr="0">
            <a:noAutofit/>
          </a:bodyPr>
          <a:lstStyle/>
          <a:p>
            <a:pPr marL="381000" marR="0" lvl="0" indent="-381000" algn="l" rtl="0">
              <a:lnSpc>
                <a:spcPct val="100000"/>
              </a:lnSpc>
              <a:spcBef>
                <a:spcPts val="0"/>
              </a:spcBef>
              <a:spcAft>
                <a:spcPts val="0"/>
              </a:spcAft>
              <a:buClr>
                <a:srgbClr val="0000FF"/>
              </a:buClr>
              <a:buSzPct val="100000"/>
              <a:buFont typeface="Arial"/>
              <a:buAutoNum type="arabicParenR"/>
            </a:pPr>
            <a:r>
              <a:rPr lang="en-US" sz="3200" b="0" i="0" u="none" strike="noStrike" cap="none" dirty="0">
                <a:solidFill>
                  <a:srgbClr val="0000FF"/>
                </a:solidFill>
                <a:latin typeface="Arial"/>
                <a:ea typeface="Arial"/>
                <a:cs typeface="Arial"/>
                <a:sym typeface="Arial"/>
              </a:rPr>
              <a:t>Take out </a:t>
            </a:r>
            <a:r>
              <a:rPr lang="en-US" sz="3200" b="0" i="0" u="none" strike="noStrike" cap="none" dirty="0" smtClean="0">
                <a:solidFill>
                  <a:srgbClr val="0000FF"/>
                </a:solidFill>
                <a:latin typeface="Arial"/>
                <a:ea typeface="Arial"/>
                <a:cs typeface="Arial"/>
                <a:sym typeface="Arial"/>
              </a:rPr>
              <a:t>a calculator </a:t>
            </a:r>
            <a:r>
              <a:rPr lang="en-US" sz="3200" b="0" i="0" u="none" strike="noStrike" cap="none" dirty="0">
                <a:solidFill>
                  <a:srgbClr val="0000FF"/>
                </a:solidFill>
                <a:latin typeface="Arial"/>
                <a:ea typeface="Arial"/>
                <a:cs typeface="Arial"/>
                <a:sym typeface="Arial"/>
              </a:rPr>
              <a:t>and </a:t>
            </a:r>
            <a:r>
              <a:rPr lang="en-US" sz="3200" b="0" i="0" u="none" strike="noStrike" cap="none" dirty="0" smtClean="0">
                <a:solidFill>
                  <a:srgbClr val="0000FF"/>
                </a:solidFill>
                <a:latin typeface="Arial"/>
                <a:ea typeface="Arial"/>
                <a:cs typeface="Arial"/>
                <a:sym typeface="Arial"/>
              </a:rPr>
              <a:t>green formula </a:t>
            </a:r>
            <a:r>
              <a:rPr lang="en-US" sz="3200" b="0" i="0" u="none" strike="noStrike" cap="none" dirty="0">
                <a:solidFill>
                  <a:srgbClr val="0000FF"/>
                </a:solidFill>
                <a:latin typeface="Arial"/>
                <a:ea typeface="Arial"/>
                <a:cs typeface="Arial"/>
                <a:sym typeface="Arial"/>
              </a:rPr>
              <a:t>sheet. </a:t>
            </a:r>
          </a:p>
          <a:p>
            <a:pPr marL="381000" marR="0" lvl="0" indent="-381000" algn="l" rtl="0">
              <a:lnSpc>
                <a:spcPct val="100000"/>
              </a:lnSpc>
              <a:spcBef>
                <a:spcPts val="640"/>
              </a:spcBef>
              <a:spcAft>
                <a:spcPts val="0"/>
              </a:spcAft>
              <a:buClr>
                <a:schemeClr val="dk1"/>
              </a:buClr>
              <a:buSzPct val="100000"/>
              <a:buFont typeface="Arial"/>
              <a:buNone/>
            </a:pPr>
            <a:endParaRPr sz="3200" b="0" i="0" u="none" strike="noStrike" cap="none" dirty="0">
              <a:solidFill>
                <a:srgbClr val="0000FF"/>
              </a:solidFill>
              <a:latin typeface="Arial"/>
              <a:ea typeface="Arial"/>
              <a:cs typeface="Arial"/>
              <a:sym typeface="Arial"/>
            </a:endParaRPr>
          </a:p>
          <a:p>
            <a:pPr marL="381000" marR="0" lvl="0" indent="-381000" algn="l" rtl="0">
              <a:lnSpc>
                <a:spcPct val="100000"/>
              </a:lnSpc>
              <a:spcBef>
                <a:spcPts val="640"/>
              </a:spcBef>
              <a:spcAft>
                <a:spcPts val="0"/>
              </a:spcAft>
              <a:buClr>
                <a:srgbClr val="0000FF"/>
              </a:buClr>
              <a:buSzPct val="25000"/>
              <a:buFont typeface="Arial"/>
              <a:buNone/>
            </a:pPr>
            <a:r>
              <a:rPr lang="en-US" sz="3200" b="0" i="0" u="none" strike="noStrike" cap="none" dirty="0">
                <a:solidFill>
                  <a:srgbClr val="0000FF"/>
                </a:solidFill>
                <a:latin typeface="Arial"/>
                <a:ea typeface="Arial"/>
                <a:cs typeface="Arial"/>
                <a:sym typeface="Arial"/>
              </a:rPr>
              <a:t>2) Pick a grid sheet.  You will solve each problem and grid in the answer.</a:t>
            </a:r>
          </a:p>
          <a:p>
            <a:pPr marL="381000" marR="0" lvl="0" indent="-381000" algn="l" rtl="0">
              <a:lnSpc>
                <a:spcPct val="100000"/>
              </a:lnSpc>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a:p>
            <a:pPr marL="381000" marR="0" lvl="0" indent="-381000" algn="l" rtl="0">
              <a:lnSpc>
                <a:spcPct val="100000"/>
              </a:lnSpc>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a:p>
            <a:pPr marL="0" marR="0" lvl="0" indent="0" algn="ctr" rtl="0">
              <a:spcBef>
                <a:spcPts val="640"/>
              </a:spcBef>
              <a:spcAft>
                <a:spcPts val="0"/>
              </a:spcAft>
              <a:buClr>
                <a:schemeClr val="dk1"/>
              </a:buClr>
              <a:buSzPct val="25000"/>
              <a:buFont typeface="Arial"/>
              <a:buNone/>
            </a:pPr>
            <a:endParaRPr sz="3200" b="0" i="0" u="none" strike="noStrike" cap="none" dirty="0">
              <a:solidFill>
                <a:srgbClr val="0000FF"/>
              </a:solidFill>
              <a:latin typeface="Arial"/>
              <a:ea typeface="Arial"/>
              <a:cs typeface="Arial"/>
              <a:sym typeface="Arial"/>
            </a:endParaRPr>
          </a:p>
        </p:txBody>
      </p:sp>
      <p:pic>
        <p:nvPicPr>
          <p:cNvPr id="98" name="Shape 98" descr="Its-OK-To-Like-Math-image-500x500"/>
          <p:cNvPicPr preferRelativeResize="0"/>
          <p:nvPr/>
        </p:nvPicPr>
        <p:blipFill rotWithShape="1">
          <a:blip r:embed="rId3">
            <a:alphaModFix/>
          </a:blip>
          <a:srcRect/>
          <a:stretch/>
        </p:blipFill>
        <p:spPr>
          <a:xfrm>
            <a:off x="0" y="0"/>
            <a:ext cx="2743199" cy="2743199"/>
          </a:xfrm>
          <a:prstGeom prst="rect">
            <a:avLst/>
          </a:prstGeom>
          <a:noFill/>
          <a:ln>
            <a:noFill/>
          </a:ln>
        </p:spPr>
      </p:pic>
      <p:pic>
        <p:nvPicPr>
          <p:cNvPr id="99" name="Shape 99" descr="math"/>
          <p:cNvPicPr preferRelativeResize="0"/>
          <p:nvPr/>
        </p:nvPicPr>
        <p:blipFill rotWithShape="1">
          <a:blip r:embed="rId4">
            <a:alphaModFix/>
          </a:blip>
          <a:srcRect/>
          <a:stretch/>
        </p:blipFill>
        <p:spPr>
          <a:xfrm>
            <a:off x="2667000" y="0"/>
            <a:ext cx="3276600" cy="2338387"/>
          </a:xfrm>
          <a:prstGeom prst="rect">
            <a:avLst/>
          </a:prstGeom>
          <a:noFill/>
          <a:ln>
            <a:noFill/>
          </a:ln>
        </p:spPr>
      </p:pic>
      <p:pic>
        <p:nvPicPr>
          <p:cNvPr id="100" name="Shape 100" descr="Math-pic"/>
          <p:cNvPicPr preferRelativeResize="0"/>
          <p:nvPr/>
        </p:nvPicPr>
        <p:blipFill rotWithShape="1">
          <a:blip r:embed="rId5">
            <a:alphaModFix/>
          </a:blip>
          <a:srcRect/>
          <a:stretch/>
        </p:blipFill>
        <p:spPr>
          <a:xfrm>
            <a:off x="6553200" y="0"/>
            <a:ext cx="2590800" cy="2347912"/>
          </a:xfrm>
          <a:prstGeom prst="rect">
            <a:avLst/>
          </a:prstGeom>
          <a:noFill/>
          <a:ln>
            <a:noFill/>
          </a:ln>
        </p:spPr>
      </p:pic>
    </p:spTree>
    <p:extLst>
      <p:ext uri="{BB962C8B-B14F-4D97-AF65-F5344CB8AC3E}">
        <p14:creationId xmlns:p14="http://schemas.microsoft.com/office/powerpoint/2010/main" val="2529437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Q1: Chi Square</a:t>
            </a:r>
          </a:p>
        </p:txBody>
      </p:sp>
      <p:sp>
        <p:nvSpPr>
          <p:cNvPr id="113" name="Shape 113"/>
          <p:cNvSpPr txBox="1">
            <a:spLocks noGrp="1"/>
          </p:cNvSpPr>
          <p:nvPr>
            <p:ph type="body" idx="1"/>
          </p:nvPr>
        </p:nvSpPr>
        <p:spPr>
          <a:xfrm>
            <a:off x="457200" y="1600200"/>
            <a:ext cx="80771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Arial"/>
                <a:ea typeface="Arial"/>
                <a:cs typeface="Arial"/>
                <a:sym typeface="Arial"/>
              </a:rPr>
              <a:t>A </a:t>
            </a:r>
            <a:r>
              <a:rPr lang="en-US" sz="2800" b="0" i="0" u="none" strike="noStrike" cap="none" dirty="0" smtClean="0">
                <a:solidFill>
                  <a:schemeClr val="dk1"/>
                </a:solidFill>
                <a:latin typeface="Arial"/>
                <a:ea typeface="Arial"/>
                <a:cs typeface="Arial"/>
                <a:sym typeface="Arial"/>
              </a:rPr>
              <a:t>heterozygous </a:t>
            </a:r>
            <a:r>
              <a:rPr lang="en-US" sz="2800" b="0" i="0" u="none" strike="noStrike" cap="none" dirty="0">
                <a:solidFill>
                  <a:schemeClr val="dk1"/>
                </a:solidFill>
                <a:latin typeface="Arial"/>
                <a:ea typeface="Arial"/>
                <a:cs typeface="Arial"/>
                <a:sym typeface="Arial"/>
              </a:rPr>
              <a:t>red eyed female was crossed with a red eyed male. The results are shown below.  Red eyes are sex-linked dominant to </a:t>
            </a:r>
            <a:r>
              <a:rPr lang="en-US" sz="2800" b="0" i="0" u="none" strike="noStrike" cap="none" dirty="0" smtClean="0">
                <a:solidFill>
                  <a:schemeClr val="dk1"/>
                </a:solidFill>
                <a:latin typeface="Arial"/>
                <a:ea typeface="Arial"/>
                <a:cs typeface="Arial"/>
                <a:sym typeface="Arial"/>
              </a:rPr>
              <a:t>white.  Determine </a:t>
            </a:r>
            <a:r>
              <a:rPr lang="en-US" sz="2800" b="1" i="0" u="none" strike="noStrike" cap="none" dirty="0">
                <a:solidFill>
                  <a:schemeClr val="dk1"/>
                </a:solidFill>
                <a:latin typeface="Arial"/>
                <a:ea typeface="Arial"/>
                <a:cs typeface="Arial"/>
                <a:sym typeface="Arial"/>
              </a:rPr>
              <a:t>the chi square value.</a:t>
            </a:r>
            <a:r>
              <a:rPr lang="en-US" sz="2800" b="0" i="0" u="none" strike="noStrike" cap="none" dirty="0">
                <a:solidFill>
                  <a:schemeClr val="dk1"/>
                </a:solidFill>
                <a:latin typeface="Arial"/>
                <a:ea typeface="Arial"/>
                <a:cs typeface="Arial"/>
                <a:sym typeface="Arial"/>
              </a:rPr>
              <a:t> Round to the </a:t>
            </a:r>
            <a:r>
              <a:rPr lang="en-US" sz="2800" b="0" i="0" u="sng" strike="noStrike" cap="none" dirty="0">
                <a:solidFill>
                  <a:schemeClr val="dk1"/>
                </a:solidFill>
                <a:latin typeface="Arial"/>
                <a:ea typeface="Arial"/>
                <a:cs typeface="Arial"/>
                <a:sym typeface="Arial"/>
              </a:rPr>
              <a:t>nearest hundredth</a:t>
            </a:r>
            <a:r>
              <a:rPr lang="en-US" sz="2800" b="0" i="0" u="none" strike="noStrike" cap="none" dirty="0">
                <a:solidFill>
                  <a:schemeClr val="dk1"/>
                </a:solidFill>
                <a:latin typeface="Arial"/>
                <a:ea typeface="Arial"/>
                <a:cs typeface="Arial"/>
                <a:sym typeface="Arial"/>
              </a:rPr>
              <a:t>.</a:t>
            </a:r>
          </a:p>
        </p:txBody>
      </p:sp>
      <p:graphicFrame>
        <p:nvGraphicFramePr>
          <p:cNvPr id="114" name="Shape 114"/>
          <p:cNvGraphicFramePr/>
          <p:nvPr/>
        </p:nvGraphicFramePr>
        <p:xfrm>
          <a:off x="2362200" y="4038600"/>
          <a:ext cx="4419600" cy="2316150"/>
        </p:xfrm>
        <a:graphic>
          <a:graphicData uri="http://schemas.openxmlformats.org/drawingml/2006/table">
            <a:tbl>
              <a:tblPr>
                <a:noFill/>
                <a:tableStyleId>{62D0215C-1648-466C-8DB6-FA8F06793FD8}</a:tableStyleId>
              </a:tblPr>
              <a:tblGrid>
                <a:gridCol w="2244725">
                  <a:extLst>
                    <a:ext uri="{9D8B030D-6E8A-4147-A177-3AD203B41FA5}">
                      <a16:colId xmlns:a16="http://schemas.microsoft.com/office/drawing/2014/main" val="20000"/>
                    </a:ext>
                  </a:extLst>
                </a:gridCol>
                <a:gridCol w="2174875">
                  <a:extLst>
                    <a:ext uri="{9D8B030D-6E8A-4147-A177-3AD203B41FA5}">
                      <a16:colId xmlns:a16="http://schemas.microsoft.com/office/drawing/2014/main" val="20001"/>
                    </a:ext>
                  </a:extLst>
                </a:gridCol>
              </a:tblGrid>
              <a:tr h="9747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Phenotype</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 flies observed</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15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a:solidFill>
                            <a:schemeClr val="dk1"/>
                          </a:solidFill>
                          <a:latin typeface="Comic Sans MS"/>
                          <a:ea typeface="Comic Sans MS"/>
                          <a:cs typeface="Comic Sans MS"/>
                          <a:sym typeface="Comic Sans MS"/>
                        </a:rPr>
                        <a:t>Red Eyes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134</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99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a:solidFill>
                            <a:schemeClr val="dk1"/>
                          </a:solidFill>
                          <a:latin typeface="Comic Sans MS"/>
                          <a:ea typeface="Comic Sans MS"/>
                          <a:cs typeface="Comic Sans MS"/>
                          <a:sym typeface="Comic Sans MS"/>
                        </a:rPr>
                        <a:t>White Eyes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66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87142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Q2: Surface Area and Volume</a:t>
            </a:r>
          </a:p>
        </p:txBody>
      </p:sp>
      <p:sp>
        <p:nvSpPr>
          <p:cNvPr id="166" name="Shape 16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25000"/>
              <a:buFont typeface="Arial"/>
              <a:buChar char="•"/>
            </a:pPr>
            <a:r>
              <a:rPr lang="en-US" sz="3200" b="0" i="0" u="none" strike="noStrike" cap="none" dirty="0">
                <a:solidFill>
                  <a:schemeClr val="dk1"/>
                </a:solidFill>
                <a:latin typeface="Arial"/>
                <a:ea typeface="Arial"/>
                <a:cs typeface="Arial"/>
                <a:sym typeface="Arial"/>
              </a:rPr>
              <a:t>What is the SA/V </a:t>
            </a:r>
            <a:r>
              <a:rPr lang="en-US" sz="2400" b="0" i="0" u="none" strike="noStrike" cap="none" dirty="0" smtClean="0">
                <a:solidFill>
                  <a:schemeClr val="dk1"/>
                </a:solidFill>
                <a:latin typeface="Arial"/>
                <a:ea typeface="Arial"/>
                <a:cs typeface="Arial"/>
                <a:sym typeface="Arial"/>
              </a:rPr>
              <a:t>(surface area to volume ratio)</a:t>
            </a:r>
            <a:r>
              <a:rPr lang="en-US" sz="3200" b="0" i="0" u="none" strike="noStrike" cap="none" dirty="0" smtClean="0">
                <a:solidFill>
                  <a:schemeClr val="dk1"/>
                </a:solidFill>
                <a:latin typeface="Arial"/>
                <a:ea typeface="Arial"/>
                <a:cs typeface="Arial"/>
                <a:sym typeface="Arial"/>
              </a:rPr>
              <a:t> for </a:t>
            </a:r>
            <a:r>
              <a:rPr lang="en-US" sz="3200" b="0" i="0" u="none" strike="noStrike" cap="none" dirty="0">
                <a:solidFill>
                  <a:schemeClr val="dk1"/>
                </a:solidFill>
                <a:latin typeface="Arial"/>
                <a:ea typeface="Arial"/>
                <a:cs typeface="Arial"/>
                <a:sym typeface="Arial"/>
              </a:rPr>
              <a:t>this cell? Round your answer to the </a:t>
            </a:r>
            <a:r>
              <a:rPr lang="en-US" sz="3200" b="0" i="0" u="sng" strike="noStrike" cap="none" dirty="0">
                <a:solidFill>
                  <a:schemeClr val="dk1"/>
                </a:solidFill>
                <a:latin typeface="Arial"/>
                <a:ea typeface="Arial"/>
                <a:cs typeface="Arial"/>
                <a:sym typeface="Arial"/>
              </a:rPr>
              <a:t>nearest hundredths.</a:t>
            </a:r>
            <a:r>
              <a:rPr lang="en-US" sz="4000" b="0" i="0" u="none" strike="noStrike" cap="none" dirty="0">
                <a:solidFill>
                  <a:schemeClr val="dk1"/>
                </a:solidFill>
                <a:latin typeface="Arial"/>
                <a:ea typeface="Arial"/>
                <a:cs typeface="Arial"/>
                <a:sym typeface="Arial"/>
              </a:rPr>
              <a:t> </a:t>
            </a:r>
          </a:p>
        </p:txBody>
      </p:sp>
      <p:pic>
        <p:nvPicPr>
          <p:cNvPr id="167" name="Shape 167"/>
          <p:cNvPicPr preferRelativeResize="0"/>
          <p:nvPr/>
        </p:nvPicPr>
        <p:blipFill rotWithShape="1">
          <a:blip r:embed="rId3">
            <a:alphaModFix/>
          </a:blip>
          <a:srcRect/>
          <a:stretch/>
        </p:blipFill>
        <p:spPr>
          <a:xfrm>
            <a:off x="5284789" y="2901461"/>
            <a:ext cx="3402011" cy="3505200"/>
          </a:xfrm>
          <a:prstGeom prst="rect">
            <a:avLst/>
          </a:prstGeom>
          <a:noFill/>
          <a:ln>
            <a:noFill/>
          </a:ln>
        </p:spPr>
      </p:pic>
    </p:spTree>
    <p:extLst>
      <p:ext uri="{BB962C8B-B14F-4D97-AF65-F5344CB8AC3E}">
        <p14:creationId xmlns:p14="http://schemas.microsoft.com/office/powerpoint/2010/main" val="1258842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0" y="274637"/>
            <a:ext cx="914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600" b="0" i="0" u="none" strike="noStrike" cap="none">
                <a:solidFill>
                  <a:schemeClr val="accent2"/>
                </a:solidFill>
                <a:latin typeface="Arial"/>
                <a:ea typeface="Arial"/>
                <a:cs typeface="Arial"/>
                <a:sym typeface="Arial"/>
              </a:rPr>
              <a:t>Q3: Water Potential and Solution Potential</a:t>
            </a:r>
          </a:p>
        </p:txBody>
      </p:sp>
      <p:sp>
        <p:nvSpPr>
          <p:cNvPr id="186" name="Shape 186"/>
          <p:cNvSpPr txBox="1">
            <a:spLocks noGrp="1"/>
          </p:cNvSpPr>
          <p:nvPr>
            <p:ph type="body" idx="1"/>
          </p:nvPr>
        </p:nvSpPr>
        <p:spPr>
          <a:xfrm>
            <a:off x="304800" y="1371600"/>
            <a:ext cx="8381999" cy="52577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Arial"/>
              <a:buChar char="•"/>
            </a:pPr>
            <a:r>
              <a:rPr lang="en-US" sz="2000" b="0" i="0" u="none" strike="noStrike" cap="none" dirty="0">
                <a:solidFill>
                  <a:schemeClr val="dk1"/>
                </a:solidFill>
                <a:latin typeface="Arial"/>
                <a:ea typeface="Arial"/>
                <a:cs typeface="Arial"/>
                <a:sym typeface="Arial"/>
              </a:rPr>
              <a:t>Solute potential= –</a:t>
            </a:r>
            <a:r>
              <a:rPr lang="en-US" sz="2000" b="0" i="0" u="none" strike="noStrike" cap="none" dirty="0" err="1">
                <a:solidFill>
                  <a:schemeClr val="dk1"/>
                </a:solidFill>
                <a:latin typeface="Arial"/>
                <a:ea typeface="Arial"/>
                <a:cs typeface="Arial"/>
                <a:sym typeface="Arial"/>
              </a:rPr>
              <a:t>iCRT</a:t>
            </a:r>
            <a:endParaRPr lang="en-US" sz="2000" b="0" i="0"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None/>
            </a:pPr>
            <a:endParaRPr sz="2000" b="0" i="1"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err="1">
                <a:solidFill>
                  <a:srgbClr val="00B050"/>
                </a:solidFill>
                <a:latin typeface="Arial"/>
                <a:ea typeface="Arial"/>
                <a:cs typeface="Arial"/>
                <a:sym typeface="Arial"/>
              </a:rPr>
              <a:t>i</a:t>
            </a:r>
            <a:r>
              <a:rPr lang="en-US" sz="2000" b="0" i="0" u="none" strike="noStrike" cap="none" dirty="0">
                <a:solidFill>
                  <a:srgbClr val="00B050"/>
                </a:solidFill>
                <a:latin typeface="Arial"/>
                <a:ea typeface="Arial"/>
                <a:cs typeface="Arial"/>
                <a:sym typeface="Arial"/>
              </a:rPr>
              <a:t> = The number of particles the molecule will make in water; for </a:t>
            </a:r>
            <a:r>
              <a:rPr lang="en-US" sz="2000" b="0" i="0" u="none" strike="noStrike" cap="none" dirty="0" err="1">
                <a:solidFill>
                  <a:srgbClr val="00B050"/>
                </a:solidFill>
                <a:latin typeface="Arial"/>
                <a:ea typeface="Arial"/>
                <a:cs typeface="Arial"/>
                <a:sym typeface="Arial"/>
              </a:rPr>
              <a:t>NaCl</a:t>
            </a:r>
            <a:r>
              <a:rPr lang="en-US" sz="2000" b="0" i="0" u="none" strike="noStrike" cap="none" dirty="0">
                <a:solidFill>
                  <a:srgbClr val="00B050"/>
                </a:solidFill>
                <a:latin typeface="Arial"/>
                <a:ea typeface="Arial"/>
                <a:cs typeface="Arial"/>
                <a:sym typeface="Arial"/>
              </a:rPr>
              <a:t> this would be 2; for sucrose or glucose, this number is 1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C</a:t>
            </a:r>
            <a:r>
              <a:rPr lang="en-US" sz="2000" b="0" i="0" u="none" strike="noStrike" cap="none" dirty="0">
                <a:solidFill>
                  <a:schemeClr val="dk1"/>
                </a:solidFill>
                <a:latin typeface="Arial"/>
                <a:ea typeface="Arial"/>
                <a:cs typeface="Arial"/>
                <a:sym typeface="Arial"/>
              </a:rPr>
              <a:t> = Molar concentration (from your experimental data)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R</a:t>
            </a:r>
            <a:r>
              <a:rPr lang="en-US" sz="2000" b="0" i="0" u="none" strike="noStrike" cap="none" dirty="0">
                <a:solidFill>
                  <a:schemeClr val="dk1"/>
                </a:solidFill>
                <a:latin typeface="Arial"/>
                <a:ea typeface="Arial"/>
                <a:cs typeface="Arial"/>
                <a:sym typeface="Arial"/>
              </a:rPr>
              <a:t> = Pressure constant = 0.0831 liter bar/mole K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T</a:t>
            </a:r>
            <a:r>
              <a:rPr lang="en-US" sz="2000" b="0" i="0" u="none" strike="noStrike" cap="none" dirty="0">
                <a:solidFill>
                  <a:schemeClr val="dk1"/>
                </a:solidFill>
                <a:latin typeface="Arial"/>
                <a:ea typeface="Arial"/>
                <a:cs typeface="Arial"/>
                <a:sym typeface="Arial"/>
              </a:rPr>
              <a:t> = Temperature in degrees Kelvin = 273 + °C of solution </a:t>
            </a:r>
          </a:p>
          <a:p>
            <a:pPr marL="342900" marR="0" lvl="0" indent="-342900" algn="l" rtl="0">
              <a:lnSpc>
                <a:spcPct val="80000"/>
              </a:lnSpc>
              <a:spcBef>
                <a:spcPts val="400"/>
              </a:spcBef>
              <a:spcAft>
                <a:spcPts val="0"/>
              </a:spcAft>
              <a:buClr>
                <a:schemeClr val="dk1"/>
              </a:buClr>
              <a:buSzPct val="25000"/>
              <a:buFont typeface="Arial"/>
              <a:buNone/>
            </a:pPr>
            <a:endParaRPr sz="2000" b="1" i="0"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Sample Problem</a:t>
            </a:r>
            <a:r>
              <a:rPr lang="en-US" sz="2000" b="0" i="0" u="none" strike="noStrike" cap="none" dirty="0">
                <a:solidFill>
                  <a:schemeClr val="dk1"/>
                </a:solidFill>
                <a:latin typeface="Arial"/>
                <a:ea typeface="Arial"/>
                <a:cs typeface="Arial"/>
                <a:sym typeface="Arial"/>
              </a:rPr>
              <a:t> </a:t>
            </a:r>
          </a:p>
          <a:p>
            <a:pPr marL="342900" marR="0" lvl="0" indent="-342900" algn="l" rtl="0">
              <a:lnSpc>
                <a:spcPct val="80000"/>
              </a:lnSpc>
              <a:spcBef>
                <a:spcPts val="640"/>
              </a:spcBef>
              <a:spcAft>
                <a:spcPts val="0"/>
              </a:spcAft>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The molar concentration of a sugar solution in an open beaker has been determined to be 0.3M. Calculate the solute potential at 27 degrees </a:t>
            </a:r>
            <a:r>
              <a:rPr lang="en-US" sz="3200" b="0" i="0" u="none" strike="noStrike" cap="none" dirty="0" smtClean="0">
                <a:solidFill>
                  <a:schemeClr val="dk1"/>
                </a:solidFill>
                <a:latin typeface="Arial"/>
                <a:ea typeface="Arial"/>
                <a:cs typeface="Arial"/>
                <a:sym typeface="Arial"/>
              </a:rPr>
              <a:t>Celsius. </a:t>
            </a:r>
            <a:r>
              <a:rPr lang="en-US" sz="3200" b="0" i="0" u="none" strike="noStrike" cap="none" dirty="0">
                <a:solidFill>
                  <a:schemeClr val="dk1"/>
                </a:solidFill>
                <a:latin typeface="Arial"/>
                <a:ea typeface="Arial"/>
                <a:cs typeface="Arial"/>
                <a:sym typeface="Arial"/>
              </a:rPr>
              <a:t>Round your answer to the </a:t>
            </a:r>
            <a:r>
              <a:rPr lang="en-US" sz="3200" b="0" i="0" u="sng" strike="noStrike" cap="none" dirty="0">
                <a:solidFill>
                  <a:schemeClr val="dk1"/>
                </a:solidFill>
                <a:latin typeface="Arial"/>
                <a:ea typeface="Arial"/>
                <a:cs typeface="Arial"/>
                <a:sym typeface="Arial"/>
              </a:rPr>
              <a:t>nearest tenths.</a:t>
            </a:r>
            <a:r>
              <a:rPr lang="en-US" sz="3200" b="0" i="0" u="none" strike="noStrike" cap="none" dirty="0">
                <a:solidFill>
                  <a:schemeClr val="dk1"/>
                </a:solidFill>
                <a:latin typeface="Arial"/>
                <a:ea typeface="Arial"/>
                <a:cs typeface="Arial"/>
                <a:sym typeface="Arial"/>
              </a:rPr>
              <a:t> </a:t>
            </a:r>
          </a:p>
          <a:p>
            <a:pPr marL="342900" marR="0" lvl="0" indent="-342900" algn="l" rtl="0">
              <a:spcBef>
                <a:spcPts val="640"/>
              </a:spcBef>
              <a:spcAft>
                <a:spcPts val="0"/>
              </a:spcAft>
              <a:buClr>
                <a:schemeClr val="dk1"/>
              </a:buClr>
              <a:buSzPct val="100000"/>
              <a:buFont typeface="Arial"/>
              <a:buNone/>
            </a:pPr>
            <a:endParaRPr sz="3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32232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Q4: Hardy Weinberg</a:t>
            </a:r>
          </a:p>
        </p:txBody>
      </p:sp>
      <p:sp>
        <p:nvSpPr>
          <p:cNvPr id="199" name="Shape 19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A census of birds nesting on a Galapagos Island revealed that 24 of them show a rare recessive condition that affected beak formation. The other 63 birds in this population show no beak defect. If this population is in HW equilibrium, what is the frequency of the dominant allele? Give your </a:t>
            </a:r>
            <a:r>
              <a:rPr lang="en-US" sz="3200" b="0" i="0" u="sng" strike="noStrike" cap="none">
                <a:solidFill>
                  <a:schemeClr val="dk1"/>
                </a:solidFill>
                <a:latin typeface="Arial"/>
                <a:ea typeface="Arial"/>
                <a:cs typeface="Arial"/>
                <a:sym typeface="Arial"/>
              </a:rPr>
              <a:t>answer</a:t>
            </a:r>
            <a:r>
              <a:rPr lang="en-US" sz="3200" b="0" i="0" u="none" strike="noStrike" cap="none">
                <a:solidFill>
                  <a:schemeClr val="dk1"/>
                </a:solidFill>
                <a:latin typeface="Arial"/>
                <a:ea typeface="Arial"/>
                <a:cs typeface="Arial"/>
                <a:sym typeface="Arial"/>
              </a:rPr>
              <a:t> </a:t>
            </a:r>
            <a:r>
              <a:rPr lang="en-US" sz="3200" b="0" i="0" u="sng" strike="noStrike" cap="none">
                <a:solidFill>
                  <a:schemeClr val="dk1"/>
                </a:solidFill>
                <a:latin typeface="Arial"/>
                <a:ea typeface="Arial"/>
                <a:cs typeface="Arial"/>
                <a:sym typeface="Arial"/>
              </a:rPr>
              <a:t>to the nearest hundredth </a:t>
            </a:r>
          </a:p>
        </p:txBody>
      </p:sp>
    </p:spTree>
    <p:extLst>
      <p:ext uri="{BB962C8B-B14F-4D97-AF65-F5344CB8AC3E}">
        <p14:creationId xmlns:p14="http://schemas.microsoft.com/office/powerpoint/2010/main" val="490821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0"/>
            <a:ext cx="8229600" cy="6397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000" b="0" i="0" u="none" strike="noStrike" cap="none">
                <a:solidFill>
                  <a:schemeClr val="accent2"/>
                </a:solidFill>
                <a:latin typeface="Arial"/>
                <a:ea typeface="Arial"/>
                <a:cs typeface="Arial"/>
                <a:sym typeface="Arial"/>
              </a:rPr>
              <a:t>Q5: Rate</a:t>
            </a:r>
          </a:p>
        </p:txBody>
      </p:sp>
      <p:sp>
        <p:nvSpPr>
          <p:cNvPr id="219" name="Shape 219"/>
          <p:cNvSpPr txBox="1">
            <a:spLocks noGrp="1"/>
          </p:cNvSpPr>
          <p:nvPr>
            <p:ph type="body" idx="1"/>
          </p:nvPr>
        </p:nvSpPr>
        <p:spPr>
          <a:xfrm>
            <a:off x="457200" y="762000"/>
            <a:ext cx="83057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Hydrogen peroxide is broken down to water and oxygen by the enzyme catalase. The following data were taken over 5 minutes. What is the </a:t>
            </a:r>
            <a:r>
              <a:rPr lang="en-US" sz="2800" b="1" i="0" u="none" strike="noStrike" cap="none">
                <a:solidFill>
                  <a:schemeClr val="dk1"/>
                </a:solidFill>
                <a:latin typeface="Arial"/>
                <a:ea typeface="Arial"/>
                <a:cs typeface="Arial"/>
                <a:sym typeface="Arial"/>
              </a:rPr>
              <a:t>rate </a:t>
            </a:r>
            <a:r>
              <a:rPr lang="en-US" sz="2800" b="0" i="0" u="none" strike="noStrike" cap="none">
                <a:solidFill>
                  <a:schemeClr val="dk1"/>
                </a:solidFill>
                <a:latin typeface="Arial"/>
                <a:ea typeface="Arial"/>
                <a:cs typeface="Arial"/>
                <a:sym typeface="Arial"/>
              </a:rPr>
              <a:t>of enzymatic reaction in mL/min from 2 to 4 minutes? Round to the </a:t>
            </a:r>
            <a:r>
              <a:rPr lang="en-US" sz="2800" b="0" i="0" u="sng" strike="noStrike" cap="none">
                <a:solidFill>
                  <a:schemeClr val="dk1"/>
                </a:solidFill>
                <a:latin typeface="Arial"/>
                <a:ea typeface="Arial"/>
                <a:cs typeface="Arial"/>
                <a:sym typeface="Arial"/>
              </a:rPr>
              <a:t>nearest hundreds</a:t>
            </a: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609600" marR="0" lvl="0" indent="-6096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graphicFrame>
        <p:nvGraphicFramePr>
          <p:cNvPr id="220" name="Shape 220"/>
          <p:cNvGraphicFramePr/>
          <p:nvPr/>
        </p:nvGraphicFramePr>
        <p:xfrm>
          <a:off x="3124200" y="3200400"/>
          <a:ext cx="2667000" cy="3282925"/>
        </p:xfrm>
        <a:graphic>
          <a:graphicData uri="http://schemas.openxmlformats.org/drawingml/2006/table">
            <a:tbl>
              <a:tblPr>
                <a:noFill/>
                <a:tableStyleId>{62D0215C-1648-466C-8DB6-FA8F06793FD8}</a:tableStyleId>
              </a:tblPr>
              <a:tblGrid>
                <a:gridCol w="1193800">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tblGrid>
              <a:tr h="11890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Time (mins)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Amount of O</a:t>
                      </a:r>
                      <a:r>
                        <a:rPr lang="en-US" sz="1800" b="0" i="0" u="none" baseline="-25000">
                          <a:solidFill>
                            <a:schemeClr val="dk1"/>
                          </a:solidFill>
                          <a:latin typeface="Comic Sans MS"/>
                          <a:ea typeface="Comic Sans MS"/>
                          <a:cs typeface="Comic Sans MS"/>
                          <a:sym typeface="Comic Sans MS"/>
                        </a:rPr>
                        <a:t>2</a:t>
                      </a:r>
                      <a:r>
                        <a:rPr lang="en-US" sz="1800" b="0" i="0" u="none">
                          <a:solidFill>
                            <a:schemeClr val="dk1"/>
                          </a:solidFill>
                          <a:latin typeface="Comic Sans MS"/>
                          <a:ea typeface="Comic Sans MS"/>
                          <a:cs typeface="Comic Sans MS"/>
                          <a:sym typeface="Comic Sans MS"/>
                        </a:rPr>
                        <a:t> produced (mL)</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1</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2.3</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3.6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45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3</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4.2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11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4</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5.5</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275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5.9</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29370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Q6: Laws of Probability</a:t>
            </a:r>
          </a:p>
        </p:txBody>
      </p:sp>
      <p:sp>
        <p:nvSpPr>
          <p:cNvPr id="233" name="Shape 23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5400" b="0" i="0" u="none" strike="noStrike" cap="none">
                <a:solidFill>
                  <a:schemeClr val="dk1"/>
                </a:solidFill>
                <a:latin typeface="Arial"/>
                <a:ea typeface="Arial"/>
                <a:cs typeface="Arial"/>
                <a:sym typeface="Arial"/>
              </a:rPr>
              <a:t>Calculate the probability of tossing three coins simultaneously and obtaining three heads. Express in </a:t>
            </a:r>
            <a:r>
              <a:rPr lang="en-US" sz="5400" b="0" i="0" u="sng" strike="noStrike" cap="none">
                <a:solidFill>
                  <a:schemeClr val="dk1"/>
                </a:solidFill>
                <a:latin typeface="Arial"/>
                <a:ea typeface="Arial"/>
                <a:cs typeface="Arial"/>
                <a:sym typeface="Arial"/>
              </a:rPr>
              <a:t>fraction form</a:t>
            </a:r>
            <a:r>
              <a:rPr lang="en-US" sz="5400" b="0" i="0" u="none" strike="noStrike" cap="none">
                <a:solidFill>
                  <a:schemeClr val="dk1"/>
                </a:solidFill>
                <a:latin typeface="Arial"/>
                <a:ea typeface="Arial"/>
                <a:cs typeface="Arial"/>
                <a:sym typeface="Arial"/>
              </a:rPr>
              <a:t>.  </a:t>
            </a:r>
          </a:p>
        </p:txBody>
      </p:sp>
    </p:spTree>
    <p:extLst>
      <p:ext uri="{BB962C8B-B14F-4D97-AF65-F5344CB8AC3E}">
        <p14:creationId xmlns:p14="http://schemas.microsoft.com/office/powerpoint/2010/main" val="23866001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Q7: Population Growth</a:t>
            </a:r>
          </a:p>
        </p:txBody>
      </p:sp>
      <p:sp>
        <p:nvSpPr>
          <p:cNvPr id="246" name="Shape 24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accent2"/>
              </a:buClr>
              <a:buSzPct val="25000"/>
              <a:buFont typeface="Arial"/>
              <a:buNone/>
            </a:pPr>
            <a:r>
              <a:rPr lang="en-US" sz="3200" b="0" i="0" u="none" strike="noStrike" cap="none">
                <a:solidFill>
                  <a:schemeClr val="accent2"/>
                </a:solidFill>
                <a:latin typeface="Arial"/>
                <a:ea typeface="Arial"/>
                <a:cs typeface="Arial"/>
                <a:sym typeface="Arial"/>
              </a:rPr>
              <a:t>N—total number in pop       r—rate of growth</a:t>
            </a:r>
          </a:p>
          <a:p>
            <a:pPr marL="609600" marR="0" lvl="0" indent="-609600" algn="l" rtl="0">
              <a:lnSpc>
                <a:spcPct val="100000"/>
              </a:lnSpc>
              <a:spcBef>
                <a:spcPts val="640"/>
              </a:spcBef>
              <a:spcAft>
                <a:spcPts val="0"/>
              </a:spcAft>
              <a:buClr>
                <a:schemeClr val="dk1"/>
              </a:buClr>
              <a:buSzPct val="100000"/>
              <a:buFont typeface="Arial"/>
              <a:buNone/>
            </a:pPr>
            <a:endParaRPr sz="3200" b="0" i="0" u="none" strike="noStrike" cap="none">
              <a:solidFill>
                <a:schemeClr val="dk1"/>
              </a:solidFill>
              <a:latin typeface="Arial"/>
              <a:ea typeface="Arial"/>
              <a:cs typeface="Arial"/>
              <a:sym typeface="Arial"/>
            </a:endParaRPr>
          </a:p>
          <a:p>
            <a:pPr marL="609600" marR="0" lvl="0" indent="-609600" algn="l" rtl="0">
              <a:lnSpc>
                <a:spcPct val="100000"/>
              </a:lnSpc>
              <a:spcBef>
                <a:spcPts val="64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There are 2,000 mice living in a field. If 1,000 mice are born each month and 200 mice die each month, what is the </a:t>
            </a:r>
            <a:r>
              <a:rPr lang="en-US" sz="3200" b="1" i="0" u="none" strike="noStrike" cap="none">
                <a:solidFill>
                  <a:schemeClr val="dk1"/>
                </a:solidFill>
                <a:latin typeface="Arial"/>
                <a:ea typeface="Arial"/>
                <a:cs typeface="Arial"/>
                <a:sym typeface="Arial"/>
              </a:rPr>
              <a:t>per capita growth rate</a:t>
            </a:r>
            <a:r>
              <a:rPr lang="en-US" sz="3200" b="0" i="0" u="none" strike="noStrike" cap="none">
                <a:solidFill>
                  <a:schemeClr val="dk1"/>
                </a:solidFill>
                <a:latin typeface="Arial"/>
                <a:ea typeface="Arial"/>
                <a:cs typeface="Arial"/>
                <a:sym typeface="Arial"/>
              </a:rPr>
              <a:t> of mice over a month?  Round to the </a:t>
            </a:r>
            <a:r>
              <a:rPr lang="en-US" sz="3200" b="0" i="0" u="sng" strike="noStrike" cap="none">
                <a:solidFill>
                  <a:schemeClr val="dk1"/>
                </a:solidFill>
                <a:latin typeface="Arial"/>
                <a:ea typeface="Arial"/>
                <a:cs typeface="Arial"/>
                <a:sym typeface="Arial"/>
              </a:rPr>
              <a:t>nearest tenths.</a:t>
            </a:r>
          </a:p>
          <a:p>
            <a:pPr marL="342900" marR="0" lvl="0" indent="-342900" algn="l" rtl="0">
              <a:spcBef>
                <a:spcPts val="640"/>
              </a:spcBef>
              <a:spcAft>
                <a:spcPts val="0"/>
              </a:spcAft>
              <a:buClr>
                <a:schemeClr val="dk1"/>
              </a:buClr>
              <a:buSzPct val="100000"/>
              <a:buFont typeface="Arial"/>
              <a:buNone/>
            </a:pPr>
            <a:endParaRPr sz="3200" b="0" i="0" u="sng"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9771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Q1: Chi Square</a:t>
            </a:r>
          </a:p>
        </p:txBody>
      </p:sp>
      <p:sp>
        <p:nvSpPr>
          <p:cNvPr id="113" name="Shape 113"/>
          <p:cNvSpPr txBox="1">
            <a:spLocks noGrp="1"/>
          </p:cNvSpPr>
          <p:nvPr>
            <p:ph type="body" idx="1"/>
          </p:nvPr>
        </p:nvSpPr>
        <p:spPr>
          <a:xfrm>
            <a:off x="457200" y="1600200"/>
            <a:ext cx="80771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Arial"/>
                <a:ea typeface="Arial"/>
                <a:cs typeface="Arial"/>
                <a:sym typeface="Arial"/>
              </a:rPr>
              <a:t>A </a:t>
            </a:r>
            <a:r>
              <a:rPr lang="en-US" sz="2800" b="0" i="0" u="none" strike="noStrike" cap="none" dirty="0" smtClean="0">
                <a:solidFill>
                  <a:schemeClr val="dk1"/>
                </a:solidFill>
                <a:latin typeface="Arial"/>
                <a:ea typeface="Arial"/>
                <a:cs typeface="Arial"/>
                <a:sym typeface="Arial"/>
              </a:rPr>
              <a:t>heterozygous </a:t>
            </a:r>
            <a:r>
              <a:rPr lang="en-US" sz="2800" b="0" i="0" u="none" strike="noStrike" cap="none" dirty="0">
                <a:solidFill>
                  <a:schemeClr val="dk1"/>
                </a:solidFill>
                <a:latin typeface="Arial"/>
                <a:ea typeface="Arial"/>
                <a:cs typeface="Arial"/>
                <a:sym typeface="Arial"/>
              </a:rPr>
              <a:t>red eyed female was crossed with a red eyed male. The results are shown below.  Red eyes are sex-linked dominant to </a:t>
            </a:r>
            <a:r>
              <a:rPr lang="en-US" sz="2800" b="0" i="0" u="none" strike="noStrike" cap="none" dirty="0" smtClean="0">
                <a:solidFill>
                  <a:schemeClr val="dk1"/>
                </a:solidFill>
                <a:latin typeface="Arial"/>
                <a:ea typeface="Arial"/>
                <a:cs typeface="Arial"/>
                <a:sym typeface="Arial"/>
              </a:rPr>
              <a:t>white.  Determine </a:t>
            </a:r>
            <a:r>
              <a:rPr lang="en-US" sz="2800" b="1" i="0" u="none" strike="noStrike" cap="none" dirty="0">
                <a:solidFill>
                  <a:schemeClr val="dk1"/>
                </a:solidFill>
                <a:latin typeface="Arial"/>
                <a:ea typeface="Arial"/>
                <a:cs typeface="Arial"/>
                <a:sym typeface="Arial"/>
              </a:rPr>
              <a:t>the chi square value.</a:t>
            </a:r>
            <a:r>
              <a:rPr lang="en-US" sz="2800" b="0" i="0" u="none" strike="noStrike" cap="none" dirty="0">
                <a:solidFill>
                  <a:schemeClr val="dk1"/>
                </a:solidFill>
                <a:latin typeface="Arial"/>
                <a:ea typeface="Arial"/>
                <a:cs typeface="Arial"/>
                <a:sym typeface="Arial"/>
              </a:rPr>
              <a:t> Round to the </a:t>
            </a:r>
            <a:r>
              <a:rPr lang="en-US" sz="2800" b="0" i="0" u="sng" strike="noStrike" cap="none" dirty="0">
                <a:solidFill>
                  <a:schemeClr val="dk1"/>
                </a:solidFill>
                <a:latin typeface="Arial"/>
                <a:ea typeface="Arial"/>
                <a:cs typeface="Arial"/>
                <a:sym typeface="Arial"/>
              </a:rPr>
              <a:t>nearest hundredth</a:t>
            </a:r>
            <a:r>
              <a:rPr lang="en-US" sz="2800" b="0" i="0" u="none" strike="noStrike" cap="none" dirty="0">
                <a:solidFill>
                  <a:schemeClr val="dk1"/>
                </a:solidFill>
                <a:latin typeface="Arial"/>
                <a:ea typeface="Arial"/>
                <a:cs typeface="Arial"/>
                <a:sym typeface="Arial"/>
              </a:rPr>
              <a:t>.</a:t>
            </a:r>
          </a:p>
        </p:txBody>
      </p:sp>
      <p:graphicFrame>
        <p:nvGraphicFramePr>
          <p:cNvPr id="114" name="Shape 114"/>
          <p:cNvGraphicFramePr/>
          <p:nvPr>
            <p:extLst>
              <p:ext uri="{D42A27DB-BD31-4B8C-83A1-F6EECF244321}">
                <p14:modId xmlns:p14="http://schemas.microsoft.com/office/powerpoint/2010/main" val="3528186842"/>
              </p:ext>
            </p:extLst>
          </p:nvPr>
        </p:nvGraphicFramePr>
        <p:xfrm>
          <a:off x="2362200" y="4038600"/>
          <a:ext cx="4419600" cy="2316150"/>
        </p:xfrm>
        <a:graphic>
          <a:graphicData uri="http://schemas.openxmlformats.org/drawingml/2006/table">
            <a:tbl>
              <a:tblPr>
                <a:noFill/>
                <a:tableStyleId>{62D0215C-1648-466C-8DB6-FA8F06793FD8}</a:tableStyleId>
              </a:tblPr>
              <a:tblGrid>
                <a:gridCol w="2244725">
                  <a:extLst>
                    <a:ext uri="{9D8B030D-6E8A-4147-A177-3AD203B41FA5}">
                      <a16:colId xmlns:a16="http://schemas.microsoft.com/office/drawing/2014/main" val="20000"/>
                    </a:ext>
                  </a:extLst>
                </a:gridCol>
                <a:gridCol w="2174875">
                  <a:extLst>
                    <a:ext uri="{9D8B030D-6E8A-4147-A177-3AD203B41FA5}">
                      <a16:colId xmlns:a16="http://schemas.microsoft.com/office/drawing/2014/main" val="20001"/>
                    </a:ext>
                  </a:extLst>
                </a:gridCol>
              </a:tblGrid>
              <a:tr h="9747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Phenotype</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 flies observed</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15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a:solidFill>
                            <a:schemeClr val="dk1"/>
                          </a:solidFill>
                          <a:latin typeface="Comic Sans MS"/>
                          <a:ea typeface="Comic Sans MS"/>
                          <a:cs typeface="Comic Sans MS"/>
                          <a:sym typeface="Comic Sans MS"/>
                        </a:rPr>
                        <a:t>Red Eyes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134</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99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a:solidFill>
                            <a:schemeClr val="dk1"/>
                          </a:solidFill>
                          <a:latin typeface="Comic Sans MS"/>
                          <a:ea typeface="Comic Sans MS"/>
                          <a:cs typeface="Comic Sans MS"/>
                          <a:sym typeface="Comic Sans MS"/>
                        </a:rPr>
                        <a:t>White Eyes</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000" b="0" i="0" u="none" strike="noStrike" cap="none" dirty="0">
                          <a:solidFill>
                            <a:schemeClr val="dk1"/>
                          </a:solidFill>
                          <a:latin typeface="Comic Sans MS"/>
                          <a:ea typeface="Comic Sans MS"/>
                          <a:cs typeface="Comic Sans MS"/>
                          <a:sym typeface="Comic Sans MS"/>
                        </a:rPr>
                        <a:t>66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Q8</a:t>
            </a:r>
          </a:p>
        </p:txBody>
      </p:sp>
      <p:sp>
        <p:nvSpPr>
          <p:cNvPr id="259" name="Shape 25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a:solidFill>
                  <a:schemeClr val="dk1"/>
                </a:solidFill>
                <a:latin typeface="Arial"/>
                <a:ea typeface="Arial"/>
                <a:cs typeface="Arial"/>
                <a:sym typeface="Arial"/>
              </a:rPr>
              <a:t>The net annual primary productivity of a particular wetland ecosystem is found to be 8,000 kcal/m2. If respiration by the aquatic producers is 12,000 kcal/m2per year, what is the gross annual primary productivity for this ecosystem, in kcal/m2 per year? Round to the </a:t>
            </a:r>
            <a:r>
              <a:rPr lang="en-US" sz="3200" b="0" i="0" u="sng" strike="noStrike" cap="none">
                <a:solidFill>
                  <a:schemeClr val="dk1"/>
                </a:solidFill>
                <a:latin typeface="Arial"/>
                <a:ea typeface="Arial"/>
                <a:cs typeface="Arial"/>
                <a:sym typeface="Arial"/>
              </a:rPr>
              <a:t>nearest whole number.</a:t>
            </a:r>
          </a:p>
        </p:txBody>
      </p:sp>
    </p:spTree>
    <p:extLst>
      <p:ext uri="{BB962C8B-B14F-4D97-AF65-F5344CB8AC3E}">
        <p14:creationId xmlns:p14="http://schemas.microsoft.com/office/powerpoint/2010/main" val="40212154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Q9:Gibbs </a:t>
            </a:r>
            <a:r>
              <a:rPr lang="en-US" sz="4400" b="0" i="0" u="none" strike="noStrike" cap="none" dirty="0">
                <a:solidFill>
                  <a:schemeClr val="accent2"/>
                </a:solidFill>
                <a:latin typeface="Arial"/>
                <a:ea typeface="Arial"/>
                <a:cs typeface="Arial"/>
                <a:sym typeface="Arial"/>
              </a:rPr>
              <a:t>Free Energy</a:t>
            </a:r>
          </a:p>
        </p:txBody>
      </p:sp>
      <p:sp>
        <p:nvSpPr>
          <p:cNvPr id="325" name="Shape 32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PICK THE BEST CHOICE:</a:t>
            </a:r>
          </a:p>
          <a:p>
            <a:pPr marL="609600" marR="0" lvl="0" indent="-609600" algn="l" rtl="0">
              <a:lnSpc>
                <a:spcPct val="90000"/>
              </a:lnSpc>
              <a:spcBef>
                <a:spcPts val="560"/>
              </a:spcBef>
              <a:spcAft>
                <a:spcPts val="0"/>
              </a:spcAft>
              <a:buClr>
                <a:schemeClr val="dk1"/>
              </a:buClr>
              <a:buSzPct val="25000"/>
              <a:buFont typeface="Arial"/>
              <a:buNone/>
            </a:pPr>
            <a:endParaRPr sz="2800" b="0" i="0" u="none" strike="noStrike" cap="none" dirty="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A chemical reaction is most likely to occur </a:t>
            </a:r>
            <a:r>
              <a:rPr lang="en-US" sz="2800" b="1" i="0" u="none" strike="noStrike" cap="none" dirty="0">
                <a:solidFill>
                  <a:schemeClr val="dk1"/>
                </a:solidFill>
                <a:latin typeface="Arial"/>
                <a:ea typeface="Arial"/>
                <a:cs typeface="Arial"/>
                <a:sym typeface="Arial"/>
              </a:rPr>
              <a:t>spontaneously</a:t>
            </a:r>
            <a:r>
              <a:rPr lang="en-US" sz="2800" b="0" i="0" u="none" strike="noStrike" cap="none" dirty="0">
                <a:solidFill>
                  <a:schemeClr val="dk1"/>
                </a:solidFill>
                <a:latin typeface="Arial"/>
                <a:ea typeface="Arial"/>
                <a:cs typeface="Arial"/>
                <a:sym typeface="Arial"/>
              </a:rPr>
              <a:t> if the </a:t>
            </a:r>
          </a:p>
          <a:p>
            <a:pPr marL="609600" marR="0" lvl="0" indent="-609600" algn="l" rtl="0">
              <a:lnSpc>
                <a:spcPct val="90000"/>
              </a:lnSpc>
              <a:spcBef>
                <a:spcPts val="560"/>
              </a:spcBef>
              <a:spcAft>
                <a:spcPts val="0"/>
              </a:spcAft>
              <a:buClr>
                <a:schemeClr val="dk1"/>
              </a:buClr>
              <a:buSzPct val="25000"/>
              <a:buFont typeface="Arial"/>
              <a:buNone/>
            </a:pPr>
            <a:endParaRPr sz="2800" b="1" i="0" u="none" strike="noStrike" cap="none" dirty="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a)</a:t>
            </a:r>
            <a:r>
              <a:rPr lang="en-US" sz="2800" b="1" i="0" u="none" strike="noStrike" cap="none" dirty="0">
                <a:solidFill>
                  <a:schemeClr val="dk1"/>
                </a:solidFill>
                <a:latin typeface="Arial"/>
                <a:ea typeface="Arial"/>
                <a:cs typeface="Arial"/>
                <a:sym typeface="Arial"/>
              </a:rPr>
              <a:t> </a:t>
            </a:r>
            <a:r>
              <a:rPr lang="en-US" sz="2800" b="0" i="0" u="none" strike="noStrike" cap="none" dirty="0">
                <a:solidFill>
                  <a:schemeClr val="dk1"/>
                </a:solidFill>
                <a:latin typeface="Arial"/>
                <a:ea typeface="Arial"/>
                <a:cs typeface="Arial"/>
                <a:sym typeface="Arial"/>
              </a:rPr>
              <a:t>Free energy is negative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b) Entropy change is negative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c) Activation energy is positive</a:t>
            </a:r>
          </a:p>
          <a:p>
            <a:pPr marL="609600" marR="0" lvl="0" indent="-609600" algn="l" rtl="0">
              <a:lnSpc>
                <a:spcPct val="9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d) Heat of reaction is positive</a:t>
            </a:r>
          </a:p>
          <a:p>
            <a:pPr marL="342900" marR="0" lvl="0" indent="-342900" algn="l" rtl="0">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
        <p:nvSpPr>
          <p:cNvPr id="5" name="TextBox 4"/>
          <p:cNvSpPr txBox="1"/>
          <p:nvPr/>
        </p:nvSpPr>
        <p:spPr>
          <a:xfrm>
            <a:off x="5169877" y="6126161"/>
            <a:ext cx="3420208" cy="523220"/>
          </a:xfrm>
          <a:prstGeom prst="rect">
            <a:avLst/>
          </a:prstGeom>
          <a:noFill/>
        </p:spPr>
        <p:txBody>
          <a:bodyPr wrap="square" rtlCol="0">
            <a:spAutoFit/>
          </a:bodyPr>
          <a:lstStyle/>
          <a:p>
            <a:pPr algn="r"/>
            <a:r>
              <a:rPr lang="en-US" dirty="0" smtClean="0">
                <a:solidFill>
                  <a:srgbClr val="FF0000"/>
                </a:solidFill>
              </a:rPr>
              <a:t>Watch Bozeman’s</a:t>
            </a:r>
          </a:p>
          <a:p>
            <a:pPr algn="r"/>
            <a:r>
              <a:rPr lang="en-US" dirty="0" smtClean="0">
                <a:solidFill>
                  <a:srgbClr val="FF0000"/>
                </a:solidFill>
              </a:rPr>
              <a:t> “Gibbs Free Energy”!</a:t>
            </a:r>
            <a:endParaRPr lang="en-US" dirty="0">
              <a:solidFill>
                <a:srgbClr val="FF0000"/>
              </a:solidFill>
            </a:endParaRPr>
          </a:p>
        </p:txBody>
      </p:sp>
    </p:spTree>
    <p:extLst>
      <p:ext uri="{BB962C8B-B14F-4D97-AF65-F5344CB8AC3E}">
        <p14:creationId xmlns:p14="http://schemas.microsoft.com/office/powerpoint/2010/main" val="6525759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dirty="0" smtClean="0">
                <a:solidFill>
                  <a:schemeClr val="dk2"/>
                </a:solidFill>
                <a:latin typeface="Arial"/>
                <a:ea typeface="Arial"/>
                <a:cs typeface="Arial"/>
                <a:sym typeface="Arial"/>
              </a:rPr>
              <a:t>Q10: </a:t>
            </a:r>
            <a:r>
              <a:rPr lang="en-US" sz="4400" b="0" i="0" u="none" strike="noStrike" cap="none" dirty="0">
                <a:solidFill>
                  <a:schemeClr val="dk2"/>
                </a:solidFill>
                <a:latin typeface="Arial"/>
                <a:ea typeface="Arial"/>
                <a:cs typeface="Arial"/>
                <a:sym typeface="Arial"/>
              </a:rPr>
              <a:t>Dilution</a:t>
            </a:r>
          </a:p>
        </p:txBody>
      </p:sp>
      <p:sp>
        <p:nvSpPr>
          <p:cNvPr id="300" name="Shape 30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800" b="0" i="0" u="none" strike="noStrike" cap="none">
                <a:solidFill>
                  <a:schemeClr val="dk1"/>
                </a:solidFill>
                <a:latin typeface="Arial"/>
                <a:ea typeface="Arial"/>
                <a:cs typeface="Arial"/>
                <a:sym typeface="Arial"/>
              </a:rPr>
              <a:t>Joe has a 2 g/L solution. He dilutes it and creates 3 L of  a 1 g/L solution. How much of the original solution did he dilute? Round to the </a:t>
            </a:r>
            <a:r>
              <a:rPr lang="en-US" sz="4800" b="0" i="0" u="sng" strike="noStrike" cap="none">
                <a:solidFill>
                  <a:schemeClr val="dk1"/>
                </a:solidFill>
                <a:latin typeface="Arial"/>
                <a:ea typeface="Arial"/>
                <a:cs typeface="Arial"/>
                <a:sym typeface="Arial"/>
              </a:rPr>
              <a:t>nearest tenths.</a:t>
            </a:r>
          </a:p>
        </p:txBody>
      </p:sp>
    </p:spTree>
    <p:extLst>
      <p:ext uri="{BB962C8B-B14F-4D97-AF65-F5344CB8AC3E}">
        <p14:creationId xmlns:p14="http://schemas.microsoft.com/office/powerpoint/2010/main" val="35850027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dirty="0" smtClean="0">
                <a:solidFill>
                  <a:schemeClr val="accent2"/>
                </a:solidFill>
                <a:latin typeface="Arial"/>
                <a:ea typeface="Arial"/>
                <a:cs typeface="Arial"/>
                <a:sym typeface="Arial"/>
              </a:rPr>
              <a:t>Q11: </a:t>
            </a:r>
            <a:r>
              <a:rPr lang="en-US" sz="4400" b="0" i="0" u="none" strike="noStrike" cap="none" dirty="0">
                <a:solidFill>
                  <a:schemeClr val="accent2"/>
                </a:solidFill>
                <a:latin typeface="Arial"/>
                <a:ea typeface="Arial"/>
                <a:cs typeface="Arial"/>
                <a:sym typeface="Arial"/>
              </a:rPr>
              <a:t>Q</a:t>
            </a:r>
            <a:r>
              <a:rPr lang="en-US" sz="4400" b="0" i="0" u="none" strike="noStrike" cap="none" baseline="-25000" dirty="0">
                <a:solidFill>
                  <a:schemeClr val="accent2"/>
                </a:solidFill>
                <a:latin typeface="Arial"/>
                <a:ea typeface="Arial"/>
                <a:cs typeface="Arial"/>
                <a:sym typeface="Arial"/>
              </a:rPr>
              <a:t>10</a:t>
            </a:r>
          </a:p>
        </p:txBody>
      </p:sp>
      <p:sp>
        <p:nvSpPr>
          <p:cNvPr id="272" name="Shape 272"/>
          <p:cNvSpPr txBox="1">
            <a:spLocks noGrp="1"/>
          </p:cNvSpPr>
          <p:nvPr>
            <p:ph type="body" idx="1"/>
          </p:nvPr>
        </p:nvSpPr>
        <p:spPr>
          <a:xfrm>
            <a:off x="533400" y="1219200"/>
            <a:ext cx="7696199"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Data taken to determine the effect of temperature on the rate of respiration in a goldfish is given in the table below. Calculate </a:t>
            </a:r>
            <a:r>
              <a:rPr lang="en-US" sz="2400" b="1" i="0" u="none" strike="noStrike" cap="none">
                <a:solidFill>
                  <a:schemeClr val="dk1"/>
                </a:solidFill>
                <a:latin typeface="Arial"/>
                <a:ea typeface="Arial"/>
                <a:cs typeface="Arial"/>
                <a:sym typeface="Arial"/>
              </a:rPr>
              <a:t>Q</a:t>
            </a:r>
            <a:r>
              <a:rPr lang="en-US" sz="2400" b="1" i="0" u="none" strike="noStrike" cap="none" baseline="-25000">
                <a:solidFill>
                  <a:schemeClr val="dk1"/>
                </a:solidFill>
                <a:latin typeface="Arial"/>
                <a:ea typeface="Arial"/>
                <a:cs typeface="Arial"/>
                <a:sym typeface="Arial"/>
              </a:rPr>
              <a:t>10</a:t>
            </a:r>
            <a:r>
              <a:rPr lang="en-US" sz="2400" b="0" i="0" u="none" strike="noStrike" cap="none">
                <a:solidFill>
                  <a:schemeClr val="dk1"/>
                </a:solidFill>
                <a:latin typeface="Arial"/>
                <a:ea typeface="Arial"/>
                <a:cs typeface="Arial"/>
                <a:sym typeface="Arial"/>
              </a:rPr>
              <a:t> for this data. Round to the </a:t>
            </a:r>
            <a:r>
              <a:rPr lang="en-US" sz="2400" b="0" i="0" u="sng" strike="noStrike" cap="none">
                <a:solidFill>
                  <a:schemeClr val="dk1"/>
                </a:solidFill>
                <a:latin typeface="Arial"/>
                <a:ea typeface="Arial"/>
                <a:cs typeface="Arial"/>
                <a:sym typeface="Arial"/>
              </a:rPr>
              <a:t>nearest whole number</a:t>
            </a:r>
            <a:r>
              <a:rPr lang="en-US" sz="2400" b="0" i="0" u="none" strike="noStrike" cap="none">
                <a:solidFill>
                  <a:schemeClr val="dk1"/>
                </a:solidFill>
                <a:latin typeface="Arial"/>
                <a:ea typeface="Arial"/>
                <a:cs typeface="Arial"/>
                <a:sym typeface="Arial"/>
              </a:rPr>
              <a:t>.</a:t>
            </a:r>
          </a:p>
        </p:txBody>
      </p:sp>
      <p:graphicFrame>
        <p:nvGraphicFramePr>
          <p:cNvPr id="273" name="Shape 273"/>
          <p:cNvGraphicFramePr/>
          <p:nvPr/>
        </p:nvGraphicFramePr>
        <p:xfrm>
          <a:off x="2362200" y="3276600"/>
          <a:ext cx="3505200" cy="2713025"/>
        </p:xfrm>
        <a:graphic>
          <a:graphicData uri="http://schemas.openxmlformats.org/drawingml/2006/table">
            <a:tbl>
              <a:tblPr>
                <a:noFill/>
                <a:tableStyleId>{62D0215C-1648-466C-8DB6-FA8F06793FD8}</a:tableStyleId>
              </a:tblPr>
              <a:tblGrid>
                <a:gridCol w="1593850">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tblGrid>
              <a:tr h="9144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Temperature (C)</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Respiration Rate</a:t>
                      </a:r>
                    </a:p>
                    <a:p>
                      <a:pPr marL="342900" marR="0" lvl="0" indent="-342900" algn="ctr" rtl="0">
                        <a:lnSpc>
                          <a:spcPct val="100000"/>
                        </a:lnSpc>
                        <a:spcBef>
                          <a:spcPts val="0"/>
                        </a:spcBef>
                        <a:spcAft>
                          <a:spcPts val="0"/>
                        </a:spcAft>
                        <a:buClr>
                          <a:schemeClr val="dk1"/>
                        </a:buClr>
                        <a:buSzPct val="25000"/>
                        <a:buFont typeface="Comic Sans MS"/>
                        <a:buNone/>
                      </a:pPr>
                      <a:r>
                        <a:rPr lang="en-US" sz="1800" b="0" i="0" u="none">
                          <a:solidFill>
                            <a:schemeClr val="dk1"/>
                          </a:solidFill>
                          <a:latin typeface="Comic Sans MS"/>
                          <a:ea typeface="Comic Sans MS"/>
                          <a:cs typeface="Comic Sans MS"/>
                          <a:sym typeface="Comic Sans MS"/>
                        </a:rPr>
                        <a:t>(Minute)</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100">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16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16</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8525">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21</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ctr" rtl="0">
                        <a:lnSpc>
                          <a:spcPct val="100000"/>
                        </a:lnSpc>
                        <a:spcBef>
                          <a:spcPts val="0"/>
                        </a:spcBef>
                        <a:spcAft>
                          <a:spcPts val="0"/>
                        </a:spcAft>
                        <a:buClr>
                          <a:schemeClr val="dk1"/>
                        </a:buClr>
                        <a:buSzPct val="25000"/>
                        <a:buFont typeface="Comic Sans MS"/>
                        <a:buNone/>
                      </a:pPr>
                      <a:r>
                        <a:rPr lang="en-US" sz="2400" b="0" i="0" u="none">
                          <a:solidFill>
                            <a:schemeClr val="dk1"/>
                          </a:solidFill>
                          <a:latin typeface="Comic Sans MS"/>
                          <a:ea typeface="Comic Sans MS"/>
                          <a:cs typeface="Comic Sans MS"/>
                          <a:sym typeface="Comic Sans MS"/>
                        </a:rPr>
                        <a:t>22</a:t>
                      </a:r>
                    </a:p>
                  </a:txBody>
                  <a:tcPr marL="0" marR="0"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TextBox 4"/>
          <p:cNvSpPr txBox="1"/>
          <p:nvPr/>
        </p:nvSpPr>
        <p:spPr>
          <a:xfrm>
            <a:off x="5169877" y="6126161"/>
            <a:ext cx="3420208" cy="523220"/>
          </a:xfrm>
          <a:prstGeom prst="rect">
            <a:avLst/>
          </a:prstGeom>
          <a:noFill/>
        </p:spPr>
        <p:txBody>
          <a:bodyPr wrap="square" rtlCol="0">
            <a:spAutoFit/>
          </a:bodyPr>
          <a:lstStyle/>
          <a:p>
            <a:pPr algn="r"/>
            <a:r>
              <a:rPr lang="en-US" dirty="0" smtClean="0">
                <a:solidFill>
                  <a:srgbClr val="FF0000"/>
                </a:solidFill>
              </a:rPr>
              <a:t>Watch Bozeman’s</a:t>
            </a:r>
          </a:p>
          <a:p>
            <a:pPr algn="r"/>
            <a:r>
              <a:rPr lang="en-US" dirty="0" smtClean="0">
                <a:solidFill>
                  <a:srgbClr val="FF0000"/>
                </a:solidFill>
              </a:rPr>
              <a:t> “Q</a:t>
            </a:r>
            <a:r>
              <a:rPr lang="en-US" baseline="-25000" dirty="0" smtClean="0">
                <a:solidFill>
                  <a:srgbClr val="FF0000"/>
                </a:solidFill>
              </a:rPr>
              <a:t>10</a:t>
            </a:r>
            <a:r>
              <a:rPr lang="en-US" dirty="0" smtClean="0">
                <a:solidFill>
                  <a:srgbClr val="FF0000"/>
                </a:solidFill>
              </a:rPr>
              <a:t> the Temperature Coefficient”!</a:t>
            </a:r>
            <a:endParaRPr lang="en-US" dirty="0">
              <a:solidFill>
                <a:srgbClr val="FF0000"/>
              </a:solidFill>
            </a:endParaRPr>
          </a:p>
        </p:txBody>
      </p:sp>
    </p:spTree>
    <p:extLst>
      <p:ext uri="{BB962C8B-B14F-4D97-AF65-F5344CB8AC3E}">
        <p14:creationId xmlns:p14="http://schemas.microsoft.com/office/powerpoint/2010/main" val="34619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hlink"/>
              </a:buClr>
              <a:buSzPct val="25000"/>
              <a:buFont typeface="Arial"/>
              <a:buNone/>
            </a:pPr>
            <a:r>
              <a:rPr lang="en-US" sz="4400" b="0" i="0" u="none" strike="noStrike" cap="none">
                <a:solidFill>
                  <a:schemeClr val="hlink"/>
                </a:solidFill>
                <a:latin typeface="Arial"/>
                <a:ea typeface="Arial"/>
                <a:cs typeface="Arial"/>
                <a:sym typeface="Arial"/>
              </a:rPr>
              <a:t>Chi Square Strategy</a:t>
            </a:r>
          </a:p>
        </p:txBody>
      </p:sp>
      <p:sp>
        <p:nvSpPr>
          <p:cNvPr id="120" name="Shape 12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Arial"/>
              <a:buChar char="•"/>
            </a:pPr>
            <a:r>
              <a:rPr lang="en-US" sz="3600" b="0" i="0" u="none" strike="noStrike" cap="none">
                <a:solidFill>
                  <a:schemeClr val="hlink"/>
                </a:solidFill>
                <a:latin typeface="Arial"/>
                <a:ea typeface="Arial"/>
                <a:cs typeface="Arial"/>
                <a:sym typeface="Arial"/>
              </a:rPr>
              <a:t>Given—observed</a:t>
            </a:r>
          </a:p>
          <a:p>
            <a:pPr marL="342900" marR="0" lvl="0" indent="-342900" algn="l" rtl="0">
              <a:lnSpc>
                <a:spcPct val="100000"/>
              </a:lnSpc>
              <a:spcBef>
                <a:spcPts val="720"/>
              </a:spcBef>
              <a:spcAft>
                <a:spcPts val="0"/>
              </a:spcAft>
              <a:buClr>
                <a:schemeClr val="dk1"/>
              </a:buClr>
              <a:buSzPct val="100000"/>
              <a:buFont typeface="Arial"/>
              <a:buNone/>
            </a:pPr>
            <a:endParaRPr sz="3600" b="0" i="0" u="none" strike="noStrike" cap="none">
              <a:solidFill>
                <a:schemeClr val="hlink"/>
              </a:solidFill>
              <a:latin typeface="Arial"/>
              <a:ea typeface="Arial"/>
              <a:cs typeface="Arial"/>
              <a:sym typeface="Arial"/>
            </a:endParaRPr>
          </a:p>
          <a:p>
            <a:pPr marL="342900" marR="0" lvl="0" indent="-342900" algn="l" rtl="0">
              <a:lnSpc>
                <a:spcPct val="100000"/>
              </a:lnSpc>
              <a:spcBef>
                <a:spcPts val="720"/>
              </a:spcBef>
              <a:spcAft>
                <a:spcPts val="0"/>
              </a:spcAft>
              <a:buClr>
                <a:schemeClr val="hlink"/>
              </a:buClr>
              <a:buSzPct val="100000"/>
              <a:buFont typeface="Arial"/>
              <a:buChar char="•"/>
            </a:pPr>
            <a:r>
              <a:rPr lang="en-US" sz="3600" b="0" i="0" u="none" strike="noStrike" cap="none">
                <a:solidFill>
                  <a:schemeClr val="hlink"/>
                </a:solidFill>
                <a:latin typeface="Arial"/>
                <a:ea typeface="Arial"/>
                <a:cs typeface="Arial"/>
                <a:sym typeface="Arial"/>
              </a:rPr>
              <a:t>You have to figure out expected.  Usually to do a Punnett square to figure this out</a:t>
            </a:r>
          </a:p>
          <a:p>
            <a:pPr marL="342900" marR="0" lvl="0" indent="-342900" algn="l" rtl="0">
              <a:lnSpc>
                <a:spcPct val="100000"/>
              </a:lnSpc>
              <a:spcBef>
                <a:spcPts val="720"/>
              </a:spcBef>
              <a:spcAft>
                <a:spcPts val="0"/>
              </a:spcAft>
              <a:buClr>
                <a:schemeClr val="dk1"/>
              </a:buClr>
              <a:buSzPct val="100000"/>
              <a:buFont typeface="Arial"/>
              <a:buNone/>
            </a:pPr>
            <a:endParaRPr sz="3600" b="0" i="0" u="none" strike="noStrike" cap="none">
              <a:solidFill>
                <a:schemeClr val="hlink"/>
              </a:solidFill>
              <a:latin typeface="Arial"/>
              <a:ea typeface="Arial"/>
              <a:cs typeface="Arial"/>
              <a:sym typeface="Arial"/>
            </a:endParaRPr>
          </a:p>
          <a:p>
            <a:pPr marL="342900" marR="0" lvl="0" indent="-342900" algn="l" rtl="0">
              <a:lnSpc>
                <a:spcPct val="100000"/>
              </a:lnSpc>
              <a:spcBef>
                <a:spcPts val="720"/>
              </a:spcBef>
              <a:spcAft>
                <a:spcPts val="0"/>
              </a:spcAft>
              <a:buClr>
                <a:schemeClr val="hlink"/>
              </a:buClr>
              <a:buSzPct val="100000"/>
              <a:buFont typeface="Arial"/>
              <a:buChar char="•"/>
            </a:pPr>
            <a:r>
              <a:rPr lang="en-US" sz="3600" b="0" i="0" u="none" strike="noStrike" cap="none">
                <a:solidFill>
                  <a:schemeClr val="hlink"/>
                </a:solidFill>
                <a:latin typeface="Arial"/>
                <a:ea typeface="Arial"/>
                <a:cs typeface="Arial"/>
                <a:sym typeface="Arial"/>
              </a:rPr>
              <a:t>Plug in                             +           +</a:t>
            </a:r>
          </a:p>
          <a:p>
            <a:pPr marL="342900" marR="0" lvl="0" indent="-342900" algn="l" rtl="0">
              <a:spcBef>
                <a:spcPts val="720"/>
              </a:spcBef>
              <a:spcAft>
                <a:spcPts val="0"/>
              </a:spcAft>
              <a:buClr>
                <a:schemeClr val="dk1"/>
              </a:buClr>
              <a:buSzPct val="100000"/>
              <a:buFont typeface="Arial"/>
              <a:buNone/>
            </a:pPr>
            <a:endParaRPr sz="3600" b="0" i="0" u="none" strike="noStrike" cap="none">
              <a:solidFill>
                <a:schemeClr val="hlink"/>
              </a:solidFill>
              <a:latin typeface="Arial"/>
              <a:ea typeface="Arial"/>
              <a:cs typeface="Arial"/>
              <a:sym typeface="Arial"/>
            </a:endParaRPr>
          </a:p>
        </p:txBody>
      </p:sp>
      <p:pic>
        <p:nvPicPr>
          <p:cNvPr id="121" name="Shape 121"/>
          <p:cNvPicPr preferRelativeResize="0"/>
          <p:nvPr/>
        </p:nvPicPr>
        <p:blipFill rotWithShape="1">
          <a:blip r:embed="rId3">
            <a:alphaModFix/>
          </a:blip>
          <a:srcRect/>
          <a:stretch/>
        </p:blipFill>
        <p:spPr>
          <a:xfrm>
            <a:off x="4572000" y="5029200"/>
            <a:ext cx="1238250" cy="971550"/>
          </a:xfrm>
          <a:prstGeom prst="rect">
            <a:avLst/>
          </a:prstGeom>
          <a:noFill/>
          <a:ln>
            <a:noFill/>
          </a:ln>
        </p:spPr>
      </p:pic>
      <p:pic>
        <p:nvPicPr>
          <p:cNvPr id="122" name="Shape 122"/>
          <p:cNvPicPr preferRelativeResize="0"/>
          <p:nvPr/>
        </p:nvPicPr>
        <p:blipFill rotWithShape="1">
          <a:blip r:embed="rId3">
            <a:alphaModFix/>
          </a:blip>
          <a:srcRect/>
          <a:stretch/>
        </p:blipFill>
        <p:spPr>
          <a:xfrm>
            <a:off x="6400800" y="5029200"/>
            <a:ext cx="1238250" cy="971550"/>
          </a:xfrm>
          <a:prstGeom prst="rect">
            <a:avLst/>
          </a:prstGeom>
          <a:noFill/>
          <a:ln>
            <a:noFill/>
          </a:ln>
        </p:spPr>
      </p:pic>
      <p:pic>
        <p:nvPicPr>
          <p:cNvPr id="123" name="Shape 123"/>
          <p:cNvPicPr preferRelativeResize="0"/>
          <p:nvPr/>
        </p:nvPicPr>
        <p:blipFill rotWithShape="1">
          <a:blip r:embed="rId3">
            <a:alphaModFix/>
          </a:blip>
          <a:srcRect/>
          <a:stretch/>
        </p:blipFill>
        <p:spPr>
          <a:xfrm>
            <a:off x="7905750" y="5029200"/>
            <a:ext cx="1238250" cy="971550"/>
          </a:xfrm>
          <a:prstGeom prst="rect">
            <a:avLst/>
          </a:prstGeom>
          <a:noFill/>
          <a:ln>
            <a:noFill/>
          </a:ln>
        </p:spPr>
      </p:pic>
      <p:pic>
        <p:nvPicPr>
          <p:cNvPr id="124" name="Shape 124"/>
          <p:cNvPicPr preferRelativeResize="0"/>
          <p:nvPr/>
        </p:nvPicPr>
        <p:blipFill rotWithShape="1">
          <a:blip r:embed="rId4">
            <a:alphaModFix/>
          </a:blip>
          <a:srcRect/>
          <a:stretch/>
        </p:blipFill>
        <p:spPr>
          <a:xfrm>
            <a:off x="3429000" y="5181600"/>
            <a:ext cx="876300" cy="6191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0" y="1143000"/>
            <a:ext cx="3124199" cy="6095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strike="noStrike" cap="none">
                <a:solidFill>
                  <a:schemeClr val="dk2"/>
                </a:solidFill>
                <a:latin typeface="Arial"/>
                <a:ea typeface="Arial"/>
                <a:cs typeface="Arial"/>
                <a:sym typeface="Arial"/>
              </a:rPr>
              <a:t>Expected</a:t>
            </a:r>
          </a:p>
        </p:txBody>
      </p:sp>
      <p:graphicFrame>
        <p:nvGraphicFramePr>
          <p:cNvPr id="130" name="Shape 130"/>
          <p:cNvGraphicFramePr/>
          <p:nvPr/>
        </p:nvGraphicFramePr>
        <p:xfrm>
          <a:off x="1143000" y="2362200"/>
          <a:ext cx="3048000" cy="1447800"/>
        </p:xfrm>
        <a:graphic>
          <a:graphicData uri="http://schemas.openxmlformats.org/drawingml/2006/table">
            <a:tbl>
              <a:tblPr>
                <a:noFill/>
                <a:tableStyleId>{62D0215C-1648-466C-8DB6-FA8F06793FD8}</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723900">
                <a:tc>
                  <a:txBody>
                    <a:bodyPr/>
                    <a:lstStyle/>
                    <a:p>
                      <a:pPr marL="0" marR="0" lvl="0" indent="0" algn="l" rtl="0">
                        <a:spcBef>
                          <a:spcPts val="0"/>
                        </a:spcBef>
                        <a:buSzPct val="25000"/>
                        <a:buNone/>
                      </a:pPr>
                      <a:endParaRPr sz="1800">
                        <a:solidFill>
                          <a:schemeClr val="dk1"/>
                        </a:solidFill>
                        <a:latin typeface="Arial"/>
                        <a:ea typeface="Arial"/>
                        <a:cs typeface="Arial"/>
                        <a:sym typeface="Arial"/>
                      </a:endParaRPr>
                    </a:p>
                  </a:txBody>
                  <a:tcPr marL="0" marR="0" marT="0" marB="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dk1"/>
                        </a:solidFill>
                        <a:latin typeface="Arial"/>
                        <a:ea typeface="Arial"/>
                        <a:cs typeface="Arial"/>
                        <a:sym typeface="Arial"/>
                      </a:endParaRPr>
                    </a:p>
                  </a:txBody>
                  <a:tcPr marL="0" marR="0" marT="0" marB="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723900">
                <a:tc>
                  <a:txBody>
                    <a:bodyPr/>
                    <a:lstStyle/>
                    <a:p>
                      <a:pPr marL="0" marR="0" lvl="0" indent="0" algn="l" rtl="0">
                        <a:spcBef>
                          <a:spcPts val="0"/>
                        </a:spcBef>
                        <a:buSzPct val="25000"/>
                        <a:buNone/>
                      </a:pPr>
                      <a:endParaRPr sz="1800">
                        <a:solidFill>
                          <a:schemeClr val="dk1"/>
                        </a:solidFill>
                        <a:latin typeface="Arial"/>
                        <a:ea typeface="Arial"/>
                        <a:cs typeface="Arial"/>
                        <a:sym typeface="Arial"/>
                      </a:endParaRPr>
                    </a:p>
                  </a:txBody>
                  <a:tcPr marL="0" marR="0" marT="0" marB="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l" rtl="0">
                        <a:spcBef>
                          <a:spcPts val="0"/>
                        </a:spcBef>
                        <a:buSzPct val="25000"/>
                        <a:buNone/>
                      </a:pPr>
                      <a:endParaRPr sz="1800">
                        <a:solidFill>
                          <a:schemeClr val="dk1"/>
                        </a:solidFill>
                        <a:latin typeface="Arial"/>
                        <a:ea typeface="Arial"/>
                        <a:cs typeface="Arial"/>
                        <a:sym typeface="Arial"/>
                      </a:endParaRPr>
                    </a:p>
                  </a:txBody>
                  <a:tcPr marL="0" marR="0" marT="0" marB="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1" name="Shape 131"/>
          <p:cNvSpPr txBox="1"/>
          <p:nvPr/>
        </p:nvSpPr>
        <p:spPr>
          <a:xfrm>
            <a:off x="1219200" y="1828800"/>
            <a:ext cx="3733800" cy="8239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 X</a:t>
            </a:r>
            <a:r>
              <a:rPr lang="en-US" sz="2400" b="0" i="0" u="none" strike="noStrike" cap="none" baseline="30000">
                <a:solidFill>
                  <a:schemeClr val="dk1"/>
                </a:solidFill>
                <a:latin typeface="Arial"/>
                <a:ea typeface="Arial"/>
                <a:cs typeface="Arial"/>
                <a:sym typeface="Arial"/>
              </a:rPr>
              <a:t>R                       </a:t>
            </a:r>
            <a:r>
              <a:rPr lang="en-US" sz="2400" b="0" i="0" u="none" strike="noStrike" cap="none">
                <a:solidFill>
                  <a:schemeClr val="dk1"/>
                </a:solidFill>
                <a:latin typeface="Arial"/>
                <a:ea typeface="Arial"/>
                <a:cs typeface="Arial"/>
                <a:sym typeface="Arial"/>
              </a:rPr>
              <a:t> X</a:t>
            </a:r>
            <a:r>
              <a:rPr lang="en-US" sz="2400" b="0" i="0" u="none" strike="noStrike" cap="none" baseline="30000">
                <a:solidFill>
                  <a:schemeClr val="dk1"/>
                </a:solidFill>
                <a:latin typeface="Arial"/>
                <a:ea typeface="Arial"/>
                <a:cs typeface="Arial"/>
                <a:sym typeface="Arial"/>
              </a:rPr>
              <a:t>r</a:t>
            </a:r>
          </a:p>
          <a:p>
            <a:pPr marL="0" marR="0" lvl="0" indent="0" algn="l" rtl="0">
              <a:lnSpc>
                <a:spcPct val="100000"/>
              </a:lnSpc>
              <a:spcBef>
                <a:spcPts val="0"/>
              </a:spcBef>
              <a:spcAft>
                <a:spcPts val="0"/>
              </a:spcAft>
              <a:buNone/>
            </a:pPr>
            <a:endParaRPr sz="2400" b="0" i="0" u="none" baseline="30000">
              <a:solidFill>
                <a:schemeClr val="dk1"/>
              </a:solidFill>
              <a:latin typeface="Arial"/>
              <a:ea typeface="Arial"/>
              <a:cs typeface="Arial"/>
              <a:sym typeface="Arial"/>
            </a:endParaRPr>
          </a:p>
        </p:txBody>
      </p:sp>
      <p:sp>
        <p:nvSpPr>
          <p:cNvPr id="132" name="Shape 132"/>
          <p:cNvSpPr txBox="1"/>
          <p:nvPr/>
        </p:nvSpPr>
        <p:spPr>
          <a:xfrm>
            <a:off x="609600" y="25908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33" name="Shape 133"/>
          <p:cNvSpPr txBox="1"/>
          <p:nvPr/>
        </p:nvSpPr>
        <p:spPr>
          <a:xfrm>
            <a:off x="1905000" y="3276600"/>
            <a:ext cx="4572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Y</a:t>
            </a:r>
          </a:p>
        </p:txBody>
      </p:sp>
      <p:sp>
        <p:nvSpPr>
          <p:cNvPr id="134" name="Shape 134"/>
          <p:cNvSpPr txBox="1"/>
          <p:nvPr/>
        </p:nvSpPr>
        <p:spPr>
          <a:xfrm>
            <a:off x="609600" y="3276600"/>
            <a:ext cx="4572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Y</a:t>
            </a:r>
          </a:p>
        </p:txBody>
      </p:sp>
      <p:sp>
        <p:nvSpPr>
          <p:cNvPr id="135" name="Shape 135"/>
          <p:cNvSpPr txBox="1"/>
          <p:nvPr/>
        </p:nvSpPr>
        <p:spPr>
          <a:xfrm>
            <a:off x="3276600" y="3200400"/>
            <a:ext cx="4572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Y</a:t>
            </a:r>
          </a:p>
        </p:txBody>
      </p:sp>
      <p:sp>
        <p:nvSpPr>
          <p:cNvPr id="136" name="Shape 136"/>
          <p:cNvSpPr txBox="1"/>
          <p:nvPr/>
        </p:nvSpPr>
        <p:spPr>
          <a:xfrm>
            <a:off x="1905000" y="25146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37" name="Shape 137"/>
          <p:cNvSpPr txBox="1"/>
          <p:nvPr/>
        </p:nvSpPr>
        <p:spPr>
          <a:xfrm>
            <a:off x="3352800" y="25146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38" name="Shape 138"/>
          <p:cNvSpPr txBox="1"/>
          <p:nvPr/>
        </p:nvSpPr>
        <p:spPr>
          <a:xfrm>
            <a:off x="2971800" y="32004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39" name="Shape 139"/>
          <p:cNvSpPr txBox="1"/>
          <p:nvPr/>
        </p:nvSpPr>
        <p:spPr>
          <a:xfrm>
            <a:off x="2971800" y="25146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40" name="Shape 140"/>
          <p:cNvSpPr txBox="1"/>
          <p:nvPr/>
        </p:nvSpPr>
        <p:spPr>
          <a:xfrm>
            <a:off x="1524000" y="32004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41" name="Shape 141"/>
          <p:cNvSpPr txBox="1"/>
          <p:nvPr/>
        </p:nvSpPr>
        <p:spPr>
          <a:xfrm>
            <a:off x="1524000" y="2514600"/>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X</a:t>
            </a:r>
            <a:r>
              <a:rPr lang="en-US" sz="1800" b="0" i="0" u="none" baseline="30000">
                <a:solidFill>
                  <a:schemeClr val="dk1"/>
                </a:solidFill>
                <a:latin typeface="Arial"/>
                <a:ea typeface="Arial"/>
                <a:cs typeface="Arial"/>
                <a:sym typeface="Arial"/>
              </a:rPr>
              <a:t>R</a:t>
            </a:r>
          </a:p>
        </p:txBody>
      </p:sp>
      <p:sp>
        <p:nvSpPr>
          <p:cNvPr id="142" name="Shape 142"/>
          <p:cNvSpPr txBox="1"/>
          <p:nvPr/>
        </p:nvSpPr>
        <p:spPr>
          <a:xfrm>
            <a:off x="0" y="152400"/>
            <a:ext cx="7772400" cy="13112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a:solidFill>
                  <a:schemeClr val="dk1"/>
                </a:solidFill>
                <a:latin typeface="Arial"/>
                <a:ea typeface="Arial"/>
                <a:cs typeface="Arial"/>
                <a:sym typeface="Arial"/>
              </a:rPr>
              <a:t>Observed—134 red eyes, 66 white eyes</a:t>
            </a:r>
          </a:p>
          <a:p>
            <a:pPr marL="0" marR="0" lvl="0" indent="0" algn="l" rtl="0">
              <a:lnSpc>
                <a:spcPct val="100000"/>
              </a:lnSpc>
              <a:spcBef>
                <a:spcPts val="0"/>
              </a:spcBef>
              <a:spcAft>
                <a:spcPts val="0"/>
              </a:spcAft>
              <a:buNone/>
            </a:pPr>
            <a:endParaRPr sz="3200" b="0" i="0" u="none">
              <a:solidFill>
                <a:schemeClr val="dk1"/>
              </a:solidFill>
              <a:latin typeface="Arial"/>
              <a:ea typeface="Arial"/>
              <a:cs typeface="Arial"/>
              <a:sym typeface="Arial"/>
            </a:endParaRPr>
          </a:p>
        </p:txBody>
      </p:sp>
      <p:pic>
        <p:nvPicPr>
          <p:cNvPr id="146" name="Shape 146"/>
          <p:cNvPicPr preferRelativeResize="0"/>
          <p:nvPr/>
        </p:nvPicPr>
        <p:blipFill rotWithShape="1">
          <a:blip r:embed="rId3">
            <a:alphaModFix/>
          </a:blip>
          <a:srcRect/>
          <a:stretch/>
        </p:blipFill>
        <p:spPr>
          <a:xfrm>
            <a:off x="5181600" y="2209800"/>
            <a:ext cx="876300" cy="619125"/>
          </a:xfrm>
          <a:prstGeom prst="rect">
            <a:avLst/>
          </a:prstGeom>
          <a:noFill/>
          <a:ln>
            <a:noFill/>
          </a:ln>
        </p:spPr>
      </p:pic>
      <p:sp>
        <p:nvSpPr>
          <p:cNvPr id="147" name="Shape 147"/>
          <p:cNvSpPr txBox="1"/>
          <p:nvPr/>
        </p:nvSpPr>
        <p:spPr>
          <a:xfrm>
            <a:off x="5715000" y="1066800"/>
            <a:ext cx="3124199" cy="6095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dirty="0">
                <a:solidFill>
                  <a:schemeClr val="dk2"/>
                </a:solidFill>
                <a:latin typeface="Arial"/>
                <a:ea typeface="Arial"/>
                <a:cs typeface="Arial"/>
                <a:sym typeface="Arial"/>
              </a:rPr>
              <a:t>Chi-Square</a:t>
            </a:r>
          </a:p>
        </p:txBody>
      </p:sp>
      <p:pic>
        <p:nvPicPr>
          <p:cNvPr id="148" name="Shape 148"/>
          <p:cNvPicPr preferRelativeResize="0"/>
          <p:nvPr/>
        </p:nvPicPr>
        <p:blipFill rotWithShape="1">
          <a:blip r:embed="rId3">
            <a:alphaModFix/>
          </a:blip>
          <a:srcRect/>
          <a:stretch/>
        </p:blipFill>
        <p:spPr>
          <a:xfrm>
            <a:off x="5181600" y="3429000"/>
            <a:ext cx="876300" cy="619125"/>
          </a:xfrm>
          <a:prstGeom prst="rect">
            <a:avLst/>
          </a:prstGeom>
          <a:noFill/>
          <a:ln>
            <a:noFill/>
          </a:ln>
        </p:spPr>
      </p:pic>
      <p:grpSp>
        <p:nvGrpSpPr>
          <p:cNvPr id="2" name="Group 1"/>
          <p:cNvGrpSpPr/>
          <p:nvPr/>
        </p:nvGrpSpPr>
        <p:grpSpPr>
          <a:xfrm>
            <a:off x="6019800" y="1752600"/>
            <a:ext cx="1238250" cy="1352550"/>
            <a:chOff x="6019800" y="1752600"/>
            <a:chExt cx="1238250" cy="1352550"/>
          </a:xfrm>
        </p:grpSpPr>
        <p:pic>
          <p:nvPicPr>
            <p:cNvPr id="143" name="Shape 143"/>
            <p:cNvPicPr preferRelativeResize="0"/>
            <p:nvPr/>
          </p:nvPicPr>
          <p:blipFill rotWithShape="1">
            <a:blip r:embed="rId4">
              <a:alphaModFix/>
            </a:blip>
            <a:srcRect/>
            <a:stretch/>
          </p:blipFill>
          <p:spPr>
            <a:xfrm>
              <a:off x="6019800" y="2133600"/>
              <a:ext cx="1238250" cy="971550"/>
            </a:xfrm>
            <a:prstGeom prst="rect">
              <a:avLst/>
            </a:prstGeom>
            <a:noFill/>
            <a:ln>
              <a:noFill/>
            </a:ln>
          </p:spPr>
        </p:pic>
        <p:sp>
          <p:nvSpPr>
            <p:cNvPr id="149" name="Shape 149"/>
            <p:cNvSpPr txBox="1"/>
            <p:nvPr/>
          </p:nvSpPr>
          <p:spPr>
            <a:xfrm>
              <a:off x="6172200" y="1752600"/>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990033"/>
                </a:buClr>
                <a:buSzPct val="25000"/>
                <a:buFont typeface="Arial"/>
                <a:buNone/>
              </a:pPr>
              <a:r>
                <a:rPr lang="en-US" sz="1800" b="0" i="0" u="none">
                  <a:solidFill>
                    <a:srgbClr val="990033"/>
                  </a:solidFill>
                  <a:latin typeface="Arial"/>
                  <a:ea typeface="Arial"/>
                  <a:cs typeface="Arial"/>
                  <a:sym typeface="Arial"/>
                </a:rPr>
                <a:t>red</a:t>
              </a:r>
            </a:p>
          </p:txBody>
        </p:sp>
      </p:grpSp>
      <p:grpSp>
        <p:nvGrpSpPr>
          <p:cNvPr id="3" name="Group 2"/>
          <p:cNvGrpSpPr/>
          <p:nvPr/>
        </p:nvGrpSpPr>
        <p:grpSpPr>
          <a:xfrm>
            <a:off x="7315200" y="1676400"/>
            <a:ext cx="1619250" cy="1352550"/>
            <a:chOff x="7315200" y="1676400"/>
            <a:chExt cx="1619250" cy="1352550"/>
          </a:xfrm>
        </p:grpSpPr>
        <p:pic>
          <p:nvPicPr>
            <p:cNvPr id="144" name="Shape 144"/>
            <p:cNvPicPr preferRelativeResize="0"/>
            <p:nvPr/>
          </p:nvPicPr>
          <p:blipFill rotWithShape="1">
            <a:blip r:embed="rId4">
              <a:alphaModFix/>
            </a:blip>
            <a:srcRect/>
            <a:stretch/>
          </p:blipFill>
          <p:spPr>
            <a:xfrm>
              <a:off x="7696200" y="2057400"/>
              <a:ext cx="1238250" cy="971550"/>
            </a:xfrm>
            <a:prstGeom prst="rect">
              <a:avLst/>
            </a:prstGeom>
            <a:noFill/>
            <a:ln>
              <a:noFill/>
            </a:ln>
          </p:spPr>
        </p:pic>
        <p:sp>
          <p:nvSpPr>
            <p:cNvPr id="145" name="Shape 145"/>
            <p:cNvSpPr txBox="1"/>
            <p:nvPr/>
          </p:nvSpPr>
          <p:spPr>
            <a:xfrm>
              <a:off x="7315200" y="2438400"/>
              <a:ext cx="3047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dirty="0">
                  <a:solidFill>
                    <a:schemeClr val="dk1"/>
                  </a:solidFill>
                  <a:latin typeface="Arial"/>
                  <a:ea typeface="Arial"/>
                  <a:cs typeface="Arial"/>
                  <a:sym typeface="Arial"/>
                </a:rPr>
                <a:t>+</a:t>
              </a:r>
            </a:p>
          </p:txBody>
        </p:sp>
        <p:sp>
          <p:nvSpPr>
            <p:cNvPr id="150" name="Shape 150"/>
            <p:cNvSpPr txBox="1"/>
            <p:nvPr/>
          </p:nvSpPr>
          <p:spPr>
            <a:xfrm>
              <a:off x="7848600" y="1676400"/>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990033"/>
                </a:buClr>
                <a:buSzPct val="25000"/>
                <a:buFont typeface="Arial"/>
                <a:buNone/>
              </a:pPr>
              <a:r>
                <a:rPr lang="en-US" sz="1800" b="0" i="0" u="none" dirty="0">
                  <a:solidFill>
                    <a:srgbClr val="990033"/>
                  </a:solidFill>
                  <a:latin typeface="Arial"/>
                  <a:ea typeface="Arial"/>
                  <a:cs typeface="Arial"/>
                  <a:sym typeface="Arial"/>
                </a:rPr>
                <a:t>white</a:t>
              </a:r>
            </a:p>
          </p:txBody>
        </p:sp>
      </p:grpSp>
      <p:grpSp>
        <p:nvGrpSpPr>
          <p:cNvPr id="4" name="Group 3"/>
          <p:cNvGrpSpPr/>
          <p:nvPr/>
        </p:nvGrpSpPr>
        <p:grpSpPr>
          <a:xfrm>
            <a:off x="6172200" y="3352800"/>
            <a:ext cx="2819400" cy="779462"/>
            <a:chOff x="6172200" y="3352800"/>
            <a:chExt cx="2819400" cy="779462"/>
          </a:xfrm>
        </p:grpSpPr>
        <p:sp>
          <p:nvSpPr>
            <p:cNvPr id="151" name="Shape 151"/>
            <p:cNvSpPr txBox="1"/>
            <p:nvPr/>
          </p:nvSpPr>
          <p:spPr>
            <a:xfrm>
              <a:off x="6172200" y="3352800"/>
              <a:ext cx="1600199" cy="77946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(134-150)</a:t>
              </a:r>
              <a:r>
                <a:rPr lang="en-US" sz="1800" b="0" i="0" u="none" baseline="30000">
                  <a:solidFill>
                    <a:schemeClr val="dk1"/>
                  </a:solidFill>
                  <a:latin typeface="Arial"/>
                  <a:ea typeface="Arial"/>
                  <a:cs typeface="Arial"/>
                  <a:sym typeface="Arial"/>
                </a:rPr>
                <a:t>2</a:t>
              </a:r>
            </a:p>
            <a:p>
              <a:pPr marL="0" marR="0" lvl="0" indent="0" algn="l" rtl="0">
                <a:lnSpc>
                  <a:spcPct val="100000"/>
                </a:lnSpc>
                <a:spcBef>
                  <a:spcPts val="90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/150</a:t>
              </a:r>
            </a:p>
          </p:txBody>
        </p:sp>
        <p:sp>
          <p:nvSpPr>
            <p:cNvPr id="152" name="Shape 152"/>
            <p:cNvSpPr txBox="1"/>
            <p:nvPr/>
          </p:nvSpPr>
          <p:spPr>
            <a:xfrm>
              <a:off x="7696200" y="3352800"/>
              <a:ext cx="1295400" cy="77946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(66-50)</a:t>
              </a:r>
              <a:r>
                <a:rPr lang="en-US" sz="1800" b="0" i="0" u="none" baseline="30000">
                  <a:solidFill>
                    <a:schemeClr val="dk1"/>
                  </a:solidFill>
                  <a:latin typeface="Arial"/>
                  <a:ea typeface="Arial"/>
                  <a:cs typeface="Arial"/>
                  <a:sym typeface="Arial"/>
                </a:rPr>
                <a:t>2</a:t>
              </a:r>
            </a:p>
            <a:p>
              <a:pPr marL="0" marR="0" lvl="0" indent="0" algn="l" rtl="0">
                <a:lnSpc>
                  <a:spcPct val="100000"/>
                </a:lnSpc>
                <a:spcBef>
                  <a:spcPts val="90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/50</a:t>
              </a:r>
            </a:p>
          </p:txBody>
        </p:sp>
      </p:grpSp>
      <p:pic>
        <p:nvPicPr>
          <p:cNvPr id="153" name="Shape 153"/>
          <p:cNvPicPr preferRelativeResize="0"/>
          <p:nvPr/>
        </p:nvPicPr>
        <p:blipFill rotWithShape="1">
          <a:blip r:embed="rId3">
            <a:alphaModFix/>
          </a:blip>
          <a:srcRect/>
          <a:stretch/>
        </p:blipFill>
        <p:spPr>
          <a:xfrm>
            <a:off x="5257800" y="4648200"/>
            <a:ext cx="876300" cy="619125"/>
          </a:xfrm>
          <a:prstGeom prst="rect">
            <a:avLst/>
          </a:prstGeom>
          <a:noFill/>
          <a:ln>
            <a:noFill/>
          </a:ln>
        </p:spPr>
      </p:pic>
      <p:sp>
        <p:nvSpPr>
          <p:cNvPr id="154" name="Shape 154"/>
          <p:cNvSpPr txBox="1"/>
          <p:nvPr/>
        </p:nvSpPr>
        <p:spPr>
          <a:xfrm>
            <a:off x="448408" y="4114800"/>
            <a:ext cx="2751991" cy="2017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dirty="0">
                <a:solidFill>
                  <a:schemeClr val="dk1"/>
                </a:solidFill>
                <a:latin typeface="Arial"/>
                <a:ea typeface="Arial"/>
                <a:cs typeface="Arial"/>
                <a:sym typeface="Arial"/>
              </a:rPr>
              <a:t>3:1 ratio</a:t>
            </a:r>
          </a:p>
          <a:p>
            <a:pPr marL="0" marR="0" lvl="0" indent="0" algn="l" rtl="0">
              <a:lnSpc>
                <a:spcPct val="100000"/>
              </a:lnSpc>
              <a:spcBef>
                <a:spcPts val="900"/>
              </a:spcBef>
              <a:spcAft>
                <a:spcPts val="0"/>
              </a:spcAft>
              <a:buClr>
                <a:schemeClr val="dk1"/>
              </a:buClr>
              <a:buSzPct val="25000"/>
              <a:buFont typeface="Arial"/>
              <a:buNone/>
            </a:pPr>
            <a:r>
              <a:rPr lang="en-US" sz="1800" b="0" i="0" u="none" dirty="0">
                <a:solidFill>
                  <a:schemeClr val="dk1"/>
                </a:solidFill>
                <a:latin typeface="Arial"/>
                <a:ea typeface="Arial"/>
                <a:cs typeface="Arial"/>
                <a:sym typeface="Arial"/>
              </a:rPr>
              <a:t>134+ 66=200</a:t>
            </a:r>
          </a:p>
          <a:p>
            <a:pPr marL="0" marR="0" lvl="0" indent="0" algn="l" rtl="0">
              <a:lnSpc>
                <a:spcPct val="100000"/>
              </a:lnSpc>
              <a:spcBef>
                <a:spcPts val="900"/>
              </a:spcBef>
              <a:spcAft>
                <a:spcPts val="0"/>
              </a:spcAft>
              <a:buClr>
                <a:schemeClr val="hlink"/>
              </a:buClr>
              <a:buSzPct val="25000"/>
              <a:buFont typeface="Arial"/>
              <a:buNone/>
            </a:pPr>
            <a:r>
              <a:rPr lang="en-US" sz="1800" b="0" i="0" u="none" dirty="0" smtClean="0">
                <a:solidFill>
                  <a:schemeClr val="hlink"/>
                </a:solidFill>
                <a:latin typeface="Arial"/>
                <a:ea typeface="Arial"/>
                <a:cs typeface="Arial"/>
                <a:sym typeface="Arial"/>
              </a:rPr>
              <a:t>(.75)(200) = 150 </a:t>
            </a:r>
            <a:r>
              <a:rPr lang="en-US" sz="1800" b="0" i="0" u="none" dirty="0">
                <a:solidFill>
                  <a:schemeClr val="hlink"/>
                </a:solidFill>
                <a:latin typeface="Arial"/>
                <a:ea typeface="Arial"/>
                <a:cs typeface="Arial"/>
                <a:sym typeface="Arial"/>
              </a:rPr>
              <a:t>red</a:t>
            </a:r>
          </a:p>
          <a:p>
            <a:pPr marL="0" marR="0" lvl="0" indent="0" algn="l" rtl="0">
              <a:lnSpc>
                <a:spcPct val="100000"/>
              </a:lnSpc>
              <a:spcBef>
                <a:spcPts val="900"/>
              </a:spcBef>
              <a:spcAft>
                <a:spcPts val="0"/>
              </a:spcAft>
              <a:buClr>
                <a:schemeClr val="hlink"/>
              </a:buClr>
              <a:buSzPct val="25000"/>
              <a:buFont typeface="Arial"/>
              <a:buNone/>
            </a:pPr>
            <a:r>
              <a:rPr lang="en-US" sz="1800" b="0" i="0" u="none" dirty="0" smtClean="0">
                <a:solidFill>
                  <a:schemeClr val="hlink"/>
                </a:solidFill>
                <a:latin typeface="Arial"/>
                <a:ea typeface="Arial"/>
                <a:cs typeface="Arial"/>
                <a:sym typeface="Arial"/>
              </a:rPr>
              <a:t>(.25)(200) = 50 </a:t>
            </a:r>
            <a:r>
              <a:rPr lang="en-US" sz="1800" b="0" i="0" u="none" dirty="0">
                <a:solidFill>
                  <a:schemeClr val="hlink"/>
                </a:solidFill>
                <a:latin typeface="Arial"/>
                <a:ea typeface="Arial"/>
                <a:cs typeface="Arial"/>
                <a:sym typeface="Arial"/>
              </a:rPr>
              <a:t>white</a:t>
            </a:r>
          </a:p>
          <a:p>
            <a:pPr marL="0" marR="0" lvl="0" indent="0" algn="l" rtl="0">
              <a:lnSpc>
                <a:spcPct val="100000"/>
              </a:lnSpc>
              <a:spcBef>
                <a:spcPts val="0"/>
              </a:spcBef>
              <a:spcAft>
                <a:spcPts val="0"/>
              </a:spcAft>
              <a:buNone/>
            </a:pPr>
            <a:endParaRPr sz="1800" b="0" i="0" u="none" dirty="0">
              <a:solidFill>
                <a:schemeClr val="hlink"/>
              </a:solidFill>
              <a:latin typeface="Arial"/>
              <a:ea typeface="Arial"/>
              <a:cs typeface="Arial"/>
              <a:sym typeface="Arial"/>
            </a:endParaRPr>
          </a:p>
        </p:txBody>
      </p:sp>
      <p:sp>
        <p:nvSpPr>
          <p:cNvPr id="155" name="Shape 155"/>
          <p:cNvSpPr txBox="1"/>
          <p:nvPr/>
        </p:nvSpPr>
        <p:spPr>
          <a:xfrm>
            <a:off x="6324600" y="4724400"/>
            <a:ext cx="2133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dirty="0">
                <a:solidFill>
                  <a:schemeClr val="dk1"/>
                </a:solidFill>
                <a:latin typeface="Arial"/>
                <a:ea typeface="Arial"/>
                <a:cs typeface="Arial"/>
                <a:sym typeface="Arial"/>
              </a:rPr>
              <a:t>1.70666  +     </a:t>
            </a:r>
          </a:p>
        </p:txBody>
      </p:sp>
      <p:sp>
        <p:nvSpPr>
          <p:cNvPr id="156" name="Shape 156"/>
          <p:cNvSpPr txBox="1"/>
          <p:nvPr/>
        </p:nvSpPr>
        <p:spPr>
          <a:xfrm rot="10800000" flipH="1">
            <a:off x="7391400" y="3657600"/>
            <a:ext cx="3047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a:t>
            </a:r>
          </a:p>
        </p:txBody>
      </p:sp>
      <p:sp>
        <p:nvSpPr>
          <p:cNvPr id="157" name="Shape 157"/>
          <p:cNvSpPr txBox="1"/>
          <p:nvPr/>
        </p:nvSpPr>
        <p:spPr>
          <a:xfrm>
            <a:off x="7162800" y="4724400"/>
            <a:ext cx="1219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dirty="0">
                <a:solidFill>
                  <a:schemeClr val="dk1"/>
                </a:solidFill>
                <a:latin typeface="Arial"/>
                <a:ea typeface="Arial"/>
                <a:cs typeface="Arial"/>
                <a:sym typeface="Arial"/>
              </a:rPr>
              <a:t>+    5.12</a:t>
            </a:r>
          </a:p>
        </p:txBody>
      </p:sp>
      <p:grpSp>
        <p:nvGrpSpPr>
          <p:cNvPr id="5" name="Group 4"/>
          <p:cNvGrpSpPr/>
          <p:nvPr/>
        </p:nvGrpSpPr>
        <p:grpSpPr>
          <a:xfrm>
            <a:off x="5334000" y="5486400"/>
            <a:ext cx="2438399" cy="619125"/>
            <a:chOff x="5334000" y="5486400"/>
            <a:chExt cx="2438399" cy="619125"/>
          </a:xfrm>
        </p:grpSpPr>
        <p:pic>
          <p:nvPicPr>
            <p:cNvPr id="158" name="Shape 158"/>
            <p:cNvPicPr preferRelativeResize="0"/>
            <p:nvPr/>
          </p:nvPicPr>
          <p:blipFill rotWithShape="1">
            <a:blip r:embed="rId3">
              <a:alphaModFix/>
            </a:blip>
            <a:srcRect/>
            <a:stretch/>
          </p:blipFill>
          <p:spPr>
            <a:xfrm>
              <a:off x="5334000" y="5486400"/>
              <a:ext cx="876300" cy="619125"/>
            </a:xfrm>
            <a:prstGeom prst="rect">
              <a:avLst/>
            </a:prstGeom>
            <a:noFill/>
            <a:ln>
              <a:noFill/>
            </a:ln>
          </p:spPr>
        </p:pic>
        <p:sp>
          <p:nvSpPr>
            <p:cNvPr id="159" name="Shape 159"/>
            <p:cNvSpPr txBox="1"/>
            <p:nvPr/>
          </p:nvSpPr>
          <p:spPr>
            <a:xfrm>
              <a:off x="6553200" y="5486400"/>
              <a:ext cx="1219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FF"/>
                </a:buClr>
                <a:buSzPct val="25000"/>
                <a:buFont typeface="Arial"/>
                <a:buNone/>
              </a:pPr>
              <a:r>
                <a:rPr lang="en-US" sz="1800" b="0" i="0" u="none">
                  <a:solidFill>
                    <a:srgbClr val="0000FF"/>
                  </a:solidFill>
                  <a:latin typeface="Arial"/>
                  <a:ea typeface="Arial"/>
                  <a:cs typeface="Arial"/>
                  <a:sym typeface="Arial"/>
                </a:rPr>
                <a:t>6.83</a:t>
              </a:r>
            </a:p>
          </p:txBody>
        </p:sp>
      </p:grpSp>
      <p:pic>
        <p:nvPicPr>
          <p:cNvPr id="160" name="Shape 160"/>
          <p:cNvPicPr preferRelativeResize="0"/>
          <p:nvPr/>
        </p:nvPicPr>
        <p:blipFill rotWithShape="1">
          <a:blip r:embed="rId5">
            <a:alphaModFix/>
          </a:blip>
          <a:srcRect/>
          <a:stretch/>
        </p:blipFill>
        <p:spPr>
          <a:xfrm>
            <a:off x="3733800" y="4667250"/>
            <a:ext cx="1314449" cy="2190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anim calcmode="lin" valueType="num">
                                      <p:cBhvr>
                                        <p:cTn id="8" dur="1000" fill="hold"/>
                                        <p:tgtEl>
                                          <p:spTgt spid="154"/>
                                        </p:tgtEl>
                                        <p:attrNameLst>
                                          <p:attrName>ppt_x</p:attrName>
                                        </p:attrNameLst>
                                      </p:cBhvr>
                                      <p:tavLst>
                                        <p:tav tm="0">
                                          <p:val>
                                            <p:strVal val="#ppt_x"/>
                                          </p:val>
                                        </p:tav>
                                        <p:tav tm="100000">
                                          <p:val>
                                            <p:strVal val="#ppt_x"/>
                                          </p:val>
                                        </p:tav>
                                      </p:tavLst>
                                    </p:anim>
                                    <p:anim calcmode="lin" valueType="num">
                                      <p:cBhvr>
                                        <p:cTn id="9"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7"/>
                                        </p:tgtEl>
                                        <p:attrNameLst>
                                          <p:attrName>style.visibility</p:attrName>
                                        </p:attrNameLst>
                                      </p:cBhvr>
                                      <p:to>
                                        <p:strVal val="visible"/>
                                      </p:to>
                                    </p:set>
                                    <p:animEffect transition="in" filter="fade">
                                      <p:cBhvr>
                                        <p:cTn id="14" dur="500"/>
                                        <p:tgtEl>
                                          <p:spTgt spid="14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6"/>
                                        </p:tgtEl>
                                        <p:attrNameLst>
                                          <p:attrName>style.visibility</p:attrName>
                                        </p:attrNameLst>
                                      </p:cBhvr>
                                      <p:to>
                                        <p:strVal val="visible"/>
                                      </p:to>
                                    </p:set>
                                    <p:animEffect transition="in" filter="fade">
                                      <p:cBhvr>
                                        <p:cTn id="19" dur="500"/>
                                        <p:tgtEl>
                                          <p:spTgt spid="14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48"/>
                                        </p:tgtEl>
                                        <p:attrNameLst>
                                          <p:attrName>style.visibility</p:attrName>
                                        </p:attrNameLst>
                                      </p:cBhvr>
                                      <p:to>
                                        <p:strVal val="visible"/>
                                      </p:to>
                                    </p:set>
                                    <p:animEffect transition="in" filter="fade">
                                      <p:cBhvr>
                                        <p:cTn id="34" dur="500"/>
                                        <p:tgtEl>
                                          <p:spTgt spid="14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53"/>
                                        </p:tgtEl>
                                        <p:attrNameLst>
                                          <p:attrName>style.visibility</p:attrName>
                                        </p:attrNameLst>
                                      </p:cBhvr>
                                      <p:to>
                                        <p:strVal val="visible"/>
                                      </p:to>
                                    </p:set>
                                    <p:animEffect transition="in" filter="fade">
                                      <p:cBhvr>
                                        <p:cTn id="44" dur="500"/>
                                        <p:tgtEl>
                                          <p:spTgt spid="15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5"/>
                                        </p:tgtEl>
                                        <p:attrNameLst>
                                          <p:attrName>style.visibility</p:attrName>
                                        </p:attrNameLst>
                                      </p:cBhvr>
                                      <p:to>
                                        <p:strVal val="visible"/>
                                      </p:to>
                                    </p:set>
                                    <p:animEffect transition="in" filter="fade">
                                      <p:cBhvr>
                                        <p:cTn id="49" dur="500"/>
                                        <p:tgtEl>
                                          <p:spTgt spid="15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7"/>
                                        </p:tgtEl>
                                        <p:attrNameLst>
                                          <p:attrName>style.visibility</p:attrName>
                                        </p:attrNameLst>
                                      </p:cBhvr>
                                      <p:to>
                                        <p:strVal val="visible"/>
                                      </p:to>
                                    </p:set>
                                    <p:animEffect transition="in" filter="fade">
                                      <p:cBhvr>
                                        <p:cTn id="54" dur="500"/>
                                        <p:tgtEl>
                                          <p:spTgt spid="15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160"/>
                                        </p:tgtEl>
                                        <p:attrNameLst>
                                          <p:attrName>style.visibility</p:attrName>
                                        </p:attrNameLst>
                                      </p:cBhvr>
                                      <p:to>
                                        <p:strVal val="visible"/>
                                      </p:to>
                                    </p:set>
                                    <p:anim calcmode="lin" valueType="num">
                                      <p:cBhvr additive="base">
                                        <p:cTn id="64" dur="500" fill="hold"/>
                                        <p:tgtEl>
                                          <p:spTgt spid="160"/>
                                        </p:tgtEl>
                                        <p:attrNameLst>
                                          <p:attrName>ppt_x</p:attrName>
                                        </p:attrNameLst>
                                      </p:cBhvr>
                                      <p:tavLst>
                                        <p:tav tm="0">
                                          <p:val>
                                            <p:strVal val="#ppt_x"/>
                                          </p:val>
                                        </p:tav>
                                        <p:tav tm="100000">
                                          <p:val>
                                            <p:strVal val="#ppt_x"/>
                                          </p:val>
                                        </p:tav>
                                      </p:tavLst>
                                    </p:anim>
                                    <p:anim calcmode="lin" valueType="num">
                                      <p:cBhvr additive="base">
                                        <p:cTn id="65"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p:bldP spid="154" grpId="0"/>
      <p:bldP spid="155" grpId="0"/>
      <p:bldP spid="15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Q2: Surface Area and Volume</a:t>
            </a:r>
          </a:p>
        </p:txBody>
      </p:sp>
      <p:sp>
        <p:nvSpPr>
          <p:cNvPr id="166" name="Shape 16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25000"/>
              <a:buFont typeface="Arial"/>
              <a:buChar char="•"/>
            </a:pPr>
            <a:r>
              <a:rPr lang="en-US" sz="3200" b="0" i="0" u="none" strike="noStrike" cap="none" dirty="0">
                <a:solidFill>
                  <a:schemeClr val="dk1"/>
                </a:solidFill>
                <a:latin typeface="Arial"/>
                <a:ea typeface="Arial"/>
                <a:cs typeface="Arial"/>
                <a:sym typeface="Arial"/>
              </a:rPr>
              <a:t>What is the SA/V </a:t>
            </a:r>
            <a:r>
              <a:rPr lang="en-US" sz="2400" b="0" i="0" u="none" strike="noStrike" cap="none" dirty="0" smtClean="0">
                <a:solidFill>
                  <a:schemeClr val="dk1"/>
                </a:solidFill>
                <a:latin typeface="Arial"/>
                <a:ea typeface="Arial"/>
                <a:cs typeface="Arial"/>
                <a:sym typeface="Arial"/>
              </a:rPr>
              <a:t>(surface area to volume ratio)</a:t>
            </a:r>
            <a:r>
              <a:rPr lang="en-US" sz="3200" b="0" i="0" u="none" strike="noStrike" cap="none" dirty="0" smtClean="0">
                <a:solidFill>
                  <a:schemeClr val="dk1"/>
                </a:solidFill>
                <a:latin typeface="Arial"/>
                <a:ea typeface="Arial"/>
                <a:cs typeface="Arial"/>
                <a:sym typeface="Arial"/>
              </a:rPr>
              <a:t> for </a:t>
            </a:r>
            <a:r>
              <a:rPr lang="en-US" sz="3200" b="0" i="0" u="none" strike="noStrike" cap="none" dirty="0">
                <a:solidFill>
                  <a:schemeClr val="dk1"/>
                </a:solidFill>
                <a:latin typeface="Arial"/>
                <a:ea typeface="Arial"/>
                <a:cs typeface="Arial"/>
                <a:sym typeface="Arial"/>
              </a:rPr>
              <a:t>this cell? Round your answer to the </a:t>
            </a:r>
            <a:r>
              <a:rPr lang="en-US" sz="3200" b="0" i="0" u="sng" strike="noStrike" cap="none" dirty="0">
                <a:solidFill>
                  <a:schemeClr val="dk1"/>
                </a:solidFill>
                <a:latin typeface="Arial"/>
                <a:ea typeface="Arial"/>
                <a:cs typeface="Arial"/>
                <a:sym typeface="Arial"/>
              </a:rPr>
              <a:t>nearest hundredths.</a:t>
            </a:r>
            <a:r>
              <a:rPr lang="en-US" sz="4000" b="0" i="0" u="none" strike="noStrike" cap="none" dirty="0">
                <a:solidFill>
                  <a:schemeClr val="dk1"/>
                </a:solidFill>
                <a:latin typeface="Arial"/>
                <a:ea typeface="Arial"/>
                <a:cs typeface="Arial"/>
                <a:sym typeface="Arial"/>
              </a:rPr>
              <a:t> </a:t>
            </a:r>
          </a:p>
        </p:txBody>
      </p:sp>
      <p:pic>
        <p:nvPicPr>
          <p:cNvPr id="167" name="Shape 167"/>
          <p:cNvPicPr preferRelativeResize="0"/>
          <p:nvPr/>
        </p:nvPicPr>
        <p:blipFill rotWithShape="1">
          <a:blip r:embed="rId3">
            <a:alphaModFix/>
          </a:blip>
          <a:srcRect/>
          <a:stretch/>
        </p:blipFill>
        <p:spPr>
          <a:xfrm>
            <a:off x="5284789" y="2901461"/>
            <a:ext cx="3402011" cy="35052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Q2</a:t>
            </a:r>
          </a:p>
        </p:txBody>
      </p:sp>
      <p:sp>
        <p:nvSpPr>
          <p:cNvPr id="173" name="Shape 173"/>
          <p:cNvSpPr txBox="1">
            <a:spLocks noGrp="1"/>
          </p:cNvSpPr>
          <p:nvPr>
            <p:ph type="body" idx="1"/>
          </p:nvPr>
        </p:nvSpPr>
        <p:spPr>
          <a:xfrm>
            <a:off x="228600" y="1600200"/>
            <a:ext cx="84582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SA= 4    r</a:t>
            </a:r>
            <a:r>
              <a:rPr lang="en-US" sz="2800" b="0" i="0" u="none" strike="noStrike" cap="none" baseline="30000" dirty="0">
                <a:solidFill>
                  <a:schemeClr val="dk1"/>
                </a:solidFill>
                <a:latin typeface="Arial"/>
                <a:ea typeface="Arial"/>
                <a:cs typeface="Arial"/>
                <a:sym typeface="Arial"/>
              </a:rPr>
              <a:t>2</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        =</a:t>
            </a:r>
            <a:r>
              <a:rPr lang="en-US" sz="2800" b="0" i="0" u="none" strike="noStrike" cap="none" dirty="0">
                <a:solidFill>
                  <a:schemeClr val="dk1"/>
                </a:solidFill>
                <a:latin typeface="Arial"/>
                <a:ea typeface="Arial"/>
                <a:cs typeface="Arial"/>
                <a:sym typeface="Arial"/>
              </a:rPr>
              <a:t>4(3.14)</a:t>
            </a:r>
            <a:r>
              <a:rPr lang="en-US" sz="2800" b="0" i="0" u="none" strike="noStrike" cap="none" baseline="30000" dirty="0">
                <a:solidFill>
                  <a:schemeClr val="dk1"/>
                </a:solidFill>
                <a:latin typeface="Arial"/>
                <a:ea typeface="Arial"/>
                <a:cs typeface="Arial"/>
                <a:sym typeface="Arial"/>
              </a:rPr>
              <a:t> </a:t>
            </a:r>
            <a:r>
              <a:rPr lang="en-US" sz="2800" b="0" i="0" u="none" strike="noStrike" cap="none" dirty="0">
                <a:solidFill>
                  <a:schemeClr val="dk1"/>
                </a:solidFill>
                <a:latin typeface="Arial"/>
                <a:ea typeface="Arial"/>
                <a:cs typeface="Arial"/>
                <a:sym typeface="Arial"/>
              </a:rPr>
              <a:t>5</a:t>
            </a:r>
            <a:r>
              <a:rPr lang="en-US" sz="2800" b="0" i="0" u="none" strike="noStrike" cap="none" baseline="30000" dirty="0">
                <a:solidFill>
                  <a:schemeClr val="dk1"/>
                </a:solidFill>
                <a:latin typeface="Arial"/>
                <a:ea typeface="Arial"/>
                <a:cs typeface="Arial"/>
                <a:sym typeface="Arial"/>
              </a:rPr>
              <a:t>2</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        </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         </a:t>
            </a:r>
            <a:r>
              <a:rPr lang="en-US" sz="2800" b="0" i="0" u="none" strike="noStrike" cap="none" baseline="30000" dirty="0">
                <a:solidFill>
                  <a:srgbClr val="00B050"/>
                </a:solidFill>
                <a:latin typeface="Arial"/>
                <a:ea typeface="Arial"/>
                <a:cs typeface="Arial"/>
                <a:sym typeface="Arial"/>
              </a:rPr>
              <a:t>=</a:t>
            </a:r>
            <a:r>
              <a:rPr lang="en-US" sz="2800" b="0" i="0" u="none" strike="noStrike" cap="none" dirty="0">
                <a:solidFill>
                  <a:srgbClr val="00B050"/>
                </a:solidFill>
                <a:latin typeface="Arial"/>
                <a:ea typeface="Arial"/>
                <a:cs typeface="Arial"/>
                <a:sym typeface="Arial"/>
              </a:rPr>
              <a:t>314</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Volume of a sphere= 4/3     r</a:t>
            </a:r>
            <a:r>
              <a:rPr lang="en-US" sz="2800" b="0" i="0" u="none" strike="noStrike" cap="none" baseline="30000" dirty="0">
                <a:solidFill>
                  <a:schemeClr val="dk1"/>
                </a:solidFill>
                <a:latin typeface="Arial"/>
                <a:ea typeface="Arial"/>
                <a:cs typeface="Arial"/>
                <a:sym typeface="Arial"/>
              </a:rPr>
              <a:t>3</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                                               =</a:t>
            </a:r>
            <a:r>
              <a:rPr lang="en-US" sz="2800" b="0" i="0" u="none" strike="noStrike" cap="none" dirty="0">
                <a:solidFill>
                  <a:schemeClr val="dk1"/>
                </a:solidFill>
                <a:latin typeface="Arial"/>
                <a:ea typeface="Arial"/>
                <a:cs typeface="Arial"/>
                <a:sym typeface="Arial"/>
              </a:rPr>
              <a:t>4/3 (3.14)5</a:t>
            </a:r>
            <a:r>
              <a:rPr lang="en-US" sz="2800" b="0" i="0" u="none" strike="noStrike" cap="none" baseline="30000" dirty="0">
                <a:solidFill>
                  <a:schemeClr val="dk1"/>
                </a:solidFill>
                <a:latin typeface="Arial"/>
                <a:ea typeface="Arial"/>
                <a:cs typeface="Arial"/>
                <a:sym typeface="Arial"/>
              </a:rPr>
              <a:t>3</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                                               </a:t>
            </a:r>
            <a:r>
              <a:rPr lang="en-US" sz="2800" b="0" i="0" u="none" strike="noStrike" cap="none" baseline="30000" dirty="0">
                <a:solidFill>
                  <a:srgbClr val="00B050"/>
                </a:solidFill>
                <a:latin typeface="Arial"/>
                <a:ea typeface="Arial"/>
                <a:cs typeface="Arial"/>
                <a:sym typeface="Arial"/>
              </a:rPr>
              <a:t>=523.33</a:t>
            </a:r>
          </a:p>
          <a:p>
            <a:pPr marL="342900" marR="0" lvl="0" indent="-342900" algn="l" rtl="0">
              <a:lnSpc>
                <a:spcPct val="100000"/>
              </a:lnSpc>
              <a:spcBef>
                <a:spcPts val="560"/>
              </a:spcBef>
              <a:spcAft>
                <a:spcPts val="0"/>
              </a:spcAft>
              <a:buClr>
                <a:schemeClr val="dk1"/>
              </a:buClr>
              <a:buSzPct val="25000"/>
              <a:buFont typeface="Arial"/>
              <a:buNone/>
            </a:pPr>
            <a:endParaRPr sz="2800" b="0" i="0" u="none" strike="noStrike" cap="none" baseline="30000"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baseline="30000" dirty="0">
                <a:solidFill>
                  <a:schemeClr val="dk1"/>
                </a:solidFill>
                <a:latin typeface="Arial"/>
                <a:ea typeface="Arial"/>
                <a:cs typeface="Arial"/>
                <a:sym typeface="Arial"/>
              </a:rPr>
              <a:t>SA/V=314/523.33</a:t>
            </a:r>
          </a:p>
          <a:p>
            <a:pPr marL="342900" marR="0" lvl="0" indent="-342900" algn="l" rtl="0">
              <a:lnSpc>
                <a:spcPct val="100000"/>
              </a:lnSpc>
              <a:spcBef>
                <a:spcPts val="560"/>
              </a:spcBef>
              <a:spcAft>
                <a:spcPts val="0"/>
              </a:spcAft>
              <a:buClr>
                <a:schemeClr val="dk1"/>
              </a:buClr>
              <a:buSzPct val="25000"/>
              <a:buFont typeface="Arial"/>
              <a:buNone/>
            </a:pPr>
            <a:r>
              <a:rPr lang="en-US" sz="2800" b="0" i="0" u="none" strike="noStrike" cap="none" dirty="0">
                <a:solidFill>
                  <a:schemeClr val="dk1"/>
                </a:solidFill>
                <a:latin typeface="Arial"/>
                <a:ea typeface="Arial"/>
                <a:cs typeface="Arial"/>
                <a:sym typeface="Arial"/>
              </a:rPr>
              <a:t>     </a:t>
            </a:r>
            <a:r>
              <a:rPr lang="en-US" sz="2800" b="0" i="0" u="none" strike="noStrike" cap="none" dirty="0">
                <a:solidFill>
                  <a:srgbClr val="0000FF"/>
                </a:solidFill>
                <a:latin typeface="Arial"/>
                <a:ea typeface="Arial"/>
                <a:cs typeface="Arial"/>
                <a:sym typeface="Arial"/>
              </a:rPr>
              <a:t>=.60</a:t>
            </a:r>
          </a:p>
        </p:txBody>
      </p:sp>
      <p:sp>
        <p:nvSpPr>
          <p:cNvPr id="174" name="Shape 174" descr="Z"/>
          <p:cNvSpPr txBox="1"/>
          <p:nvPr/>
        </p:nvSpPr>
        <p:spPr>
          <a:xfrm>
            <a:off x="155575" y="0"/>
            <a:ext cx="704850" cy="1000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75" name="Shape 175" descr="Z"/>
          <p:cNvSpPr txBox="1"/>
          <p:nvPr/>
        </p:nvSpPr>
        <p:spPr>
          <a:xfrm>
            <a:off x="4191000" y="2895600"/>
            <a:ext cx="704850" cy="1000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76" name="Shape 176"/>
          <p:cNvPicPr preferRelativeResize="0"/>
          <p:nvPr/>
        </p:nvPicPr>
        <p:blipFill rotWithShape="1">
          <a:blip r:embed="rId3">
            <a:alphaModFix/>
          </a:blip>
          <a:srcRect/>
          <a:stretch/>
        </p:blipFill>
        <p:spPr>
          <a:xfrm>
            <a:off x="1447800" y="1752600"/>
            <a:ext cx="381000" cy="368299"/>
          </a:xfrm>
          <a:prstGeom prst="rect">
            <a:avLst/>
          </a:prstGeom>
          <a:noFill/>
          <a:ln>
            <a:noFill/>
          </a:ln>
        </p:spPr>
      </p:pic>
      <p:pic>
        <p:nvPicPr>
          <p:cNvPr id="177" name="Shape 177"/>
          <p:cNvPicPr preferRelativeResize="0"/>
          <p:nvPr/>
        </p:nvPicPr>
        <p:blipFill rotWithShape="1">
          <a:blip r:embed="rId3">
            <a:alphaModFix/>
          </a:blip>
          <a:srcRect/>
          <a:stretch/>
        </p:blipFill>
        <p:spPr>
          <a:xfrm>
            <a:off x="4267200" y="3581400"/>
            <a:ext cx="381000" cy="368299"/>
          </a:xfrm>
          <a:prstGeom prst="rect">
            <a:avLst/>
          </a:prstGeom>
          <a:noFill/>
          <a:ln>
            <a:noFill/>
          </a:ln>
        </p:spPr>
      </p:pic>
      <p:pic>
        <p:nvPicPr>
          <p:cNvPr id="178" name="Shape 178" descr="Sphere"/>
          <p:cNvPicPr preferRelativeResize="0"/>
          <p:nvPr/>
        </p:nvPicPr>
        <p:blipFill rotWithShape="1">
          <a:blip r:embed="rId4">
            <a:alphaModFix/>
          </a:blip>
          <a:srcRect/>
          <a:stretch/>
        </p:blipFill>
        <p:spPr>
          <a:xfrm>
            <a:off x="6440487" y="0"/>
            <a:ext cx="2703512" cy="4572000"/>
          </a:xfrm>
          <a:prstGeom prst="rect">
            <a:avLst/>
          </a:prstGeom>
          <a:noFill/>
          <a:ln>
            <a:noFill/>
          </a:ln>
        </p:spPr>
      </p:pic>
      <p:pic>
        <p:nvPicPr>
          <p:cNvPr id="179" name="Shape 179"/>
          <p:cNvPicPr preferRelativeResize="0"/>
          <p:nvPr/>
        </p:nvPicPr>
        <p:blipFill rotWithShape="1">
          <a:blip r:embed="rId5">
            <a:alphaModFix/>
          </a:blip>
          <a:srcRect/>
          <a:stretch/>
        </p:blipFill>
        <p:spPr>
          <a:xfrm>
            <a:off x="6324600" y="4648200"/>
            <a:ext cx="1904999" cy="1962149"/>
          </a:xfrm>
          <a:prstGeom prst="rect">
            <a:avLst/>
          </a:prstGeom>
          <a:noFill/>
          <a:ln>
            <a:noFill/>
          </a:ln>
        </p:spPr>
      </p:pic>
      <p:pic>
        <p:nvPicPr>
          <p:cNvPr id="180" name="Shape 180"/>
          <p:cNvPicPr preferRelativeResize="0"/>
          <p:nvPr/>
        </p:nvPicPr>
        <p:blipFill rotWithShape="1">
          <a:blip r:embed="rId6">
            <a:alphaModFix/>
          </a:blip>
          <a:srcRect/>
          <a:stretch/>
        </p:blipFill>
        <p:spPr>
          <a:xfrm>
            <a:off x="2286000" y="4800600"/>
            <a:ext cx="1268411" cy="2057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3">
                                            <p:txEl>
                                              <p:pRg st="1" end="1"/>
                                            </p:txEl>
                                          </p:spTgt>
                                        </p:tgtEl>
                                        <p:attrNameLst>
                                          <p:attrName>style.visibility</p:attrName>
                                        </p:attrNameLst>
                                      </p:cBhvr>
                                      <p:to>
                                        <p:strVal val="visible"/>
                                      </p:to>
                                    </p:set>
                                    <p:animEffect transition="in" filter="fade">
                                      <p:cBhvr>
                                        <p:cTn id="7" dur="500"/>
                                        <p:tgtEl>
                                          <p:spTgt spid="17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3">
                                            <p:txEl>
                                              <p:pRg st="2" end="2"/>
                                            </p:txEl>
                                          </p:spTgt>
                                        </p:tgtEl>
                                        <p:attrNameLst>
                                          <p:attrName>style.visibility</p:attrName>
                                        </p:attrNameLst>
                                      </p:cBhvr>
                                      <p:to>
                                        <p:strVal val="visible"/>
                                      </p:to>
                                    </p:set>
                                    <p:animEffect transition="in" filter="fade">
                                      <p:cBhvr>
                                        <p:cTn id="10" dur="500"/>
                                        <p:tgtEl>
                                          <p:spTgt spid="17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3">
                                            <p:txEl>
                                              <p:pRg st="3" end="3"/>
                                            </p:txEl>
                                          </p:spTgt>
                                        </p:tgtEl>
                                        <p:attrNameLst>
                                          <p:attrName>style.visibility</p:attrName>
                                        </p:attrNameLst>
                                      </p:cBhvr>
                                      <p:to>
                                        <p:strVal val="visible"/>
                                      </p:to>
                                    </p:set>
                                    <p:animEffect transition="in" filter="fade">
                                      <p:cBhvr>
                                        <p:cTn id="13" dur="500"/>
                                        <p:tgtEl>
                                          <p:spTgt spid="17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3">
                                            <p:txEl>
                                              <p:pRg st="5" end="5"/>
                                            </p:txEl>
                                          </p:spTgt>
                                        </p:tgtEl>
                                        <p:attrNameLst>
                                          <p:attrName>style.visibility</p:attrName>
                                        </p:attrNameLst>
                                      </p:cBhvr>
                                      <p:to>
                                        <p:strVal val="visible"/>
                                      </p:to>
                                    </p:set>
                                    <p:animEffect transition="in" filter="fade">
                                      <p:cBhvr>
                                        <p:cTn id="18" dur="500"/>
                                        <p:tgtEl>
                                          <p:spTgt spid="17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3">
                                            <p:txEl>
                                              <p:pRg st="6" end="6"/>
                                            </p:txEl>
                                          </p:spTgt>
                                        </p:tgtEl>
                                        <p:attrNameLst>
                                          <p:attrName>style.visibility</p:attrName>
                                        </p:attrNameLst>
                                      </p:cBhvr>
                                      <p:to>
                                        <p:strVal val="visible"/>
                                      </p:to>
                                    </p:set>
                                    <p:animEffect transition="in" filter="fade">
                                      <p:cBhvr>
                                        <p:cTn id="21" dur="500"/>
                                        <p:tgtEl>
                                          <p:spTgt spid="17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3">
                                            <p:txEl>
                                              <p:pRg st="9" end="9"/>
                                            </p:txEl>
                                          </p:spTgt>
                                        </p:tgtEl>
                                        <p:attrNameLst>
                                          <p:attrName>style.visibility</p:attrName>
                                        </p:attrNameLst>
                                      </p:cBhvr>
                                      <p:to>
                                        <p:strVal val="visible"/>
                                      </p:to>
                                    </p:set>
                                    <p:animEffect transition="in" filter="fade">
                                      <p:cBhvr>
                                        <p:cTn id="26" dur="500"/>
                                        <p:tgtEl>
                                          <p:spTgt spid="17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0"/>
                                        </p:tgtEl>
                                        <p:attrNameLst>
                                          <p:attrName>style.visibility</p:attrName>
                                        </p:attrNameLst>
                                      </p:cBhvr>
                                      <p:to>
                                        <p:strVal val="visible"/>
                                      </p:to>
                                    </p:set>
                                    <p:anim calcmode="lin" valueType="num">
                                      <p:cBhvr additive="base">
                                        <p:cTn id="31" dur="500" fill="hold"/>
                                        <p:tgtEl>
                                          <p:spTgt spid="180"/>
                                        </p:tgtEl>
                                        <p:attrNameLst>
                                          <p:attrName>ppt_x</p:attrName>
                                        </p:attrNameLst>
                                      </p:cBhvr>
                                      <p:tavLst>
                                        <p:tav tm="0">
                                          <p:val>
                                            <p:strVal val="#ppt_x"/>
                                          </p:val>
                                        </p:tav>
                                        <p:tav tm="100000">
                                          <p:val>
                                            <p:strVal val="#ppt_x"/>
                                          </p:val>
                                        </p:tav>
                                      </p:tavLst>
                                    </p:anim>
                                    <p:anim calcmode="lin" valueType="num">
                                      <p:cBhvr additive="base">
                                        <p:cTn id="32" dur="500" fill="hold"/>
                                        <p:tgtEl>
                                          <p:spTgt spid="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0" y="274637"/>
            <a:ext cx="914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600" b="0" i="0" u="none" strike="noStrike" cap="none">
                <a:solidFill>
                  <a:schemeClr val="accent2"/>
                </a:solidFill>
                <a:latin typeface="Arial"/>
                <a:ea typeface="Arial"/>
                <a:cs typeface="Arial"/>
                <a:sym typeface="Arial"/>
              </a:rPr>
              <a:t>Q3: Water Potential and Solution Potential</a:t>
            </a:r>
          </a:p>
        </p:txBody>
      </p:sp>
      <p:sp>
        <p:nvSpPr>
          <p:cNvPr id="186" name="Shape 186"/>
          <p:cNvSpPr txBox="1">
            <a:spLocks noGrp="1"/>
          </p:cNvSpPr>
          <p:nvPr>
            <p:ph type="body" idx="1"/>
          </p:nvPr>
        </p:nvSpPr>
        <p:spPr>
          <a:xfrm>
            <a:off x="304800" y="1371600"/>
            <a:ext cx="8381999" cy="52577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Arial"/>
              <a:buChar char="•"/>
            </a:pPr>
            <a:r>
              <a:rPr lang="en-US" sz="2000" b="0" i="0" u="none" strike="noStrike" cap="none" dirty="0">
                <a:solidFill>
                  <a:schemeClr val="dk1"/>
                </a:solidFill>
                <a:latin typeface="Arial"/>
                <a:ea typeface="Arial"/>
                <a:cs typeface="Arial"/>
                <a:sym typeface="Arial"/>
              </a:rPr>
              <a:t>Solute potential= –</a:t>
            </a:r>
            <a:r>
              <a:rPr lang="en-US" sz="2000" b="0" i="0" u="none" strike="noStrike" cap="none" dirty="0" err="1">
                <a:solidFill>
                  <a:schemeClr val="dk1"/>
                </a:solidFill>
                <a:latin typeface="Arial"/>
                <a:ea typeface="Arial"/>
                <a:cs typeface="Arial"/>
                <a:sym typeface="Arial"/>
              </a:rPr>
              <a:t>iCRT</a:t>
            </a:r>
            <a:endParaRPr lang="en-US" sz="2000" b="0" i="0"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None/>
            </a:pPr>
            <a:endParaRPr sz="2000" b="0" i="1"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err="1">
                <a:solidFill>
                  <a:srgbClr val="00B050"/>
                </a:solidFill>
                <a:latin typeface="Arial"/>
                <a:ea typeface="Arial"/>
                <a:cs typeface="Arial"/>
                <a:sym typeface="Arial"/>
              </a:rPr>
              <a:t>i</a:t>
            </a:r>
            <a:r>
              <a:rPr lang="en-US" sz="2000" b="0" i="0" u="none" strike="noStrike" cap="none" dirty="0">
                <a:solidFill>
                  <a:srgbClr val="00B050"/>
                </a:solidFill>
                <a:latin typeface="Arial"/>
                <a:ea typeface="Arial"/>
                <a:cs typeface="Arial"/>
                <a:sym typeface="Arial"/>
              </a:rPr>
              <a:t> = The number of particles the molecule will make in water; for </a:t>
            </a:r>
            <a:r>
              <a:rPr lang="en-US" sz="2000" b="0" i="0" u="none" strike="noStrike" cap="none" dirty="0" err="1">
                <a:solidFill>
                  <a:srgbClr val="00B050"/>
                </a:solidFill>
                <a:latin typeface="Arial"/>
                <a:ea typeface="Arial"/>
                <a:cs typeface="Arial"/>
                <a:sym typeface="Arial"/>
              </a:rPr>
              <a:t>NaCl</a:t>
            </a:r>
            <a:r>
              <a:rPr lang="en-US" sz="2000" b="0" i="0" u="none" strike="noStrike" cap="none" dirty="0">
                <a:solidFill>
                  <a:srgbClr val="00B050"/>
                </a:solidFill>
                <a:latin typeface="Arial"/>
                <a:ea typeface="Arial"/>
                <a:cs typeface="Arial"/>
                <a:sym typeface="Arial"/>
              </a:rPr>
              <a:t> this would be 2; for sucrose or glucose, this number is 1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C</a:t>
            </a:r>
            <a:r>
              <a:rPr lang="en-US" sz="2000" b="0" i="0" u="none" strike="noStrike" cap="none" dirty="0">
                <a:solidFill>
                  <a:schemeClr val="dk1"/>
                </a:solidFill>
                <a:latin typeface="Arial"/>
                <a:ea typeface="Arial"/>
                <a:cs typeface="Arial"/>
                <a:sym typeface="Arial"/>
              </a:rPr>
              <a:t> = Molar concentration (from your experimental data)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R</a:t>
            </a:r>
            <a:r>
              <a:rPr lang="en-US" sz="2000" b="0" i="0" u="none" strike="noStrike" cap="none" dirty="0">
                <a:solidFill>
                  <a:schemeClr val="dk1"/>
                </a:solidFill>
                <a:latin typeface="Arial"/>
                <a:ea typeface="Arial"/>
                <a:cs typeface="Arial"/>
                <a:sym typeface="Arial"/>
              </a:rPr>
              <a:t> = Pressure constant = 0.0831 liter bar/mole K </a:t>
            </a:r>
          </a:p>
          <a:p>
            <a:pPr marL="342900" marR="0" lvl="0" indent="-342900" algn="l" rtl="0">
              <a:lnSpc>
                <a:spcPct val="80000"/>
              </a:lnSpc>
              <a:spcBef>
                <a:spcPts val="400"/>
              </a:spcBef>
              <a:spcAft>
                <a:spcPts val="0"/>
              </a:spcAft>
              <a:buClr>
                <a:schemeClr val="dk1"/>
              </a:buClr>
              <a:buSzPct val="100000"/>
              <a:buFont typeface="Arial"/>
              <a:buChar char="•"/>
            </a:pPr>
            <a:r>
              <a:rPr lang="en-US" sz="2000" b="0" i="1" u="none" strike="noStrike" cap="none" dirty="0">
                <a:solidFill>
                  <a:schemeClr val="dk1"/>
                </a:solidFill>
                <a:latin typeface="Arial"/>
                <a:ea typeface="Arial"/>
                <a:cs typeface="Arial"/>
                <a:sym typeface="Arial"/>
              </a:rPr>
              <a:t>T</a:t>
            </a:r>
            <a:r>
              <a:rPr lang="en-US" sz="2000" b="0" i="0" u="none" strike="noStrike" cap="none" dirty="0">
                <a:solidFill>
                  <a:schemeClr val="dk1"/>
                </a:solidFill>
                <a:latin typeface="Arial"/>
                <a:ea typeface="Arial"/>
                <a:cs typeface="Arial"/>
                <a:sym typeface="Arial"/>
              </a:rPr>
              <a:t> = Temperature in degrees Kelvin = 273 + °C of solution </a:t>
            </a:r>
          </a:p>
          <a:p>
            <a:pPr marL="342900" marR="0" lvl="0" indent="-342900" algn="l" rtl="0">
              <a:lnSpc>
                <a:spcPct val="80000"/>
              </a:lnSpc>
              <a:spcBef>
                <a:spcPts val="400"/>
              </a:spcBef>
              <a:spcAft>
                <a:spcPts val="0"/>
              </a:spcAft>
              <a:buClr>
                <a:schemeClr val="dk1"/>
              </a:buClr>
              <a:buSzPct val="25000"/>
              <a:buFont typeface="Arial"/>
              <a:buNone/>
            </a:pPr>
            <a:endParaRPr sz="2000" b="1" i="0" u="none" strike="noStrike" cap="none" dirty="0">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Sample Problem</a:t>
            </a:r>
            <a:r>
              <a:rPr lang="en-US" sz="2000" b="0" i="0" u="none" strike="noStrike" cap="none" dirty="0">
                <a:solidFill>
                  <a:schemeClr val="dk1"/>
                </a:solidFill>
                <a:latin typeface="Arial"/>
                <a:ea typeface="Arial"/>
                <a:cs typeface="Arial"/>
                <a:sym typeface="Arial"/>
              </a:rPr>
              <a:t> </a:t>
            </a:r>
          </a:p>
          <a:p>
            <a:pPr marL="342900" marR="0" lvl="0" indent="-342900" algn="l" rtl="0">
              <a:lnSpc>
                <a:spcPct val="80000"/>
              </a:lnSpc>
              <a:spcBef>
                <a:spcPts val="640"/>
              </a:spcBef>
              <a:spcAft>
                <a:spcPts val="0"/>
              </a:spcAft>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The molar concentration of a sugar solution in an open beaker has been determined to be 0.3M. Calculate the solute potential at 27 degrees </a:t>
            </a:r>
            <a:r>
              <a:rPr lang="en-US" sz="3200" b="0" i="0" u="none" strike="noStrike" cap="none" dirty="0" smtClean="0">
                <a:solidFill>
                  <a:schemeClr val="dk1"/>
                </a:solidFill>
                <a:latin typeface="Arial"/>
                <a:ea typeface="Arial"/>
                <a:cs typeface="Arial"/>
                <a:sym typeface="Arial"/>
              </a:rPr>
              <a:t>Celsius. </a:t>
            </a:r>
            <a:r>
              <a:rPr lang="en-US" sz="3200" b="0" i="0" u="none" strike="noStrike" cap="none" dirty="0">
                <a:solidFill>
                  <a:schemeClr val="dk1"/>
                </a:solidFill>
                <a:latin typeface="Arial"/>
                <a:ea typeface="Arial"/>
                <a:cs typeface="Arial"/>
                <a:sym typeface="Arial"/>
              </a:rPr>
              <a:t>Round your answer to the </a:t>
            </a:r>
            <a:r>
              <a:rPr lang="en-US" sz="3200" b="0" i="0" u="sng" strike="noStrike" cap="none" dirty="0">
                <a:solidFill>
                  <a:schemeClr val="dk1"/>
                </a:solidFill>
                <a:latin typeface="Arial"/>
                <a:ea typeface="Arial"/>
                <a:cs typeface="Arial"/>
                <a:sym typeface="Arial"/>
              </a:rPr>
              <a:t>nearest tenths.</a:t>
            </a:r>
            <a:r>
              <a:rPr lang="en-US" sz="3200" b="0" i="0" u="none" strike="noStrike" cap="none" dirty="0">
                <a:solidFill>
                  <a:schemeClr val="dk1"/>
                </a:solidFill>
                <a:latin typeface="Arial"/>
                <a:ea typeface="Arial"/>
                <a:cs typeface="Arial"/>
                <a:sym typeface="Arial"/>
              </a:rPr>
              <a:t> </a:t>
            </a:r>
          </a:p>
          <a:p>
            <a:pPr marL="342900" marR="0" lvl="0" indent="-342900" algn="l" rtl="0">
              <a:spcBef>
                <a:spcPts val="640"/>
              </a:spcBef>
              <a:spcAft>
                <a:spcPts val="0"/>
              </a:spcAft>
              <a:buClr>
                <a:schemeClr val="dk1"/>
              </a:buClr>
              <a:buSzPct val="100000"/>
              <a:buFont typeface="Arial"/>
              <a:buNone/>
            </a:pP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1861</Words>
  <Application>Microsoft Office PowerPoint</Application>
  <PresentationFormat>On-screen Show (4:3)</PresentationFormat>
  <Paragraphs>281</Paragraphs>
  <Slides>43</Slides>
  <Notes>42</Notes>
  <HiddenSlides>4</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Comic Sans MS</vt:lpstr>
      <vt:lpstr>Default Design</vt:lpstr>
      <vt:lpstr>AP Biology Math Review 2018</vt:lpstr>
      <vt:lpstr>Tips</vt:lpstr>
      <vt:lpstr>Statistical Significance</vt:lpstr>
      <vt:lpstr>Q1: Chi Square</vt:lpstr>
      <vt:lpstr>Chi Square Strategy</vt:lpstr>
      <vt:lpstr>Expected</vt:lpstr>
      <vt:lpstr>Q2: Surface Area and Volume</vt:lpstr>
      <vt:lpstr>Q2</vt:lpstr>
      <vt:lpstr>Q3: Water Potential and Solution Potential</vt:lpstr>
      <vt:lpstr>Q3</vt:lpstr>
      <vt:lpstr>Q4: Hardy Weinberg</vt:lpstr>
      <vt:lpstr>Hardy Weinberg Strategy</vt:lpstr>
      <vt:lpstr>Q4:Looking for  p—dominant allele</vt:lpstr>
      <vt:lpstr>Q5: Rate</vt:lpstr>
      <vt:lpstr>Q5</vt:lpstr>
      <vt:lpstr>Q6: Laws of Probability</vt:lpstr>
      <vt:lpstr>Q6</vt:lpstr>
      <vt:lpstr>Q7: Population Growth</vt:lpstr>
      <vt:lpstr>PowerPoint Presentation</vt:lpstr>
      <vt:lpstr>Q8</vt:lpstr>
      <vt:lpstr>Q8</vt:lpstr>
      <vt:lpstr>Q9:Gibbs Free Energy</vt:lpstr>
      <vt:lpstr>Q9</vt:lpstr>
      <vt:lpstr>Q10: Dilution</vt:lpstr>
      <vt:lpstr>PowerPoint Presentation</vt:lpstr>
      <vt:lpstr>Q11: Q10</vt:lpstr>
      <vt:lpstr>Q11</vt:lpstr>
      <vt:lpstr>Q12:Standard Deviation</vt:lpstr>
      <vt:lpstr>PowerPoint Presentation</vt:lpstr>
      <vt:lpstr>Q13: log</vt:lpstr>
      <vt:lpstr>Q13</vt:lpstr>
      <vt:lpstr>AP Biology Math Review 2018</vt:lpstr>
      <vt:lpstr>Q1: Chi Square</vt:lpstr>
      <vt:lpstr>Q2: Surface Area and Volume</vt:lpstr>
      <vt:lpstr>Q3: Water Potential and Solution Potential</vt:lpstr>
      <vt:lpstr>Q4: Hardy Weinberg</vt:lpstr>
      <vt:lpstr>Q5: Rate</vt:lpstr>
      <vt:lpstr>Q6: Laws of Probability</vt:lpstr>
      <vt:lpstr>Q7: Population Growth</vt:lpstr>
      <vt:lpstr>Q8</vt:lpstr>
      <vt:lpstr>Q9:Gibbs Free Energy</vt:lpstr>
      <vt:lpstr>Q10: Dilution</vt:lpstr>
      <vt:lpstr>Q11: Q10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Biology Math Review 2018</dc:title>
  <dc:creator>Mathis, Lindsay A.</dc:creator>
  <cp:lastModifiedBy>Mathis, Lindsay A.</cp:lastModifiedBy>
  <cp:revision>10</cp:revision>
  <cp:lastPrinted>2018-05-08T18:16:28Z</cp:lastPrinted>
  <dcterms:modified xsi:type="dcterms:W3CDTF">2018-05-08T18:22:28Z</dcterms:modified>
</cp:coreProperties>
</file>