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6" autoAdjust="0"/>
    <p:restoredTop sz="94660"/>
  </p:normalViewPr>
  <p:slideViewPr>
    <p:cSldViewPr>
      <p:cViewPr varScale="1">
        <p:scale>
          <a:sx n="109" d="100"/>
          <a:sy n="109" d="100"/>
        </p:scale>
        <p:origin x="15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CCA4A-1316-41D9-9137-D70FC281224C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B77F4-3019-4A04-80BE-3FCF86C1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5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24A36-97D7-4E99-B18E-6B071D58383F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789EB-AA3F-4CF5-917D-1FFAE4F6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89EB-AA3F-4CF5-917D-1FFAE4F60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8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19710"/>
            <a:ext cx="6400800" cy="1257605"/>
          </a:xfrm>
        </p:spPr>
        <p:txBody>
          <a:bodyPr>
            <a:normAutofit/>
          </a:bodyPr>
          <a:lstStyle/>
          <a:p>
            <a:r>
              <a:rPr lang="en-US" dirty="0" smtClean="0"/>
              <a:t>Autosomal linkage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Genes that do not obey Mendel’s                    Law of Independent Assortment</a:t>
            </a:r>
            <a:endParaRPr lang="en-US" dirty="0"/>
          </a:p>
        </p:txBody>
      </p:sp>
      <p:pic>
        <p:nvPicPr>
          <p:cNvPr id="1026" name="Picture 2" descr="http://passel.unl.edu/Image/siteImages/LinkageChromosomeL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3276295"/>
            <a:ext cx="2968288" cy="30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iirulentscience.files.wordpress.com/2013/01/linked-genes1.png?w=5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70" y="251590"/>
            <a:ext cx="3347490" cy="20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okresource.org/tok_classes/biobiobio/biomenu/dihybrid_cross_linkage/fig_10.1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3276295"/>
            <a:ext cx="3333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20690" y="999975"/>
            <a:ext cx="1527050" cy="763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6590" y="707171"/>
            <a:ext cx="1524180" cy="889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Meiosis &amp; crossing over</a:t>
            </a:r>
            <a:endParaRPr lang="en-US" dirty="0"/>
          </a:p>
        </p:txBody>
      </p:sp>
      <p:pic>
        <p:nvPicPr>
          <p:cNvPr id="3" name="Picture 152" descr="https://29lifescience.wikispaces.com/file/view/CrossingOver.jpg/57045506/751x253/CrossingOver.jpg"/>
          <p:cNvPicPr>
            <a:picLocks noChangeAspect="1" noChangeArrowheads="1"/>
          </p:cNvPicPr>
          <p:nvPr/>
        </p:nvPicPr>
        <p:blipFill>
          <a:blip r:embed="rId2" cstate="print"/>
          <a:srcRect l="33426"/>
          <a:stretch>
            <a:fillRect/>
          </a:stretch>
        </p:blipFill>
        <p:spPr bwMode="auto">
          <a:xfrm>
            <a:off x="754375" y="1596539"/>
            <a:ext cx="7552652" cy="381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Diagrams for linked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543245" cy="4733854"/>
          </a:xfrm>
        </p:spPr>
        <p:txBody>
          <a:bodyPr>
            <a:normAutofit/>
          </a:bodyPr>
          <a:lstStyle/>
          <a:p>
            <a:r>
              <a:rPr lang="en-US" dirty="0" smtClean="0"/>
              <a:t>Genotypes for linked genes can be shown as: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is an example of a </a:t>
            </a:r>
            <a:r>
              <a:rPr lang="en-US" u="sng" dirty="0" smtClean="0"/>
              <a:t>___________ </a:t>
            </a:r>
            <a:r>
              <a:rPr lang="en-US" u="sng" dirty="0" smtClean="0"/>
              <a:t>combination </a:t>
            </a:r>
            <a:r>
              <a:rPr lang="en-US" dirty="0" smtClean="0"/>
              <a:t>(</a:t>
            </a:r>
            <a:r>
              <a:rPr lang="en-US" dirty="0" err="1" smtClean="0"/>
              <a:t>FfLl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genotype would give the same phenotype as: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But this is an example of a </a:t>
            </a:r>
            <a:r>
              <a:rPr lang="en-US" u="sng" dirty="0" smtClean="0"/>
              <a:t>___________________</a:t>
            </a:r>
            <a:endParaRPr lang="en-US" b="1" u="sng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473395" y="985720"/>
            <a:ext cx="566737" cy="996950"/>
            <a:chOff x="4195" y="1888"/>
            <a:chExt cx="357" cy="62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195" y="1888"/>
            <a:ext cx="357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quation" r:id="rId3" imgW="253800" imgH="419040" progId="Equation.3">
                    <p:embed/>
                  </p:oleObj>
                </mc:Choice>
                <mc:Fallback>
                  <p:oleObj name="Equation" r:id="rId3" imgW="2538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1888"/>
                          <a:ext cx="357" cy="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4234" y="2160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8236920" y="2970885"/>
            <a:ext cx="595312" cy="1166812"/>
            <a:chOff x="4493" y="2827"/>
            <a:chExt cx="375" cy="73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93" y="2827"/>
            <a:ext cx="375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5" imgW="228600" imgH="419040" progId="Equation.3">
                    <p:embed/>
                  </p:oleObj>
                </mc:Choice>
                <mc:Fallback>
                  <p:oleObj name="Equation" r:id="rId5" imgW="228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3" y="2827"/>
                          <a:ext cx="375" cy="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4536" y="3136"/>
              <a:ext cx="2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3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Recombinants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Note:</a:t>
            </a:r>
            <a:r>
              <a:rPr lang="en-US" sz="3200" dirty="0" smtClean="0"/>
              <a:t> recombinants are any combination of alleles that are not the same as the parental combinations</a:t>
            </a:r>
          </a:p>
          <a:p>
            <a:endParaRPr lang="en-US" b="1" u="sng" dirty="0"/>
          </a:p>
          <a:p>
            <a:r>
              <a:rPr lang="en-US" sz="3200" dirty="0" smtClean="0"/>
              <a:t>This is not exclusive to the                               crossing over of linked genes</a:t>
            </a:r>
          </a:p>
        </p:txBody>
      </p:sp>
      <p:pic>
        <p:nvPicPr>
          <p:cNvPr id="10" name="Picture 96" descr="pengui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9238" y="5583484"/>
            <a:ext cx="1274762" cy="1274515"/>
          </a:xfrm>
          <a:prstGeom prst="rect">
            <a:avLst/>
          </a:prstGeom>
          <a:noFill/>
        </p:spPr>
      </p:pic>
      <p:sp>
        <p:nvSpPr>
          <p:cNvPr id="11" name="AutoShape 97"/>
          <p:cNvSpPr>
            <a:spLocks noChangeArrowheads="1"/>
          </p:cNvSpPr>
          <p:nvPr/>
        </p:nvSpPr>
        <p:spPr bwMode="auto">
          <a:xfrm>
            <a:off x="3655770" y="5031272"/>
            <a:ext cx="2674937" cy="1333867"/>
          </a:xfrm>
          <a:prstGeom prst="wedgeEllipseCallout">
            <a:avLst>
              <a:gd name="adj1" fmla="val 108235"/>
              <a:gd name="adj2" fmla="val 1355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800" dirty="0" smtClean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We will see this word</a:t>
            </a:r>
          </a:p>
          <a:p>
            <a:pPr algn="ctr"/>
            <a:r>
              <a:rPr lang="en-US" dirty="0" smtClean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again when we study</a:t>
            </a:r>
          </a:p>
          <a:p>
            <a:pPr algn="ctr"/>
            <a:r>
              <a:rPr lang="en-US" sz="1800" dirty="0" smtClean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biotechnology!</a:t>
            </a:r>
            <a:endParaRPr lang="en-US" sz="1800" dirty="0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pic>
        <p:nvPicPr>
          <p:cNvPr id="3074" name="Picture 2" descr="http://chemistrylearning.com/wp-content/uploads/2009/03/ist2_352492_genetic_enginee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07" y="2665475"/>
            <a:ext cx="2391506" cy="21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Genetic diagram for linked genes</a:t>
            </a:r>
            <a:endParaRPr lang="en-US" dirty="0"/>
          </a:p>
        </p:txBody>
      </p:sp>
      <p:graphicFrame>
        <p:nvGraphicFramePr>
          <p:cNvPr id="5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80067"/>
              </p:ext>
            </p:extLst>
          </p:nvPr>
        </p:nvGraphicFramePr>
        <p:xfrm>
          <a:off x="412750" y="1368566"/>
          <a:ext cx="8153400" cy="4198304"/>
        </p:xfrm>
        <a:graphic>
          <a:graphicData uri="http://schemas.openxmlformats.org/drawingml/2006/table">
            <a:tbl>
              <a:tblPr/>
              <a:tblGrid>
                <a:gridCol w="6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Purple Long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Round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(Pure Bred)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Gametes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Purple Long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31928"/>
              </p:ext>
            </p:extLst>
          </p:nvPr>
        </p:nvGraphicFramePr>
        <p:xfrm>
          <a:off x="3067050" y="1786078"/>
          <a:ext cx="6238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3" imgW="304668" imgH="368140" progId="Equation.3">
                  <p:embed/>
                </p:oleObj>
              </mc:Choice>
              <mc:Fallback>
                <p:oleObj name="Equation" r:id="rId3" imgW="304668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786078"/>
                        <a:ext cx="623888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87616"/>
              </p:ext>
            </p:extLst>
          </p:nvPr>
        </p:nvGraphicFramePr>
        <p:xfrm>
          <a:off x="6207125" y="1776553"/>
          <a:ext cx="5222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5" imgW="215806" imgH="368140" progId="Equation.3">
                  <p:embed/>
                </p:oleObj>
              </mc:Choice>
              <mc:Fallback>
                <p:oleObj name="Equation" r:id="rId5" imgW="215806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1776553"/>
                        <a:ext cx="522288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96735"/>
              </p:ext>
            </p:extLst>
          </p:nvPr>
        </p:nvGraphicFramePr>
        <p:xfrm>
          <a:off x="4786313" y="4519753"/>
          <a:ext cx="63023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7" imgW="304668" imgH="368140" progId="Equation.3">
                  <p:embed/>
                </p:oleObj>
              </mc:Choice>
              <mc:Fallback>
                <p:oleObj name="Equation" r:id="rId7" imgW="304668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19753"/>
                        <a:ext cx="630237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795838" y="4861066"/>
            <a:ext cx="579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240463" y="2187716"/>
            <a:ext cx="468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098800" y="2136916"/>
            <a:ext cx="509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Oval 90"/>
          <p:cNvSpPr>
            <a:spLocks noChangeArrowheads="1"/>
          </p:cNvSpPr>
          <p:nvPr/>
        </p:nvSpPr>
        <p:spPr bwMode="auto">
          <a:xfrm>
            <a:off x="3124200" y="2660791"/>
            <a:ext cx="733425" cy="584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91"/>
          <p:cNvSpPr>
            <a:spLocks noChangeArrowheads="1"/>
          </p:cNvSpPr>
          <p:nvPr/>
        </p:nvSpPr>
        <p:spPr bwMode="auto">
          <a:xfrm>
            <a:off x="6027738" y="2694128"/>
            <a:ext cx="733425" cy="584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Genetic diagram for linked genes</a:t>
            </a:r>
            <a:endParaRPr lang="en-US" dirty="0"/>
          </a:p>
        </p:txBody>
      </p:sp>
      <p:graphicFrame>
        <p:nvGraphicFramePr>
          <p:cNvPr id="2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66984"/>
              </p:ext>
            </p:extLst>
          </p:nvPr>
        </p:nvGraphicFramePr>
        <p:xfrm>
          <a:off x="432098" y="1443835"/>
          <a:ext cx="8262937" cy="3944304"/>
        </p:xfrm>
        <a:graphic>
          <a:graphicData uri="http://schemas.openxmlformats.org/drawingml/2006/table">
            <a:tbl>
              <a:tblPr/>
              <a:tblGrid>
                <a:gridCol w="53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Purple Long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(Self-fertilized)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crossing over in meiosis I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Gametes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Parental Combinations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Recombinants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78660"/>
              </p:ext>
            </p:extLst>
          </p:nvPr>
        </p:nvGraphicFramePr>
        <p:xfrm>
          <a:off x="4950123" y="2093122"/>
          <a:ext cx="5476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304668" imgH="368140" progId="Equation.3">
                  <p:embed/>
                </p:oleObj>
              </mc:Choice>
              <mc:Fallback>
                <p:oleObj name="Equation" r:id="rId3" imgW="304668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123" y="2093122"/>
                        <a:ext cx="5476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972348" y="2482060"/>
            <a:ext cx="468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676698" y="2082010"/>
            <a:ext cx="9604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676698" y="2082010"/>
            <a:ext cx="9604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3249910" y="3782222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4910435" y="3825085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9"/>
          <p:cNvSpPr>
            <a:spLocks noChangeArrowheads="1"/>
          </p:cNvSpPr>
          <p:nvPr/>
        </p:nvSpPr>
        <p:spPr bwMode="auto">
          <a:xfrm>
            <a:off x="6599535" y="3766347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70"/>
          <p:cNvSpPr>
            <a:spLocks noChangeArrowheads="1"/>
          </p:cNvSpPr>
          <p:nvPr/>
        </p:nvSpPr>
        <p:spPr bwMode="auto">
          <a:xfrm>
            <a:off x="7664748" y="3771110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How often does crossing over occur?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 a test cross!!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err="1" smtClean="0"/>
              <a:t>FfLl</a:t>
            </a:r>
            <a:r>
              <a:rPr lang="en-US" sz="3200" dirty="0" smtClean="0"/>
              <a:t> X </a:t>
            </a:r>
            <a:r>
              <a:rPr lang="en-US" sz="3200" dirty="0" err="1" smtClean="0"/>
              <a:t>ffll</a:t>
            </a:r>
            <a:r>
              <a:rPr lang="en-US" sz="3200" dirty="0" smtClean="0"/>
              <a:t> … and count your offspring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37884"/>
              </p:ext>
            </p:extLst>
          </p:nvPr>
        </p:nvGraphicFramePr>
        <p:xfrm>
          <a:off x="4253705" y="1200461"/>
          <a:ext cx="6365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15806" imgH="368140" progId="Equation.3">
                  <p:embed/>
                </p:oleObj>
              </mc:Choice>
              <mc:Fallback>
                <p:oleObj name="Equation" r:id="rId3" imgW="215806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705" y="1200461"/>
                        <a:ext cx="6365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 descr="http://www.babyclipart.net/baby_clipart_images/numbered_counting_sheep_leaping_over_a_brown_fence_0515-1003-2807-5344_S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52" y="4039820"/>
            <a:ext cx="4037620" cy="21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toonvectors.com/images/35/12529/toonvectors-12529-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4" y="3837995"/>
            <a:ext cx="2583965" cy="25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3" name="Group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40376"/>
              </p:ext>
            </p:extLst>
          </p:nvPr>
        </p:nvGraphicFramePr>
        <p:xfrm>
          <a:off x="1524000" y="1596540"/>
          <a:ext cx="7010400" cy="3368676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Drosophila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Characters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Traits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Alleles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Wing shape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Body colour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Ebony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104" descr="Drosophil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15665"/>
            <a:ext cx="2570162" cy="3994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6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5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688519"/>
              </p:ext>
            </p:extLst>
          </p:nvPr>
        </p:nvGraphicFramePr>
        <p:xfrm>
          <a:off x="457200" y="1749245"/>
          <a:ext cx="8213725" cy="2346960"/>
        </p:xfrm>
        <a:graphic>
          <a:graphicData uri="http://schemas.openxmlformats.org/drawingml/2006/table">
            <a:tbl>
              <a:tblPr/>
              <a:tblGrid>
                <a:gridCol w="20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Heterozygous wild type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Ebony Bent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Gametes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BE,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Be, bE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be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647825" y="4014608"/>
            <a:ext cx="3952875" cy="11969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/>
              <a:t>If these genes are linked </a:t>
            </a:r>
            <a:r>
              <a:rPr lang="en-GB" sz="2400" i="1"/>
              <a:t>Be</a:t>
            </a:r>
            <a:r>
              <a:rPr lang="en-GB" sz="2400"/>
              <a:t> and </a:t>
            </a:r>
            <a:r>
              <a:rPr lang="en-GB" sz="2400" i="1"/>
              <a:t>bE</a:t>
            </a:r>
            <a:r>
              <a:rPr lang="en-GB" sz="2400"/>
              <a:t> could only be produced by crossing over</a:t>
            </a:r>
          </a:p>
        </p:txBody>
      </p:sp>
      <p:sp>
        <p:nvSpPr>
          <p:cNvPr id="7" name="AutoShape 48"/>
          <p:cNvSpPr>
            <a:spLocks/>
          </p:cNvSpPr>
          <p:nvPr/>
        </p:nvSpPr>
        <p:spPr bwMode="auto">
          <a:xfrm rot="-5400000">
            <a:off x="3421856" y="2569189"/>
            <a:ext cx="385763" cy="2257425"/>
          </a:xfrm>
          <a:prstGeom prst="leftBrace">
            <a:avLst>
              <a:gd name="adj1" fmla="val 48765"/>
              <a:gd name="adj2" fmla="val 5007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8" name="Group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928218"/>
              </p:ext>
            </p:extLst>
          </p:nvPr>
        </p:nvGraphicFramePr>
        <p:xfrm>
          <a:off x="397975" y="1596540"/>
          <a:ext cx="8388350" cy="4110038"/>
        </p:xfrm>
        <a:graphic>
          <a:graphicData uri="http://schemas.openxmlformats.org/drawingml/2006/table">
            <a:tbl>
              <a:tblPr/>
              <a:tblGrid>
                <a:gridCol w="188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6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Wild 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Normal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Bent Normal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Bent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Numbers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82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76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Approx. Ratio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Recombinants = 50% of the offspring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AutoShape 80"/>
          <p:cNvSpPr>
            <a:spLocks/>
          </p:cNvSpPr>
          <p:nvPr/>
        </p:nvSpPr>
        <p:spPr bwMode="auto">
          <a:xfrm rot="5400000">
            <a:off x="5406537" y="3139591"/>
            <a:ext cx="276225" cy="2679700"/>
          </a:xfrm>
          <a:prstGeom prst="rightBrace">
            <a:avLst>
              <a:gd name="adj1" fmla="val 808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1180" y="4650640"/>
            <a:ext cx="2923320" cy="16797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Calculating the cross over value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These results are typical of </a:t>
            </a:r>
            <a:r>
              <a:rPr lang="en-US" sz="3200" b="1" dirty="0" smtClean="0"/>
              <a:t>non-linked</a:t>
            </a:r>
            <a:r>
              <a:rPr lang="en-US" sz="3200" dirty="0" smtClean="0"/>
              <a:t> genes</a:t>
            </a:r>
          </a:p>
          <a:p>
            <a:r>
              <a:rPr lang="en-US" sz="3200" dirty="0" smtClean="0"/>
              <a:t>The recombinants are in the same frequency as the parental combinations</a:t>
            </a:r>
          </a:p>
          <a:p>
            <a:endParaRPr lang="en-US" sz="3200" dirty="0"/>
          </a:p>
          <a:p>
            <a:r>
              <a:rPr lang="en-US" sz="2400" dirty="0" smtClean="0"/>
              <a:t>Note: in this example, bent wing flies are a bit crippled so their offspring are not as viable.  This accounts for their lower numbers.</a:t>
            </a:r>
          </a:p>
        </p:txBody>
      </p:sp>
      <p:pic>
        <p:nvPicPr>
          <p:cNvPr id="9218" name="Picture 2" descr="http://www.exploratorium.edu/exhibits/mutant_flies/curly-win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4272670"/>
            <a:ext cx="1973145" cy="24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xploratorium.edu/exhibits/mutant_flies/norm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42" y="4352535"/>
            <a:ext cx="2559785" cy="23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Linked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Linkage is the tendency for a group of genes, on the </a:t>
            </a:r>
            <a:r>
              <a:rPr lang="en-US" sz="3200" dirty="0" smtClean="0"/>
              <a:t>__________ </a:t>
            </a:r>
            <a:r>
              <a:rPr lang="en-US" sz="3200" dirty="0" smtClean="0"/>
              <a:t>chromosome, to be inherited </a:t>
            </a:r>
            <a:r>
              <a:rPr lang="en-US" sz="3200" dirty="0" smtClean="0"/>
              <a:t>___________________</a:t>
            </a:r>
          </a:p>
          <a:p>
            <a:endParaRPr lang="en-US" sz="3200" dirty="0" smtClean="0"/>
          </a:p>
          <a:p>
            <a:r>
              <a:rPr lang="en-US" sz="3200" dirty="0" smtClean="0"/>
              <a:t>For linkage to occur, the genes must be ___________ to each other</a:t>
            </a:r>
          </a:p>
        </p:txBody>
      </p:sp>
      <p:pic>
        <p:nvPicPr>
          <p:cNvPr id="5" name="Content Placeholder 4" descr="crossingover.jpg"/>
          <p:cNvPicPr>
            <a:picLocks noChangeAspect="1"/>
          </p:cNvPicPr>
          <p:nvPr/>
        </p:nvPicPr>
        <p:blipFill>
          <a:blip r:embed="rId2" cstate="print"/>
          <a:srcRect t="-6248" b="-6248"/>
          <a:stretch>
            <a:fillRect/>
          </a:stretch>
        </p:blipFill>
        <p:spPr>
          <a:xfrm>
            <a:off x="5640935" y="4039820"/>
            <a:ext cx="3490410" cy="30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72638"/>
              </p:ext>
            </p:extLst>
          </p:nvPr>
        </p:nvGraphicFramePr>
        <p:xfrm>
          <a:off x="1629203" y="1749245"/>
          <a:ext cx="7010400" cy="3368676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Drosophila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Characters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Traits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Alleles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Eye colour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" pitchFamily="34" charset="0"/>
                        </a:rPr>
                        <a:t>Pink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Body colour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Ebony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42" name="Picture 2" descr="http://blogs.brandeis.edu/flyonthewall/files/2014/09/Post7_pic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2818180"/>
            <a:ext cx="18002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ologie.uni-halle.de/im/1191432336_18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5261460"/>
            <a:ext cx="2051805" cy="13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dn.c.photoshelter.com/img-get2/I0000_pD6_m84AAc/fit=1000x750/20100930-201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13" y="5261460"/>
            <a:ext cx="1983542" cy="13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7" name="Group 2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051382"/>
              </p:ext>
            </p:extLst>
          </p:nvPr>
        </p:nvGraphicFramePr>
        <p:xfrm>
          <a:off x="457200" y="1485231"/>
          <a:ext cx="8324850" cy="3609341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Heterozygous wild type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Ebony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Gametes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e, 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Wild 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Red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Normal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3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Calculating the cross over value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935"/>
            <a:ext cx="8229599" cy="1374344"/>
          </a:xfrm>
        </p:spPr>
        <p:txBody>
          <a:bodyPr>
            <a:normAutofit/>
          </a:bodyPr>
          <a:lstStyle/>
          <a:p>
            <a:r>
              <a:rPr lang="en-US" dirty="0" smtClean="0"/>
              <a:t>The frequency of the recombinants is less than 50%</a:t>
            </a:r>
          </a:p>
          <a:p>
            <a:r>
              <a:rPr lang="en-US" dirty="0" smtClean="0"/>
              <a:t>This is an example of </a:t>
            </a:r>
            <a:r>
              <a:rPr lang="en-US" u="sng" dirty="0" smtClean="0"/>
              <a:t>_________________</a:t>
            </a:r>
          </a:p>
        </p:txBody>
      </p:sp>
      <p:graphicFrame>
        <p:nvGraphicFramePr>
          <p:cNvPr id="7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042345"/>
              </p:ext>
            </p:extLst>
          </p:nvPr>
        </p:nvGraphicFramePr>
        <p:xfrm>
          <a:off x="457200" y="1443835"/>
          <a:ext cx="8183880" cy="2709864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Wild 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Red Ebony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Normal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Numbers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584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Recombinants &lt; 50%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61180" y="3429001"/>
            <a:ext cx="2923320" cy="916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Calculating the cross over value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390540" cy="4733854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The % recombination in a test cross is called the ____________________________________(</a:t>
            </a:r>
            <a:r>
              <a:rPr lang="en-US" sz="3200" dirty="0" err="1" smtClean="0"/>
              <a:t>cov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The cross over value between ebony and pink =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This value is important as it tells us ____________ the ______ of the gene are on the chromosome</a:t>
            </a:r>
          </a:p>
          <a:p>
            <a:r>
              <a:rPr lang="en-US" sz="3200" dirty="0" smtClean="0"/>
              <a:t>Cross over values from several pairs of genes permit a geneticist to plot a ________________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4472"/>
              </p:ext>
            </p:extLst>
          </p:nvPr>
        </p:nvGraphicFramePr>
        <p:xfrm>
          <a:off x="2892245" y="2782842"/>
          <a:ext cx="2603500" cy="79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1231560" imgH="393480" progId="Equation.3">
                  <p:embed/>
                </p:oleObj>
              </mc:Choice>
              <mc:Fallback>
                <p:oleObj name="Equation" r:id="rId3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245" y="2782842"/>
                        <a:ext cx="2603500" cy="7928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1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these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390540" cy="4733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 = normal wing</a:t>
            </a:r>
          </a:p>
          <a:p>
            <a:r>
              <a:rPr lang="en-US" sz="2400" dirty="0" smtClean="0"/>
              <a:t>b = bent wing</a:t>
            </a:r>
          </a:p>
          <a:p>
            <a:r>
              <a:rPr lang="en-US" sz="2400" dirty="0" smtClean="0"/>
              <a:t>V = normal eye</a:t>
            </a:r>
          </a:p>
          <a:p>
            <a:r>
              <a:rPr lang="en-US" sz="2400" dirty="0" smtClean="0"/>
              <a:t>v = vermillion eye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546111"/>
              </p:ext>
            </p:extLst>
          </p:nvPr>
        </p:nvGraphicFramePr>
        <p:xfrm>
          <a:off x="3439194" y="2054655"/>
          <a:ext cx="5036251" cy="346780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9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12">
                <a:tc>
                  <a:txBody>
                    <a:bodyPr/>
                    <a:lstStyle/>
                    <a:p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6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Expected</a:t>
                      </a:r>
                      <a:r>
                        <a:rPr lang="en-US" sz="2400" baseline="0" dirty="0" smtClean="0"/>
                        <a:t>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Actual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315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287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288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505115" y="4192525"/>
            <a:ext cx="3970330" cy="7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9785" y="3581705"/>
            <a:ext cx="1758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No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457200" y="3497051"/>
            <a:ext cx="2740455" cy="191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8082" y="1273375"/>
            <a:ext cx="556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Two-Point Test Cross:  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bbvv</a:t>
            </a:r>
            <a:r>
              <a:rPr lang="en-US" dirty="0" smtClean="0"/>
              <a:t> </a:t>
            </a:r>
            <a:r>
              <a:rPr lang="en-US" sz="1400" dirty="0"/>
              <a:t>(parental </a:t>
            </a:r>
            <a:r>
              <a:rPr lang="en-US" sz="1400" dirty="0" smtClean="0"/>
              <a:t>type) </a:t>
            </a:r>
            <a:r>
              <a:rPr lang="en-US" dirty="0" smtClean="0"/>
              <a:t>x </a:t>
            </a:r>
            <a:r>
              <a:rPr lang="en-US" dirty="0" err="1" smtClean="0">
                <a:solidFill>
                  <a:srgbClr val="0070C0"/>
                </a:solidFill>
              </a:rPr>
              <a:t>BbVv</a:t>
            </a:r>
            <a:r>
              <a:rPr lang="en-US" dirty="0" smtClean="0"/>
              <a:t> </a:t>
            </a:r>
            <a:r>
              <a:rPr lang="en-US" sz="1400" dirty="0" smtClean="0"/>
              <a:t>(parental type)</a:t>
            </a:r>
          </a:p>
        </p:txBody>
      </p:sp>
    </p:spTree>
    <p:extLst>
      <p:ext uri="{BB962C8B-B14F-4D97-AF65-F5344CB8AC3E}">
        <p14:creationId xmlns:p14="http://schemas.microsoft.com/office/powerpoint/2010/main" val="643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these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390540" cy="4733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 = normal wing</a:t>
            </a:r>
          </a:p>
          <a:p>
            <a:r>
              <a:rPr lang="en-US" sz="2400" dirty="0" smtClean="0"/>
              <a:t>b = bent wing</a:t>
            </a:r>
          </a:p>
          <a:p>
            <a:r>
              <a:rPr lang="en-US" sz="2400" dirty="0" smtClean="0"/>
              <a:t>V = normal eye</a:t>
            </a:r>
          </a:p>
          <a:p>
            <a:r>
              <a:rPr lang="en-US" sz="2400" dirty="0" smtClean="0"/>
              <a:t>v = vermillion eye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200" dirty="0" smtClean="0"/>
              <a:t>Calculate the cross over value.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06196"/>
              </p:ext>
            </p:extLst>
          </p:nvPr>
        </p:nvGraphicFramePr>
        <p:xfrm>
          <a:off x="3503065" y="1291130"/>
          <a:ext cx="5036251" cy="346780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9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12">
                <a:tc>
                  <a:txBody>
                    <a:bodyPr/>
                    <a:lstStyle/>
                    <a:p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6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Expected</a:t>
                      </a:r>
                      <a:r>
                        <a:rPr lang="en-US" sz="2400" baseline="0" dirty="0" smtClean="0"/>
                        <a:t>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Actual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571018" y="3497051"/>
            <a:ext cx="3970330" cy="7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9785" y="3598856"/>
            <a:ext cx="15216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Yes</a:t>
            </a:r>
            <a:endParaRPr lang="en-US" sz="80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46481"/>
              </p:ext>
            </p:extLst>
          </p:nvPr>
        </p:nvGraphicFramePr>
        <p:xfrm>
          <a:off x="5999163" y="4984750"/>
          <a:ext cx="2630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1244520" imgH="393480" progId="Equation.3">
                  <p:embed/>
                </p:oleObj>
              </mc:Choice>
              <mc:Fallback>
                <p:oleObj name="Equation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4984750"/>
                        <a:ext cx="2630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87726" y="3067636"/>
            <a:ext cx="2740455" cy="191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5419" y="4864393"/>
            <a:ext cx="3248581" cy="191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Mapping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Crossing over frequencies can be converted into map units</a:t>
            </a:r>
          </a:p>
          <a:p>
            <a:pPr lvl="1"/>
            <a:r>
              <a:rPr lang="en-US" dirty="0" smtClean="0"/>
              <a:t>1% = 1 mu (map unit)</a:t>
            </a:r>
          </a:p>
          <a:p>
            <a:pPr lvl="2"/>
            <a:r>
              <a:rPr lang="en-US" dirty="0" smtClean="0"/>
              <a:t>i.e. 5% crossing over rate = 5 map units</a:t>
            </a:r>
          </a:p>
          <a:p>
            <a:r>
              <a:rPr lang="en-US" sz="3200" dirty="0" smtClean="0"/>
              <a:t>Genes A and B cross over 6% of the time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Genes B and C cross over 12.5% of the time</a:t>
            </a:r>
          </a:p>
        </p:txBody>
      </p:sp>
      <p:pic>
        <p:nvPicPr>
          <p:cNvPr id="6" name="Picture 8" descr="211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748" y="3615505"/>
            <a:ext cx="2286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11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348" y="5510981"/>
            <a:ext cx="41148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4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Mapping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Draw a linkage map based on the following percentages:</a:t>
            </a:r>
          </a:p>
          <a:p>
            <a:pPr lvl="1"/>
            <a:r>
              <a:rPr lang="en-US" dirty="0" smtClean="0"/>
              <a:t>A – B = 8%</a:t>
            </a:r>
          </a:p>
          <a:p>
            <a:pPr lvl="1"/>
            <a:r>
              <a:rPr lang="en-US" dirty="0" smtClean="0"/>
              <a:t>B – C = 10%</a:t>
            </a:r>
          </a:p>
          <a:p>
            <a:pPr lvl="1"/>
            <a:r>
              <a:rPr lang="en-US" dirty="0" smtClean="0"/>
              <a:t>A – C = 2%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609600" y="4572000"/>
            <a:ext cx="8001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685801" y="4572000"/>
            <a:ext cx="3048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6172994" y="4571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8077994" y="4571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6150077" y="395256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42787" y="394273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9096" y="395748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06993" y="4847303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8.0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52968" y="4807974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2.0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4799" y="5427405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8.0 + 2.0 = 10.0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62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Mapping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Draw a linkage map based on the following units:</a:t>
            </a:r>
          </a:p>
          <a:p>
            <a:pPr lvl="1"/>
            <a:r>
              <a:rPr lang="en-US" dirty="0" smtClean="0"/>
              <a:t>A – D = 2 mu</a:t>
            </a:r>
          </a:p>
          <a:p>
            <a:pPr lvl="1"/>
            <a:r>
              <a:rPr lang="en-US" dirty="0" smtClean="0"/>
              <a:t>B – D = 10 mu</a:t>
            </a:r>
          </a:p>
          <a:p>
            <a:pPr lvl="1"/>
            <a:r>
              <a:rPr lang="en-US" dirty="0" smtClean="0"/>
              <a:t>C – B = 3 mu</a:t>
            </a:r>
          </a:p>
          <a:p>
            <a:pPr lvl="1"/>
            <a:r>
              <a:rPr lang="en-US" dirty="0" smtClean="0"/>
              <a:t>A – C = 5 mu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571499" y="4803345"/>
            <a:ext cx="8001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9202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genes are NOT linked, they are expected to follow Mendel’s Law of Independent Assortment</a:t>
            </a:r>
          </a:p>
        </p:txBody>
      </p:sp>
      <p:graphicFrame>
        <p:nvGraphicFramePr>
          <p:cNvPr id="6" name="Group 1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032265"/>
              </p:ext>
            </p:extLst>
          </p:nvPr>
        </p:nvGraphicFramePr>
        <p:xfrm>
          <a:off x="2741408" y="2665475"/>
          <a:ext cx="5978525" cy="310896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Sweet Peas</a:t>
                      </a: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Characters</a:t>
                      </a:r>
                      <a:r>
                        <a:rPr kumimoji="0" lang="fr-F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Traits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Alleles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Flower </a:t>
                      </a: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color</a:t>
                      </a: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</a:rPr>
                        <a:t>Purple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Pollen grain shape</a:t>
                      </a: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radley Hand ITC" pitchFamily="66" charset="0"/>
                        </a:rPr>
                        <a:t>Long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radley Hand ITC" pitchFamily="66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</a:rPr>
                        <a:t>Round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59" descr="Sweet Pea in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63" y="3598309"/>
            <a:ext cx="3457575" cy="259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0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________________________allows scientists to determine if genes are linked or not</a:t>
            </a:r>
          </a:p>
          <a:p>
            <a:r>
              <a:rPr lang="en-US" sz="3200" dirty="0" smtClean="0"/>
              <a:t>In order to perform a two-point test cross, one parent must be </a:t>
            </a:r>
            <a:r>
              <a:rPr lang="en-US" sz="3200" u="sng" dirty="0" smtClean="0"/>
              <a:t>___________</a:t>
            </a:r>
            <a:r>
              <a:rPr lang="en-US" sz="3200" dirty="0" smtClean="0"/>
              <a:t>, while the other parent is </a:t>
            </a:r>
            <a:r>
              <a:rPr lang="en-US" sz="3200" u="sng" dirty="0" smtClean="0"/>
              <a:t>_________________</a:t>
            </a:r>
            <a:r>
              <a:rPr lang="en-US" sz="3200" dirty="0" smtClean="0"/>
              <a:t> (for both traits)</a:t>
            </a:r>
          </a:p>
        </p:txBody>
      </p:sp>
      <p:graphicFrame>
        <p:nvGraphicFramePr>
          <p:cNvPr id="8" name="Group 3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47238"/>
              </p:ext>
            </p:extLst>
          </p:nvPr>
        </p:nvGraphicFramePr>
        <p:xfrm>
          <a:off x="434209" y="3887115"/>
          <a:ext cx="7913687" cy="1664112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97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Purple Long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Round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(Pure Bred)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radley Hand ITC" pitchFamily="66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  <a:cs typeface="Times New Roman" pitchFamily="18" charset="0"/>
                        </a:rPr>
                        <a:t>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lba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  <a:cs typeface="Times New Roman" pitchFamily="18" charset="0"/>
                        </a:rPr>
                        <a:t>ll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lba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869859" y="4683670"/>
            <a:ext cx="1165123" cy="103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59445" y="5598070"/>
            <a:ext cx="1517275" cy="707886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 cross</a:t>
            </a:r>
          </a:p>
          <a:p>
            <a:r>
              <a:rPr lang="en-US" sz="2000" dirty="0" smtClean="0"/>
              <a:t>-all recessive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7005486" y="5403744"/>
            <a:ext cx="1112597" cy="194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genes are </a:t>
            </a:r>
            <a:r>
              <a:rPr lang="en-US" sz="3200" u="sng" dirty="0" smtClean="0"/>
              <a:t>NOT</a:t>
            </a:r>
            <a:r>
              <a:rPr lang="en-US" sz="3200" dirty="0" smtClean="0"/>
              <a:t> linked, phenotypic offspring ratios should follow Mendelian rules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3877" y="2749928"/>
            <a:ext cx="2359742" cy="281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3583877" y="4158399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8797" y="3470163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3717" y="4861395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193" y="3103889"/>
            <a:ext cx="191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r>
              <a:rPr lang="en-US" sz="2000" dirty="0" smtClean="0"/>
              <a:t>   X   </a:t>
            </a:r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53179" y="3752827"/>
            <a:ext cx="431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</a:p>
          <a:p>
            <a:pPr algn="ctr"/>
            <a:r>
              <a:rPr lang="en-US" sz="2000" dirty="0" err="1" smtClean="0"/>
              <a:t>Rl</a:t>
            </a:r>
            <a:endParaRPr lang="en-US" sz="2000" dirty="0" smtClean="0"/>
          </a:p>
          <a:p>
            <a:pPr algn="ctr"/>
            <a:r>
              <a:rPr lang="en-US" sz="2000" dirty="0" err="1" smtClean="0"/>
              <a:t>rL</a:t>
            </a:r>
            <a:endParaRPr lang="en-US" sz="2000" dirty="0" smtClean="0"/>
          </a:p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4390" y="375774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83546" y="287776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5948" y="235172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8037" y="361019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dirty="0" err="1" smtClean="0"/>
              <a:t>l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008557" y="4367239"/>
            <a:ext cx="3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22825" y="512428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423189" y="296132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466902" y="3600421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466850" y="431325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12" y="502609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99355" y="2961322"/>
            <a:ext cx="3038167" cy="400110"/>
            <a:chOff x="5899355" y="3485536"/>
            <a:chExt cx="3038167" cy="400110"/>
          </a:xfrm>
        </p:grpSpPr>
        <p:sp>
          <p:nvSpPr>
            <p:cNvPr id="29" name="TextBox 28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long </a:t>
              </a:r>
              <a:endParaRPr lang="en-US" sz="2000" dirty="0"/>
            </a:p>
          </p:txBody>
        </p:sp>
        <p:cxnSp>
          <p:nvCxnSpPr>
            <p:cNvPr id="30" name="Straight Arrow Connector 29"/>
            <p:cNvCxnSpPr>
              <a:endCxn id="29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904270" y="3659412"/>
            <a:ext cx="3038167" cy="400110"/>
            <a:chOff x="5899355" y="3485536"/>
            <a:chExt cx="3038167" cy="400110"/>
          </a:xfrm>
        </p:grpSpPr>
        <p:sp>
          <p:nvSpPr>
            <p:cNvPr id="32" name="TextBox 31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round </a:t>
              </a:r>
              <a:endParaRPr lang="en-US" sz="2000" dirty="0"/>
            </a:p>
          </p:txBody>
        </p:sp>
        <p:cxnSp>
          <p:nvCxnSpPr>
            <p:cNvPr id="33" name="Straight Arrow Connector 32"/>
            <p:cNvCxnSpPr>
              <a:endCxn id="32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894437" y="4357502"/>
            <a:ext cx="3038167" cy="400110"/>
            <a:chOff x="5899355" y="3485536"/>
            <a:chExt cx="3038167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long </a:t>
              </a:r>
              <a:endParaRPr lang="en-US" sz="2000" dirty="0"/>
            </a:p>
          </p:txBody>
        </p:sp>
        <p:cxnSp>
          <p:nvCxnSpPr>
            <p:cNvPr id="36" name="Straight Arrow Connector 35"/>
            <p:cNvCxnSpPr>
              <a:endCxn id="35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899352" y="5055592"/>
            <a:ext cx="3038167" cy="400110"/>
            <a:chOff x="5899355" y="3485536"/>
            <a:chExt cx="3038167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round</a:t>
              </a:r>
              <a:endParaRPr lang="en-US" sz="2000" dirty="0"/>
            </a:p>
          </p:txBody>
        </p:sp>
        <p:cxnSp>
          <p:nvCxnSpPr>
            <p:cNvPr id="39" name="Straight Arrow Connector 38"/>
            <p:cNvCxnSpPr>
              <a:endCxn id="38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80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there are 1000 offspring and the genes are NOT linked, you would expect: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12685" y="2758268"/>
            <a:ext cx="2359742" cy="281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1" name="Straight Connector 40"/>
          <p:cNvCxnSpPr>
            <a:stCxn id="40" idx="1"/>
            <a:endCxn id="40" idx="3"/>
          </p:cNvCxnSpPr>
          <p:nvPr/>
        </p:nvCxnSpPr>
        <p:spPr>
          <a:xfrm>
            <a:off x="1312685" y="4166739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17605" y="3478503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22525" y="4869735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2354" y="28861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314756" y="23600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16845" y="361853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dirty="0" err="1" smtClean="0"/>
              <a:t>l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37365" y="4375579"/>
            <a:ext cx="3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51633" y="51326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151997" y="296966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195710" y="3608761"/>
            <a:ext cx="5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195658" y="432159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224620" y="503443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grpSp>
        <p:nvGrpSpPr>
          <p:cNvPr id="53" name="Group 115"/>
          <p:cNvGrpSpPr/>
          <p:nvPr/>
        </p:nvGrpSpPr>
        <p:grpSpPr>
          <a:xfrm>
            <a:off x="3628163" y="2969662"/>
            <a:ext cx="3038167" cy="400110"/>
            <a:chOff x="5899355" y="3485536"/>
            <a:chExt cx="3038167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long </a:t>
              </a:r>
              <a:endParaRPr lang="en-US" sz="2000" dirty="0"/>
            </a:p>
          </p:txBody>
        </p:sp>
        <p:cxnSp>
          <p:nvCxnSpPr>
            <p:cNvPr id="55" name="Straight Arrow Connector 54"/>
            <p:cNvCxnSpPr>
              <a:endCxn id="54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16"/>
          <p:cNvGrpSpPr/>
          <p:nvPr/>
        </p:nvGrpSpPr>
        <p:grpSpPr>
          <a:xfrm>
            <a:off x="3633078" y="3667752"/>
            <a:ext cx="3038167" cy="400110"/>
            <a:chOff x="5899355" y="3485536"/>
            <a:chExt cx="3038167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round </a:t>
              </a:r>
              <a:endParaRPr lang="en-US" sz="2000" dirty="0"/>
            </a:p>
          </p:txBody>
        </p:sp>
        <p:cxnSp>
          <p:nvCxnSpPr>
            <p:cNvPr id="58" name="Straight Arrow Connector 57"/>
            <p:cNvCxnSpPr>
              <a:endCxn id="57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119"/>
          <p:cNvGrpSpPr/>
          <p:nvPr/>
        </p:nvGrpSpPr>
        <p:grpSpPr>
          <a:xfrm>
            <a:off x="3623245" y="4365842"/>
            <a:ext cx="3038167" cy="400110"/>
            <a:chOff x="5899355" y="3485536"/>
            <a:chExt cx="3038167" cy="400110"/>
          </a:xfrm>
        </p:grpSpPr>
        <p:sp>
          <p:nvSpPr>
            <p:cNvPr id="60" name="TextBox 59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long </a:t>
              </a:r>
              <a:endParaRPr lang="en-US" sz="2000" dirty="0"/>
            </a:p>
          </p:txBody>
        </p:sp>
        <p:cxnSp>
          <p:nvCxnSpPr>
            <p:cNvPr id="61" name="Straight Arrow Connector 60"/>
            <p:cNvCxnSpPr>
              <a:endCxn id="60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2"/>
          <p:cNvGrpSpPr/>
          <p:nvPr/>
        </p:nvGrpSpPr>
        <p:grpSpPr>
          <a:xfrm>
            <a:off x="3628160" y="5063932"/>
            <a:ext cx="3038167" cy="400110"/>
            <a:chOff x="5899355" y="3485536"/>
            <a:chExt cx="3038167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round</a:t>
              </a:r>
              <a:endParaRPr lang="en-US" sz="2000" dirty="0"/>
            </a:p>
          </p:txBody>
        </p:sp>
        <p:cxnSp>
          <p:nvCxnSpPr>
            <p:cNvPr id="64" name="Straight Arrow Connector 63"/>
            <p:cNvCxnSpPr>
              <a:endCxn id="63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825512" y="297950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800936" y="367758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776360" y="437565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6781280" y="5073734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25961" y="5604707"/>
            <a:ext cx="313803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Mendelian ratio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25512" y="2886100"/>
            <a:ext cx="1105998" cy="49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28229" y="3584176"/>
            <a:ext cx="1105998" cy="49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46709" y="4365842"/>
            <a:ext cx="1105998" cy="49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46709" y="5035859"/>
            <a:ext cx="1105998" cy="493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But, what if you have these results 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12685" y="2758268"/>
            <a:ext cx="2359742" cy="281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1" name="Straight Connector 40"/>
          <p:cNvCxnSpPr>
            <a:stCxn id="40" idx="1"/>
            <a:endCxn id="40" idx="3"/>
          </p:cNvCxnSpPr>
          <p:nvPr/>
        </p:nvCxnSpPr>
        <p:spPr>
          <a:xfrm>
            <a:off x="1312685" y="4166739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17605" y="3478503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22525" y="4869735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2354" y="28861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314756" y="23600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16845" y="361853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dirty="0" err="1" smtClean="0"/>
              <a:t>l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37365" y="4375579"/>
            <a:ext cx="3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51633" y="51326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151997" y="296966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195710" y="3608761"/>
            <a:ext cx="5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195658" y="432159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224620" y="503443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grpSp>
        <p:nvGrpSpPr>
          <p:cNvPr id="53" name="Group 115"/>
          <p:cNvGrpSpPr/>
          <p:nvPr/>
        </p:nvGrpSpPr>
        <p:grpSpPr>
          <a:xfrm>
            <a:off x="3628163" y="2969662"/>
            <a:ext cx="3038167" cy="400110"/>
            <a:chOff x="5899355" y="3485536"/>
            <a:chExt cx="3038167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long </a:t>
              </a:r>
              <a:endParaRPr lang="en-US" sz="2000" dirty="0"/>
            </a:p>
          </p:txBody>
        </p:sp>
        <p:cxnSp>
          <p:nvCxnSpPr>
            <p:cNvPr id="55" name="Straight Arrow Connector 54"/>
            <p:cNvCxnSpPr>
              <a:endCxn id="54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16"/>
          <p:cNvGrpSpPr/>
          <p:nvPr/>
        </p:nvGrpSpPr>
        <p:grpSpPr>
          <a:xfrm>
            <a:off x="3633078" y="3667752"/>
            <a:ext cx="3038167" cy="400110"/>
            <a:chOff x="5899355" y="3485536"/>
            <a:chExt cx="3038167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round </a:t>
              </a:r>
              <a:endParaRPr lang="en-US" sz="2000" dirty="0"/>
            </a:p>
          </p:txBody>
        </p:sp>
        <p:cxnSp>
          <p:nvCxnSpPr>
            <p:cNvPr id="58" name="Straight Arrow Connector 57"/>
            <p:cNvCxnSpPr>
              <a:endCxn id="57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119"/>
          <p:cNvGrpSpPr/>
          <p:nvPr/>
        </p:nvGrpSpPr>
        <p:grpSpPr>
          <a:xfrm>
            <a:off x="3623245" y="4365842"/>
            <a:ext cx="3038167" cy="400110"/>
            <a:chOff x="5899355" y="3485536"/>
            <a:chExt cx="3038167" cy="400110"/>
          </a:xfrm>
        </p:grpSpPr>
        <p:sp>
          <p:nvSpPr>
            <p:cNvPr id="60" name="TextBox 59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long </a:t>
              </a:r>
              <a:endParaRPr lang="en-US" sz="2000" dirty="0"/>
            </a:p>
          </p:txBody>
        </p:sp>
        <p:cxnSp>
          <p:nvCxnSpPr>
            <p:cNvPr id="61" name="Straight Arrow Connector 60"/>
            <p:cNvCxnSpPr>
              <a:endCxn id="60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2"/>
          <p:cNvGrpSpPr/>
          <p:nvPr/>
        </p:nvGrpSpPr>
        <p:grpSpPr>
          <a:xfrm>
            <a:off x="3628160" y="5063932"/>
            <a:ext cx="3038167" cy="400110"/>
            <a:chOff x="5899355" y="3485536"/>
            <a:chExt cx="3038167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round</a:t>
              </a:r>
              <a:endParaRPr lang="en-US" sz="2000" dirty="0"/>
            </a:p>
          </p:txBody>
        </p:sp>
        <p:cxnSp>
          <p:nvCxnSpPr>
            <p:cNvPr id="64" name="Straight Arrow Connector 63"/>
            <p:cNvCxnSpPr>
              <a:endCxn id="63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825512" y="297950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380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800936" y="367758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128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776360" y="437565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118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6781280" y="5073734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374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4432260" y="5585471"/>
            <a:ext cx="395736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a Mendelian ratio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99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Linked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parental combinations of alleles (purple/long and red/round) seem to be inherited as almost a 3:1 ratio to other offspring (recombinants)</a:t>
            </a:r>
          </a:p>
          <a:p>
            <a:r>
              <a:rPr lang="en-US" sz="3200" dirty="0" smtClean="0"/>
              <a:t>It’s as though they were behaving as a single character</a:t>
            </a:r>
          </a:p>
          <a:p>
            <a:r>
              <a:rPr lang="en-US" sz="3200" dirty="0" smtClean="0"/>
              <a:t>These genes are _______</a:t>
            </a:r>
          </a:p>
        </p:txBody>
      </p:sp>
      <p:pic>
        <p:nvPicPr>
          <p:cNvPr id="2050" name="Picture 2" descr="http://sfari.org/images/toolbox/EichlerCNVArticle.jpg/image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4039820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Crossing over &amp; recombinants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BUT, if these genes were perfectly linked together they would stay in their parental combinations (purple/long &amp; red/round)</a:t>
            </a:r>
          </a:p>
          <a:p>
            <a:r>
              <a:rPr lang="en-US" sz="3200" dirty="0" smtClean="0"/>
              <a:t>There would be no purple/round or red/long</a:t>
            </a:r>
          </a:p>
          <a:p>
            <a:r>
              <a:rPr lang="en-US" sz="3200" dirty="0" smtClean="0"/>
              <a:t>These combinations are the result of </a:t>
            </a:r>
            <a:r>
              <a:rPr lang="en-US" sz="3200" b="1" dirty="0" smtClean="0"/>
              <a:t>_________________________</a:t>
            </a:r>
            <a:r>
              <a:rPr lang="en-US" sz="3200" dirty="0" smtClean="0"/>
              <a:t>between </a:t>
            </a:r>
            <a:r>
              <a:rPr lang="en-US" sz="3200" dirty="0" smtClean="0"/>
              <a:t>the linked alleles on their chromosomes during Meiosis I</a:t>
            </a:r>
          </a:p>
          <a:p>
            <a:r>
              <a:rPr lang="en-US" sz="3200" dirty="0" smtClean="0"/>
              <a:t>These are called </a:t>
            </a:r>
            <a:r>
              <a:rPr lang="en-US" sz="3200" b="1" dirty="0" smtClean="0"/>
              <a:t>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441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1117</Words>
  <Application>Microsoft Office PowerPoint</Application>
  <PresentationFormat>On-screen Show (4:3)</PresentationFormat>
  <Paragraphs>366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Alba</vt:lpstr>
      <vt:lpstr>Arial</vt:lpstr>
      <vt:lpstr>Arial Unicode MS</vt:lpstr>
      <vt:lpstr>Bradley Hand ITC</vt:lpstr>
      <vt:lpstr>Calibri</vt:lpstr>
      <vt:lpstr>Comic Sans MS</vt:lpstr>
      <vt:lpstr>Geneva</vt:lpstr>
      <vt:lpstr>Georgia</vt:lpstr>
      <vt:lpstr>Times New Roman</vt:lpstr>
      <vt:lpstr>Wingdings</vt:lpstr>
      <vt:lpstr>Office Theme</vt:lpstr>
      <vt:lpstr>Equation</vt:lpstr>
      <vt:lpstr>Autosomal linkage</vt:lpstr>
      <vt:lpstr>Linked genes</vt:lpstr>
      <vt:lpstr>Are the genes linked?</vt:lpstr>
      <vt:lpstr>Are the genes linked?</vt:lpstr>
      <vt:lpstr>Are the genes linked?</vt:lpstr>
      <vt:lpstr>Are the genes linked?</vt:lpstr>
      <vt:lpstr>Are the genes linked?</vt:lpstr>
      <vt:lpstr>Linked genes</vt:lpstr>
      <vt:lpstr>Crossing over &amp; recombinants</vt:lpstr>
      <vt:lpstr>Meiosis &amp; crossing over</vt:lpstr>
      <vt:lpstr>Diagrams for linked genes</vt:lpstr>
      <vt:lpstr>Recombinants </vt:lpstr>
      <vt:lpstr>Genetic diagram for linked genes</vt:lpstr>
      <vt:lpstr>Genetic diagram for linked genes</vt:lpstr>
      <vt:lpstr>How often does crossing over occur?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Are these genes linked?</vt:lpstr>
      <vt:lpstr>Are these genes linked?</vt:lpstr>
      <vt:lpstr>Mapping genes</vt:lpstr>
      <vt:lpstr>Mapping genes</vt:lpstr>
      <vt:lpstr>Mapping genes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Pittinaro</dc:creator>
  <cp:lastModifiedBy>Mathis, Lindsay A.</cp:lastModifiedBy>
  <cp:revision>97</cp:revision>
  <cp:lastPrinted>2019-02-13T19:39:50Z</cp:lastPrinted>
  <dcterms:created xsi:type="dcterms:W3CDTF">2013-08-21T19:17:07Z</dcterms:created>
  <dcterms:modified xsi:type="dcterms:W3CDTF">2019-02-13T19:43:25Z</dcterms:modified>
</cp:coreProperties>
</file>