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1.bin" ContentType="audio/unknown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337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1" r:id="rId20"/>
    <p:sldId id="322" r:id="rId21"/>
    <p:sldId id="323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1" r:id="rId30"/>
    <p:sldId id="299" r:id="rId31"/>
    <p:sldId id="332" r:id="rId32"/>
    <p:sldId id="334" r:id="rId33"/>
    <p:sldId id="335" r:id="rId34"/>
    <p:sldId id="336" r:id="rId35"/>
    <p:sldId id="333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36" autoAdjust="0"/>
    <p:restoredTop sz="94660"/>
  </p:normalViewPr>
  <p:slideViewPr>
    <p:cSldViewPr>
      <p:cViewPr varScale="1">
        <p:scale>
          <a:sx n="109" d="100"/>
          <a:sy n="109" d="100"/>
        </p:scale>
        <p:origin x="8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24A36-97D7-4E99-B18E-6B071D58383F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2789EB-AA3F-4CF5-917D-1FFAE4F60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72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89EB-AA3F-4CF5-917D-1FFAE4F6007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385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89EB-AA3F-4CF5-917D-1FFAE4F6007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926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2789EB-AA3F-4CF5-917D-1FFAE4F6007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04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415" y="913790"/>
            <a:ext cx="7772400" cy="859205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0604" y="274638"/>
            <a:ext cx="701619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0604" y="1443836"/>
            <a:ext cx="7016195" cy="4275740"/>
          </a:xfr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7900" y="274638"/>
            <a:ext cx="7482545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7900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17900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35525" y="1596540"/>
            <a:ext cx="366492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5525" y="2226402"/>
            <a:ext cx="3664920" cy="3798583"/>
          </a:xfrm>
        </p:spPr>
        <p:txBody>
          <a:bodyPr/>
          <a:lstStyle>
            <a:lvl1pPr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tx2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2/12/2019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5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4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24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5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322572"/>
            <a:ext cx="7772400" cy="859205"/>
          </a:xfrm>
        </p:spPr>
        <p:txBody>
          <a:bodyPr>
            <a:normAutofit/>
          </a:bodyPr>
          <a:lstStyle/>
          <a:p>
            <a:r>
              <a:rPr lang="en-US" dirty="0" smtClean="0"/>
              <a:t>Autosomal linkage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1670" y="1677315"/>
            <a:ext cx="7940660" cy="8354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Genes that do not obey </a:t>
            </a:r>
            <a:r>
              <a:rPr lang="en-US" dirty="0" smtClean="0"/>
              <a:t>Mendel’s </a:t>
            </a:r>
            <a:r>
              <a:rPr lang="en-US" dirty="0" smtClean="0"/>
              <a:t>Law of Independent Assortment</a:t>
            </a:r>
            <a:endParaRPr lang="en-US" dirty="0"/>
          </a:p>
        </p:txBody>
      </p:sp>
      <p:pic>
        <p:nvPicPr>
          <p:cNvPr id="1028" name="Picture 4" descr="https://viirulentscience.files.wordpress.com/2013/01/linked-genes1.png?w=59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015" y="2970885"/>
            <a:ext cx="4651693" cy="2901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Crossing over &amp; recombinants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BUT, if these genes were perfectly linked together they would stay in their parental combinations (purple/long &amp; red/round)</a:t>
            </a:r>
          </a:p>
          <a:p>
            <a:r>
              <a:rPr lang="en-US" sz="3200" dirty="0" smtClean="0"/>
              <a:t>There would be no purple/round or red/long</a:t>
            </a:r>
          </a:p>
          <a:p>
            <a:r>
              <a:rPr lang="en-US" sz="3200" dirty="0" smtClean="0"/>
              <a:t>These combinations are the result of </a:t>
            </a:r>
            <a:r>
              <a:rPr lang="en-US" sz="3200" b="1" dirty="0" smtClean="0"/>
              <a:t>CROSSING OVER </a:t>
            </a:r>
            <a:r>
              <a:rPr lang="en-US" sz="3200" dirty="0" smtClean="0"/>
              <a:t>between </a:t>
            </a:r>
            <a:r>
              <a:rPr lang="en-US" sz="3200" dirty="0" smtClean="0"/>
              <a:t>the linked alleles on their chromosomes during Meiosis I</a:t>
            </a:r>
          </a:p>
          <a:p>
            <a:r>
              <a:rPr lang="en-US" sz="3200" dirty="0" smtClean="0"/>
              <a:t>These are called </a:t>
            </a:r>
            <a:r>
              <a:rPr lang="en-US" sz="3200" b="1" dirty="0" smtClean="0"/>
              <a:t>RECOMBINANTS</a:t>
            </a:r>
          </a:p>
        </p:txBody>
      </p:sp>
    </p:spTree>
    <p:extLst>
      <p:ext uri="{BB962C8B-B14F-4D97-AF65-F5344CB8AC3E}">
        <p14:creationId xmlns:p14="http://schemas.microsoft.com/office/powerpoint/2010/main" val="3744141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Meiosis &amp; crossing over</a:t>
            </a:r>
            <a:endParaRPr lang="en-US" dirty="0"/>
          </a:p>
        </p:txBody>
      </p:sp>
      <p:pic>
        <p:nvPicPr>
          <p:cNvPr id="3" name="Picture 152" descr="https://29lifescience.wikispaces.com/file/view/CrossingOver.jpg/57045506/751x253/CrossingOver.jpg"/>
          <p:cNvPicPr>
            <a:picLocks noChangeAspect="1" noChangeArrowheads="1"/>
          </p:cNvPicPr>
          <p:nvPr/>
        </p:nvPicPr>
        <p:blipFill>
          <a:blip r:embed="rId2" cstate="print"/>
          <a:srcRect l="33426"/>
          <a:stretch>
            <a:fillRect/>
          </a:stretch>
        </p:blipFill>
        <p:spPr bwMode="auto">
          <a:xfrm>
            <a:off x="754375" y="1596539"/>
            <a:ext cx="7552652" cy="3817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594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Diagrams for linked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dirty="0" smtClean="0"/>
              <a:t>Genotypes for linked genes can be shown as: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is an example of a </a:t>
            </a:r>
            <a:r>
              <a:rPr lang="en-US" u="sng" dirty="0" smtClean="0"/>
              <a:t>parental combination </a:t>
            </a:r>
            <a:r>
              <a:rPr lang="en-US" dirty="0" smtClean="0"/>
              <a:t>(</a:t>
            </a:r>
            <a:r>
              <a:rPr lang="en-US" dirty="0" err="1" smtClean="0"/>
              <a:t>FfLl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This genotype would give the same phenotype as:</a:t>
            </a:r>
          </a:p>
          <a:p>
            <a:endParaRPr lang="en-US" dirty="0" smtClean="0"/>
          </a:p>
          <a:p>
            <a:r>
              <a:rPr lang="en-US" dirty="0" smtClean="0"/>
              <a:t>But this is an example of a </a:t>
            </a:r>
            <a:r>
              <a:rPr lang="en-US" u="sng" dirty="0" smtClean="0"/>
              <a:t>recombinant</a:t>
            </a:r>
            <a:endParaRPr lang="en-US" b="1" u="sng" dirty="0" smtClean="0"/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7473395" y="985720"/>
            <a:ext cx="566737" cy="996950"/>
            <a:chOff x="4195" y="1888"/>
            <a:chExt cx="357" cy="628"/>
          </a:xfrm>
        </p:grpSpPr>
        <p:graphicFrame>
          <p:nvGraphicFramePr>
            <p:cNvPr id="5" name="Object 4"/>
            <p:cNvGraphicFramePr>
              <a:graphicFrameLocks noChangeAspect="1"/>
            </p:cNvGraphicFramePr>
            <p:nvPr/>
          </p:nvGraphicFramePr>
          <p:xfrm>
            <a:off x="4195" y="1888"/>
            <a:ext cx="357" cy="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7" name="Equation" r:id="rId3" imgW="253800" imgH="419040" progId="Equation.3">
                    <p:embed/>
                  </p:oleObj>
                </mc:Choice>
                <mc:Fallback>
                  <p:oleObj name="Equation" r:id="rId3" imgW="2538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95" y="1888"/>
                          <a:ext cx="357" cy="62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Line 10"/>
            <p:cNvSpPr>
              <a:spLocks noChangeShapeType="1"/>
            </p:cNvSpPr>
            <p:nvPr/>
          </p:nvSpPr>
          <p:spPr bwMode="auto">
            <a:xfrm>
              <a:off x="4234" y="2160"/>
              <a:ext cx="2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13"/>
          <p:cNvGrpSpPr>
            <a:grpSpLocks/>
          </p:cNvGrpSpPr>
          <p:nvPr/>
        </p:nvGrpSpPr>
        <p:grpSpPr bwMode="auto">
          <a:xfrm>
            <a:off x="8236920" y="2970885"/>
            <a:ext cx="595312" cy="1166812"/>
            <a:chOff x="4493" y="2827"/>
            <a:chExt cx="375" cy="735"/>
          </a:xfrm>
        </p:grpSpPr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4493" y="2827"/>
            <a:ext cx="375" cy="7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18" name="Equation" r:id="rId5" imgW="228600" imgH="419040" progId="Equation.3">
                    <p:embed/>
                  </p:oleObj>
                </mc:Choice>
                <mc:Fallback>
                  <p:oleObj name="Equation" r:id="rId5" imgW="228600" imgH="4190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493" y="2827"/>
                          <a:ext cx="375" cy="73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Line 11"/>
            <p:cNvSpPr>
              <a:spLocks noChangeShapeType="1"/>
            </p:cNvSpPr>
            <p:nvPr/>
          </p:nvSpPr>
          <p:spPr bwMode="auto">
            <a:xfrm>
              <a:off x="4536" y="3136"/>
              <a:ext cx="283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731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Recombinants 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Note:</a:t>
            </a:r>
            <a:r>
              <a:rPr lang="en-US" sz="3200" dirty="0" smtClean="0"/>
              <a:t> recombinants are any combination of alleles that are not the same as the parental combinations</a:t>
            </a:r>
          </a:p>
          <a:p>
            <a:endParaRPr lang="en-US" b="1" u="sng" dirty="0"/>
          </a:p>
          <a:p>
            <a:r>
              <a:rPr lang="en-US" sz="3200" dirty="0" smtClean="0"/>
              <a:t>This is not exclusive to the                               crossing over of linked genes</a:t>
            </a:r>
          </a:p>
        </p:txBody>
      </p:sp>
      <p:pic>
        <p:nvPicPr>
          <p:cNvPr id="10" name="Picture 96" descr="penguin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69238" y="5583484"/>
            <a:ext cx="1274762" cy="1274515"/>
          </a:xfrm>
          <a:prstGeom prst="rect">
            <a:avLst/>
          </a:prstGeom>
          <a:noFill/>
        </p:spPr>
      </p:pic>
      <p:sp>
        <p:nvSpPr>
          <p:cNvPr id="11" name="AutoShape 97"/>
          <p:cNvSpPr>
            <a:spLocks noChangeArrowheads="1"/>
          </p:cNvSpPr>
          <p:nvPr/>
        </p:nvSpPr>
        <p:spPr bwMode="auto">
          <a:xfrm>
            <a:off x="3655770" y="5031272"/>
            <a:ext cx="2674937" cy="1333867"/>
          </a:xfrm>
          <a:prstGeom prst="wedgeEllipseCallout">
            <a:avLst>
              <a:gd name="adj1" fmla="val 108235"/>
              <a:gd name="adj2" fmla="val 13558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/>
            <a:r>
              <a:rPr lang="en-US" sz="1800" dirty="0" smtClean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We will see this word</a:t>
            </a:r>
          </a:p>
          <a:p>
            <a:pPr algn="ctr"/>
            <a:r>
              <a:rPr lang="en-US" dirty="0" smtClean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again when we study</a:t>
            </a:r>
          </a:p>
          <a:p>
            <a:pPr algn="ctr"/>
            <a:r>
              <a:rPr lang="en-US" sz="1800" dirty="0" smtClean="0">
                <a:solidFill>
                  <a:srgbClr val="0F116A"/>
                </a:solidFill>
                <a:latin typeface="Comic Sans MS" pitchFamily="48" charset="0"/>
                <a:ea typeface="Geneva" pitchFamily="48" charset="-128"/>
              </a:rPr>
              <a:t>biotechnology!</a:t>
            </a:r>
            <a:endParaRPr lang="en-US" sz="1800" dirty="0">
              <a:solidFill>
                <a:srgbClr val="0F116A"/>
              </a:solidFill>
              <a:latin typeface="Comic Sans MS" pitchFamily="48" charset="0"/>
              <a:ea typeface="Geneva" pitchFamily="48" charset="-128"/>
            </a:endParaRPr>
          </a:p>
        </p:txBody>
      </p:sp>
      <p:pic>
        <p:nvPicPr>
          <p:cNvPr id="3074" name="Picture 2" descr="http://chemistrylearning.com/wp-content/uploads/2009/03/ist2_352492_genetic_engineer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707" y="2665475"/>
            <a:ext cx="2391506" cy="217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11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Genetic diagram for linked genes</a:t>
            </a:r>
            <a:endParaRPr lang="en-US" dirty="0"/>
          </a:p>
        </p:txBody>
      </p:sp>
      <p:graphicFrame>
        <p:nvGraphicFramePr>
          <p:cNvPr id="5" name="Group 9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2380067"/>
              </p:ext>
            </p:extLst>
          </p:nvPr>
        </p:nvGraphicFramePr>
        <p:xfrm>
          <a:off x="412750" y="1368566"/>
          <a:ext cx="8153400" cy="4198304"/>
        </p:xfrm>
        <a:graphic>
          <a:graphicData uri="http://schemas.openxmlformats.org/drawingml/2006/table">
            <a:tbl>
              <a:tblPr/>
              <a:tblGrid>
                <a:gridCol w="611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7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6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557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49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Purple Long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Round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(Pure Bred)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Gametes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12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Purple Long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20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631928"/>
              </p:ext>
            </p:extLst>
          </p:nvPr>
        </p:nvGraphicFramePr>
        <p:xfrm>
          <a:off x="3067050" y="1786078"/>
          <a:ext cx="623888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3" name="Equation" r:id="rId3" imgW="304668" imgH="368140" progId="Equation.3">
                  <p:embed/>
                </p:oleObj>
              </mc:Choice>
              <mc:Fallback>
                <p:oleObj name="Equation" r:id="rId3" imgW="304668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7050" y="1786078"/>
                        <a:ext cx="623888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087616"/>
              </p:ext>
            </p:extLst>
          </p:nvPr>
        </p:nvGraphicFramePr>
        <p:xfrm>
          <a:off x="6207125" y="1776553"/>
          <a:ext cx="522288" cy="88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4" name="Equation" r:id="rId5" imgW="215806" imgH="368140" progId="Equation.3">
                  <p:embed/>
                </p:oleObj>
              </mc:Choice>
              <mc:Fallback>
                <p:oleObj name="Equation" r:id="rId5" imgW="215806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25" y="1776553"/>
                        <a:ext cx="522288" cy="88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3696735"/>
              </p:ext>
            </p:extLst>
          </p:nvPr>
        </p:nvGraphicFramePr>
        <p:xfrm>
          <a:off x="4786313" y="4519753"/>
          <a:ext cx="630237" cy="766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5" name="Equation" r:id="rId7" imgW="304668" imgH="368140" progId="Equation.3">
                  <p:embed/>
                </p:oleObj>
              </mc:Choice>
              <mc:Fallback>
                <p:oleObj name="Equation" r:id="rId7" imgW="304668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6313" y="4519753"/>
                        <a:ext cx="630237" cy="766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Line 9"/>
          <p:cNvSpPr>
            <a:spLocks noChangeShapeType="1"/>
          </p:cNvSpPr>
          <p:nvPr/>
        </p:nvSpPr>
        <p:spPr bwMode="auto">
          <a:xfrm flipV="1">
            <a:off x="4795838" y="4861066"/>
            <a:ext cx="579437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>
            <a:off x="6240463" y="2187716"/>
            <a:ext cx="468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 flipV="1">
            <a:off x="3098800" y="2136916"/>
            <a:ext cx="5095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18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3" name="Rectangle 19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4" name="Rectangle 22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5" name="Rectangle 23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6" name="Rectangle 41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7" name="Rectangle 42"/>
          <p:cNvSpPr>
            <a:spLocks noChangeArrowheads="1"/>
          </p:cNvSpPr>
          <p:nvPr/>
        </p:nvSpPr>
        <p:spPr bwMode="auto">
          <a:xfrm>
            <a:off x="1690688" y="1368566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8" name="Oval 90"/>
          <p:cNvSpPr>
            <a:spLocks noChangeArrowheads="1"/>
          </p:cNvSpPr>
          <p:nvPr/>
        </p:nvSpPr>
        <p:spPr bwMode="auto">
          <a:xfrm>
            <a:off x="3124200" y="2660791"/>
            <a:ext cx="733425" cy="584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91"/>
          <p:cNvSpPr>
            <a:spLocks noChangeArrowheads="1"/>
          </p:cNvSpPr>
          <p:nvPr/>
        </p:nvSpPr>
        <p:spPr bwMode="auto">
          <a:xfrm>
            <a:off x="6027738" y="2694128"/>
            <a:ext cx="733425" cy="5842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6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Genetic diagram for linked genes</a:t>
            </a:r>
            <a:endParaRPr lang="en-US" dirty="0"/>
          </a:p>
        </p:txBody>
      </p:sp>
      <p:graphicFrame>
        <p:nvGraphicFramePr>
          <p:cNvPr id="20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066984"/>
              </p:ext>
            </p:extLst>
          </p:nvPr>
        </p:nvGraphicFramePr>
        <p:xfrm>
          <a:off x="432098" y="1443835"/>
          <a:ext cx="8262937" cy="3944304"/>
        </p:xfrm>
        <a:graphic>
          <a:graphicData uri="http://schemas.openxmlformats.org/drawingml/2006/table">
            <a:tbl>
              <a:tblPr/>
              <a:tblGrid>
                <a:gridCol w="534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193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6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130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29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63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F1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All Purple Long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(Self-fertilized)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crossing over in meiosis I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6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Gametes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  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628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Parental Combinations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Recombinants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278660"/>
              </p:ext>
            </p:extLst>
          </p:nvPr>
        </p:nvGraphicFramePr>
        <p:xfrm>
          <a:off x="4950123" y="2093122"/>
          <a:ext cx="5476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Equation" r:id="rId3" imgW="304668" imgH="368140" progId="Equation.3">
                  <p:embed/>
                </p:oleObj>
              </mc:Choice>
              <mc:Fallback>
                <p:oleObj name="Equation" r:id="rId3" imgW="304668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0123" y="2093122"/>
                        <a:ext cx="547687" cy="666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Line 5"/>
          <p:cNvSpPr>
            <a:spLocks noChangeShapeType="1"/>
          </p:cNvSpPr>
          <p:nvPr/>
        </p:nvSpPr>
        <p:spPr bwMode="auto">
          <a:xfrm>
            <a:off x="4972348" y="2482060"/>
            <a:ext cx="468312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1676698" y="2082010"/>
            <a:ext cx="9604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4" name="Rectangle 16"/>
          <p:cNvSpPr>
            <a:spLocks noChangeArrowheads="1"/>
          </p:cNvSpPr>
          <p:nvPr/>
        </p:nvSpPr>
        <p:spPr bwMode="auto">
          <a:xfrm>
            <a:off x="1676698" y="2082010"/>
            <a:ext cx="960437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" name="Oval 67"/>
          <p:cNvSpPr>
            <a:spLocks noChangeArrowheads="1"/>
          </p:cNvSpPr>
          <p:nvPr/>
        </p:nvSpPr>
        <p:spPr bwMode="auto">
          <a:xfrm>
            <a:off x="3249910" y="3782222"/>
            <a:ext cx="622300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Oval 68"/>
          <p:cNvSpPr>
            <a:spLocks noChangeArrowheads="1"/>
          </p:cNvSpPr>
          <p:nvPr/>
        </p:nvSpPr>
        <p:spPr bwMode="auto">
          <a:xfrm>
            <a:off x="4910435" y="3825085"/>
            <a:ext cx="622300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Oval 69"/>
          <p:cNvSpPr>
            <a:spLocks noChangeArrowheads="1"/>
          </p:cNvSpPr>
          <p:nvPr/>
        </p:nvSpPr>
        <p:spPr bwMode="auto">
          <a:xfrm>
            <a:off x="6599535" y="3766347"/>
            <a:ext cx="622300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Oval 70"/>
          <p:cNvSpPr>
            <a:spLocks noChangeArrowheads="1"/>
          </p:cNvSpPr>
          <p:nvPr/>
        </p:nvSpPr>
        <p:spPr bwMode="auto">
          <a:xfrm>
            <a:off x="7664748" y="3771110"/>
            <a:ext cx="622300" cy="530225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14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 fontScale="90000"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How often does crossing over occur?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Run a test cross!!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err="1" smtClean="0"/>
              <a:t>FfLl</a:t>
            </a:r>
            <a:r>
              <a:rPr lang="en-US" sz="3200" dirty="0" smtClean="0"/>
              <a:t> X </a:t>
            </a:r>
            <a:r>
              <a:rPr lang="en-US" sz="3200" dirty="0" err="1" smtClean="0"/>
              <a:t>ffll</a:t>
            </a:r>
            <a:r>
              <a:rPr lang="en-US" sz="3200" dirty="0" smtClean="0"/>
              <a:t> … and count your offspring</a:t>
            </a:r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5737884"/>
              </p:ext>
            </p:extLst>
          </p:nvPr>
        </p:nvGraphicFramePr>
        <p:xfrm>
          <a:off x="4253705" y="1200461"/>
          <a:ext cx="636587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9" name="Equation" r:id="rId3" imgW="215806" imgH="368140" progId="Equation.3">
                  <p:embed/>
                </p:oleObj>
              </mc:Choice>
              <mc:Fallback>
                <p:oleObj name="Equation" r:id="rId3" imgW="215806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3705" y="1200461"/>
                        <a:ext cx="636587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146" name="Picture 2" descr="http://www.babyclipart.net/baby_clipart_images/numbered_counting_sheep_leaping_over_a_brown_fence_0515-1003-2807-5344_SM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7752" y="4039820"/>
            <a:ext cx="4037620" cy="2180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toonvectors.com/images/35/12529/toonvectors-12529-9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494" y="3837995"/>
            <a:ext cx="2583965" cy="2583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308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3" name="Group 10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040376"/>
              </p:ext>
            </p:extLst>
          </p:nvPr>
        </p:nvGraphicFramePr>
        <p:xfrm>
          <a:off x="1524000" y="1596540"/>
          <a:ext cx="7010400" cy="3368676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Drosophila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Characters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Traits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Alleles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Wing shape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Bent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Body colour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Ebony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Picture 104" descr="Drosophila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15665"/>
            <a:ext cx="2570162" cy="39941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065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5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6688519"/>
              </p:ext>
            </p:extLst>
          </p:nvPr>
        </p:nvGraphicFramePr>
        <p:xfrm>
          <a:off x="457200" y="1749245"/>
          <a:ext cx="8213725" cy="2346960"/>
        </p:xfrm>
        <a:graphic>
          <a:graphicData uri="http://schemas.openxmlformats.org/drawingml/2006/table">
            <a:tbl>
              <a:tblPr/>
              <a:tblGrid>
                <a:gridCol w="2054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3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1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4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Heterozygous wild type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Ebony Bent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10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Gametes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BE, </a:t>
                      </a:r>
                      <a:r>
                        <a:rPr kumimoji="0" lang="en-GB" sz="24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Be, bE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be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 Box 45"/>
          <p:cNvSpPr txBox="1">
            <a:spLocks noChangeArrowheads="1"/>
          </p:cNvSpPr>
          <p:nvPr/>
        </p:nvSpPr>
        <p:spPr bwMode="auto">
          <a:xfrm>
            <a:off x="1647825" y="4014608"/>
            <a:ext cx="3952875" cy="1196975"/>
          </a:xfrm>
          <a:prstGeom prst="rect">
            <a:avLst/>
          </a:prstGeom>
          <a:solidFill>
            <a:srgbClr val="FFCC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/>
              <a:t>If these genes are linked </a:t>
            </a:r>
            <a:r>
              <a:rPr lang="en-GB" sz="2400" i="1"/>
              <a:t>Be</a:t>
            </a:r>
            <a:r>
              <a:rPr lang="en-GB" sz="2400"/>
              <a:t> and </a:t>
            </a:r>
            <a:r>
              <a:rPr lang="en-GB" sz="2400" i="1"/>
              <a:t>bE</a:t>
            </a:r>
            <a:r>
              <a:rPr lang="en-GB" sz="2400"/>
              <a:t> could only be produced by crossing over</a:t>
            </a:r>
          </a:p>
        </p:txBody>
      </p:sp>
      <p:sp>
        <p:nvSpPr>
          <p:cNvPr id="7" name="AutoShape 48"/>
          <p:cNvSpPr>
            <a:spLocks/>
          </p:cNvSpPr>
          <p:nvPr/>
        </p:nvSpPr>
        <p:spPr bwMode="auto">
          <a:xfrm rot="-5400000">
            <a:off x="3421856" y="2569189"/>
            <a:ext cx="385763" cy="2257425"/>
          </a:xfrm>
          <a:prstGeom prst="leftBrace">
            <a:avLst>
              <a:gd name="adj1" fmla="val 48765"/>
              <a:gd name="adj2" fmla="val 50079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75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8" name="Group 8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928218"/>
              </p:ext>
            </p:extLst>
          </p:nvPr>
        </p:nvGraphicFramePr>
        <p:xfrm>
          <a:off x="397975" y="1596540"/>
          <a:ext cx="8388350" cy="4110038"/>
        </p:xfrm>
        <a:graphic>
          <a:graphicData uri="http://schemas.openxmlformats.org/drawingml/2006/table">
            <a:tbl>
              <a:tblPr/>
              <a:tblGrid>
                <a:gridCol w="188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9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2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66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367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810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Wild type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Normal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Bent Normal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Bent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bbee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Numbers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82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76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71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0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Approx. Ratio 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25%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763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Parental combination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Recombinants = 50% of the offspring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Parental combination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AutoShape 80"/>
          <p:cNvSpPr>
            <a:spLocks/>
          </p:cNvSpPr>
          <p:nvPr/>
        </p:nvSpPr>
        <p:spPr bwMode="auto">
          <a:xfrm rot="5400000">
            <a:off x="5406537" y="3139591"/>
            <a:ext cx="276225" cy="2679700"/>
          </a:xfrm>
          <a:prstGeom prst="rightBrace">
            <a:avLst>
              <a:gd name="adj1" fmla="val 8084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3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1670" y="419710"/>
            <a:ext cx="6400800" cy="1257605"/>
          </a:xfrm>
        </p:spPr>
        <p:txBody>
          <a:bodyPr>
            <a:normAutofit/>
          </a:bodyPr>
          <a:lstStyle/>
          <a:p>
            <a:r>
              <a:rPr lang="en-US" dirty="0" smtClean="0"/>
              <a:t>Autosomal linkage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Genes that do not obey Mendel’s                    Law of Independent Assortment</a:t>
            </a:r>
            <a:endParaRPr lang="en-US" dirty="0"/>
          </a:p>
        </p:txBody>
      </p:sp>
      <p:pic>
        <p:nvPicPr>
          <p:cNvPr id="1026" name="Picture 2" descr="http://passel.unl.edu/Image/siteImages/LinkageChromosomeLG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785" y="3276295"/>
            <a:ext cx="2968288" cy="3020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viirulentscience.files.wordpress.com/2013/01/linked-genes1.png?w=5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8230" y="419710"/>
            <a:ext cx="3347490" cy="208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okresource.org/tok_classes/biobiobio/biomenu/dihybrid_cross_linkage/fig_10.10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410" y="3276295"/>
            <a:ext cx="33337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6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Calculating the cross over value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These results are typical of </a:t>
            </a:r>
            <a:r>
              <a:rPr lang="en-US" sz="3200" b="1" dirty="0" smtClean="0"/>
              <a:t>non-linked</a:t>
            </a:r>
            <a:r>
              <a:rPr lang="en-US" sz="3200" dirty="0" smtClean="0"/>
              <a:t> genes</a:t>
            </a:r>
          </a:p>
          <a:p>
            <a:r>
              <a:rPr lang="en-US" sz="3200" dirty="0" smtClean="0"/>
              <a:t>The recombinants are in the same frequency as the parental combinations</a:t>
            </a:r>
          </a:p>
          <a:p>
            <a:endParaRPr lang="en-US" sz="3200" dirty="0"/>
          </a:p>
          <a:p>
            <a:r>
              <a:rPr lang="en-US" sz="2400" dirty="0" smtClean="0"/>
              <a:t>Note: in this example, bent wing flies are a bit crippled so their offspring are not as viable.  This accounts for their lower numbers.</a:t>
            </a:r>
          </a:p>
        </p:txBody>
      </p:sp>
      <p:pic>
        <p:nvPicPr>
          <p:cNvPr id="9218" name="Picture 2" descr="http://www.exploratorium.edu/exhibits/mutant_flies/curly-wing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360" y="4272670"/>
            <a:ext cx="1973145" cy="2439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www.exploratorium.edu/exhibits/mutant_flies/normal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42" y="4352535"/>
            <a:ext cx="2559785" cy="2359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522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072638"/>
              </p:ext>
            </p:extLst>
          </p:nvPr>
        </p:nvGraphicFramePr>
        <p:xfrm>
          <a:off x="1629203" y="1749245"/>
          <a:ext cx="7010400" cy="3368676"/>
        </p:xfrm>
        <a:graphic>
          <a:graphicData uri="http://schemas.openxmlformats.org/drawingml/2006/table">
            <a:tbl>
              <a:tblPr/>
              <a:tblGrid>
                <a:gridCol w="1957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4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Drosophila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Characters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Traits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Alleles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3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Eye colour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" pitchFamily="34" charset="0"/>
                        </a:rPr>
                        <a:t>Pink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" pitchFamily="34" charset="0"/>
                        </a:rPr>
                        <a:t>p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Body colour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Normal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Ebony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e</a:t>
                      </a:r>
                    </a:p>
                  </a:txBody>
                  <a:tcPr horzOverflow="overflow">
                    <a:lnL>
                      <a:noFill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242" name="Picture 2" descr="http://blogs.brandeis.edu/flyonthewall/files/2014/09/Post7_pic6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70" y="2818180"/>
            <a:ext cx="1800225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biologie.uni-halle.de/im/1191432336_182_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5261460"/>
            <a:ext cx="2051805" cy="1323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cdn.c.photoshelter.com/img-get2/I0000_pD6_m84AAc/fit=1000x750/20100930-20160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9613" y="5261460"/>
            <a:ext cx="1983542" cy="1323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0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Calculating the cross over value</a:t>
            </a:r>
            <a:endParaRPr lang="en-US" dirty="0"/>
          </a:p>
        </p:txBody>
      </p:sp>
      <p:graphicFrame>
        <p:nvGraphicFramePr>
          <p:cNvPr id="7" name="Group 26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2051382"/>
              </p:ext>
            </p:extLst>
          </p:nvPr>
        </p:nvGraphicFramePr>
        <p:xfrm>
          <a:off x="457200" y="1485231"/>
          <a:ext cx="8324850" cy="3609341"/>
        </p:xfrm>
        <a:graphic>
          <a:graphicData uri="http://schemas.openxmlformats.org/drawingml/2006/table">
            <a:tbl>
              <a:tblPr/>
              <a:tblGrid>
                <a:gridCol w="1627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6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0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14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6357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Heterozygous wild type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X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Ebony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58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Gametes</a:t>
                      </a:r>
                      <a:endParaRPr kumimoji="0" lang="fr-F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  <a:cs typeface="Times New Roman" pitchFamily="18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 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e, 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, 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48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Wild type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Red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 Normal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13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Calculating the cross over value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7935"/>
            <a:ext cx="8229599" cy="1374344"/>
          </a:xfrm>
        </p:spPr>
        <p:txBody>
          <a:bodyPr>
            <a:normAutofit/>
          </a:bodyPr>
          <a:lstStyle/>
          <a:p>
            <a:r>
              <a:rPr lang="en-US" dirty="0" smtClean="0"/>
              <a:t>The frequency of the recombinants is less than 50%</a:t>
            </a:r>
          </a:p>
          <a:p>
            <a:r>
              <a:rPr lang="en-US" dirty="0" smtClean="0"/>
              <a:t>This is an example of </a:t>
            </a:r>
            <a:r>
              <a:rPr lang="en-US" u="sng" dirty="0" smtClean="0"/>
              <a:t>linkage</a:t>
            </a:r>
          </a:p>
        </p:txBody>
      </p:sp>
      <p:graphicFrame>
        <p:nvGraphicFramePr>
          <p:cNvPr id="7" name="Group 19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7042345"/>
              </p:ext>
            </p:extLst>
          </p:nvPr>
        </p:nvGraphicFramePr>
        <p:xfrm>
          <a:off x="457200" y="1443835"/>
          <a:ext cx="8183880" cy="2709864"/>
        </p:xfrm>
        <a:graphic>
          <a:graphicData uri="http://schemas.openxmlformats.org/drawingml/2006/table">
            <a:tbl>
              <a:tblPr/>
              <a:tblGrid>
                <a:gridCol w="15859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4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6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826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Phenotypes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Wild type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Red Ebony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 Normal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Pink Ebony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425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Genotypes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folHlink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7C8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pp</a:t>
                      </a: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ee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053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Numbers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601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3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584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03263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 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Parental combinations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Recombinants &lt; 50%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Unicode MS" pitchFamily="34" charset="-128"/>
                          <a:cs typeface="Times New Roman" pitchFamily="18" charset="0"/>
                        </a:rPr>
                        <a:t>Parental combinations</a:t>
                      </a:r>
                      <a:endParaRPr kumimoji="0" lang="en-GB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Unicode MS" pitchFamily="34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427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Calculating the cross over value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390540" cy="4733854"/>
          </a:xfrm>
        </p:spPr>
        <p:txBody>
          <a:bodyPr>
            <a:normAutofit fontScale="92500"/>
          </a:bodyPr>
          <a:lstStyle/>
          <a:p>
            <a:r>
              <a:rPr lang="en-US" sz="3200" dirty="0" smtClean="0"/>
              <a:t>The % recombination in a test cross is called the CROSS OVER VALUE (</a:t>
            </a:r>
            <a:r>
              <a:rPr lang="en-US" sz="3200" dirty="0" err="1" smtClean="0"/>
              <a:t>cov</a:t>
            </a:r>
            <a:r>
              <a:rPr lang="en-US" sz="3200" dirty="0" smtClean="0"/>
              <a:t>)</a:t>
            </a:r>
          </a:p>
          <a:p>
            <a:r>
              <a:rPr lang="en-US" sz="3200" dirty="0" smtClean="0"/>
              <a:t>The cross over value between ebony and pink =</a:t>
            </a:r>
          </a:p>
          <a:p>
            <a:endParaRPr lang="en-US" sz="3200" dirty="0"/>
          </a:p>
          <a:p>
            <a:endParaRPr lang="en-US" sz="3200" dirty="0" smtClean="0"/>
          </a:p>
          <a:p>
            <a:r>
              <a:rPr lang="en-US" sz="3200" dirty="0" smtClean="0"/>
              <a:t>This value is important as it tells us how far apart the loci of the gene are on the chromosome</a:t>
            </a:r>
          </a:p>
          <a:p>
            <a:r>
              <a:rPr lang="en-US" sz="3200" dirty="0" smtClean="0"/>
              <a:t>Cross over values from several pairs of genes permit a geneticist to plot a gene map</a:t>
            </a: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54472"/>
              </p:ext>
            </p:extLst>
          </p:nvPr>
        </p:nvGraphicFramePr>
        <p:xfrm>
          <a:off x="2892245" y="2782842"/>
          <a:ext cx="2603500" cy="7928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Equation" r:id="rId3" imgW="1231560" imgH="393480" progId="Equation.3">
                  <p:embed/>
                </p:oleObj>
              </mc:Choice>
              <mc:Fallback>
                <p:oleObj name="Equation" r:id="rId3" imgW="12315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2245" y="2782842"/>
                        <a:ext cx="2603500" cy="792849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5180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these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390540" cy="4733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 = normal wing</a:t>
            </a:r>
          </a:p>
          <a:p>
            <a:r>
              <a:rPr lang="en-US" sz="2400" dirty="0" smtClean="0"/>
              <a:t>b = bent wing</a:t>
            </a:r>
          </a:p>
          <a:p>
            <a:r>
              <a:rPr lang="en-US" sz="2400" dirty="0" smtClean="0"/>
              <a:t>V = normal eye</a:t>
            </a:r>
          </a:p>
          <a:p>
            <a:r>
              <a:rPr lang="en-US" sz="2400" dirty="0" smtClean="0"/>
              <a:t>v = vermillion eye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8395052"/>
              </p:ext>
            </p:extLst>
          </p:nvPr>
        </p:nvGraphicFramePr>
        <p:xfrm>
          <a:off x="3503065" y="1291130"/>
          <a:ext cx="5036251" cy="346780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9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012">
                <a:tc>
                  <a:txBody>
                    <a:bodyPr/>
                    <a:lstStyle/>
                    <a:p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6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6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Expected</a:t>
                      </a:r>
                      <a:r>
                        <a:rPr lang="en-US" sz="2400" baseline="0" dirty="0" smtClean="0"/>
                        <a:t> Results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9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Actual Results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315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287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288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571018" y="3497051"/>
            <a:ext cx="3970330" cy="763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9785" y="3581705"/>
            <a:ext cx="175881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 smtClean="0"/>
              <a:t>No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val="643109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these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390540" cy="4733854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 = normal wing</a:t>
            </a:r>
          </a:p>
          <a:p>
            <a:r>
              <a:rPr lang="en-US" sz="2400" dirty="0" smtClean="0"/>
              <a:t>b = bent wing</a:t>
            </a:r>
          </a:p>
          <a:p>
            <a:r>
              <a:rPr lang="en-US" sz="2400" dirty="0" smtClean="0"/>
              <a:t>V = normal eye</a:t>
            </a:r>
          </a:p>
          <a:p>
            <a:r>
              <a:rPr lang="en-US" sz="2400" dirty="0" smtClean="0"/>
              <a:t>v = vermillion eye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en-US" sz="3200" dirty="0" smtClean="0"/>
              <a:t>Calculate the cross over value.</a:t>
            </a:r>
          </a:p>
        </p:txBody>
      </p:sp>
      <p:graphicFrame>
        <p:nvGraphicFramePr>
          <p:cNvPr id="6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2306196"/>
              </p:ext>
            </p:extLst>
          </p:nvPr>
        </p:nvGraphicFramePr>
        <p:xfrm>
          <a:off x="3503065" y="1291130"/>
          <a:ext cx="5036251" cy="3467809"/>
        </p:xfrm>
        <a:graphic>
          <a:graphicData uri="http://schemas.openxmlformats.org/drawingml/2006/table">
            <a:tbl>
              <a:tblPr firstRow="1" firstCol="1" bandRow="1">
                <a:tableStyleId>{6E25E649-3F16-4E02-A733-19D2CDBF48F0}</a:tableStyleId>
              </a:tblPr>
              <a:tblGrid>
                <a:gridCol w="1291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45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48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88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64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1012">
                <a:tc>
                  <a:txBody>
                    <a:bodyPr/>
                    <a:lstStyle/>
                    <a:p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0260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bbVv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462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Expected</a:t>
                      </a:r>
                      <a:r>
                        <a:rPr lang="en-US" sz="2400" baseline="0" dirty="0" smtClean="0"/>
                        <a:t> Results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300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5191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Actual Results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480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460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130</a:t>
                      </a:r>
                      <a:endParaRPr lang="en-US" sz="2400" dirty="0">
                        <a:latin typeface="Georgia" pitchFamily="18" charset="0"/>
                      </a:endParaRPr>
                    </a:p>
                  </a:txBody>
                  <a:tcPr marL="41857" marR="4185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4571018" y="3497051"/>
            <a:ext cx="3970330" cy="7635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59785" y="3598856"/>
            <a:ext cx="152169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/>
              <a:t>Yes</a:t>
            </a:r>
            <a:endParaRPr lang="en-US" sz="8000" dirty="0"/>
          </a:p>
        </p:txBody>
      </p:sp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0846481"/>
              </p:ext>
            </p:extLst>
          </p:nvPr>
        </p:nvGraphicFramePr>
        <p:xfrm>
          <a:off x="5999163" y="4984750"/>
          <a:ext cx="2630487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Equation" r:id="rId3" imgW="1244520" imgH="393480" progId="Equation.3">
                  <p:embed/>
                </p:oleObj>
              </mc:Choice>
              <mc:Fallback>
                <p:oleObj name="Equation" r:id="rId3" imgW="124452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99163" y="4984750"/>
                        <a:ext cx="2630487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098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Mapping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Crossing over frequencies can be converted into map units</a:t>
            </a:r>
          </a:p>
          <a:p>
            <a:pPr lvl="1"/>
            <a:r>
              <a:rPr lang="en-US" dirty="0" smtClean="0"/>
              <a:t>1% = 1 mu (map unit)</a:t>
            </a:r>
          </a:p>
          <a:p>
            <a:pPr lvl="2"/>
            <a:r>
              <a:rPr lang="en-US" dirty="0" smtClean="0"/>
              <a:t>i.e. 5% crossing over rate = 5 map units</a:t>
            </a:r>
          </a:p>
          <a:p>
            <a:r>
              <a:rPr lang="en-US" sz="3200" dirty="0" smtClean="0"/>
              <a:t>Genes A and B cross over 6% of the time</a:t>
            </a:r>
          </a:p>
          <a:p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Genes B and C cross over 12.5% of the time</a:t>
            </a:r>
          </a:p>
        </p:txBody>
      </p:sp>
      <p:pic>
        <p:nvPicPr>
          <p:cNvPr id="6" name="Picture 8" descr="211a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62748" y="3615505"/>
            <a:ext cx="22860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211b.gif                                                       0006B018 Macintosh                      BEB7E0B0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8348" y="5510981"/>
            <a:ext cx="4114800" cy="113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00479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Mapping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Draw a linkage map based on the following percentages:</a:t>
            </a:r>
          </a:p>
          <a:p>
            <a:pPr lvl="1"/>
            <a:r>
              <a:rPr lang="en-US" dirty="0" smtClean="0"/>
              <a:t>A – B = 8%</a:t>
            </a:r>
          </a:p>
          <a:p>
            <a:pPr lvl="1"/>
            <a:r>
              <a:rPr lang="en-US" dirty="0" smtClean="0"/>
              <a:t>B – C = 10%</a:t>
            </a:r>
          </a:p>
          <a:p>
            <a:pPr lvl="1"/>
            <a:r>
              <a:rPr lang="en-US" dirty="0" smtClean="0"/>
              <a:t>A – C = 2%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/>
        </p:nvCxnSpPr>
        <p:spPr bwMode="auto">
          <a:xfrm>
            <a:off x="609600" y="4572000"/>
            <a:ext cx="8001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685801" y="4572000"/>
            <a:ext cx="304800" cy="3175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 rot="5400000">
            <a:off x="6172994" y="4571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 rot="5400000">
            <a:off x="8077994" y="4571206"/>
            <a:ext cx="3048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2" name="TextBox 11"/>
          <p:cNvSpPr txBox="1"/>
          <p:nvPr/>
        </p:nvSpPr>
        <p:spPr>
          <a:xfrm>
            <a:off x="6150077" y="3952568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A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8042787" y="3942738"/>
            <a:ext cx="320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639096" y="3957484"/>
            <a:ext cx="3241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106993" y="4847303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8.0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7152968" y="4807974"/>
            <a:ext cx="5084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2.0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4114799" y="5427405"/>
            <a:ext cx="17732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8.0 + 2.0 = 10.0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961180" y="2054655"/>
            <a:ext cx="464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Notice: the distance of (A-B) + (A-C) = (B-C)</a:t>
            </a:r>
          </a:p>
          <a:p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                                           8            2          10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24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Mapping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Draw a linkage map based on the following units:</a:t>
            </a:r>
          </a:p>
          <a:p>
            <a:pPr lvl="1"/>
            <a:r>
              <a:rPr lang="en-US" dirty="0" smtClean="0"/>
              <a:t>A – D = 2 mu</a:t>
            </a:r>
          </a:p>
          <a:p>
            <a:pPr lvl="1"/>
            <a:r>
              <a:rPr lang="en-US" dirty="0" smtClean="0"/>
              <a:t>B – D = 10 mu</a:t>
            </a:r>
          </a:p>
          <a:p>
            <a:pPr lvl="1"/>
            <a:r>
              <a:rPr lang="en-US" dirty="0" smtClean="0"/>
              <a:t>C – B = 3 mu</a:t>
            </a:r>
          </a:p>
          <a:p>
            <a:pPr lvl="1"/>
            <a:r>
              <a:rPr lang="en-US" dirty="0" smtClean="0"/>
              <a:t>A – C = 5 mu</a:t>
            </a:r>
          </a:p>
        </p:txBody>
      </p:sp>
      <p:cxnSp>
        <p:nvCxnSpPr>
          <p:cNvPr id="18" name="Straight Connector 17"/>
          <p:cNvCxnSpPr>
            <a:cxnSpLocks noChangeShapeType="1"/>
          </p:cNvCxnSpPr>
          <p:nvPr/>
        </p:nvCxnSpPr>
        <p:spPr bwMode="auto">
          <a:xfrm>
            <a:off x="571499" y="4803345"/>
            <a:ext cx="80010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</p:spTree>
    <p:extLst>
      <p:ext uri="{BB962C8B-B14F-4D97-AF65-F5344CB8AC3E}">
        <p14:creationId xmlns:p14="http://schemas.microsoft.com/office/powerpoint/2010/main" val="92028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Linked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Linkage is the tendency for a group of genes, on the same chromosome, to be inherited together</a:t>
            </a:r>
          </a:p>
          <a:p>
            <a:r>
              <a:rPr lang="en-US" sz="3200" dirty="0" smtClean="0"/>
              <a:t>For linkage to occur, the genes must be close to each other</a:t>
            </a:r>
          </a:p>
        </p:txBody>
      </p:sp>
      <p:pic>
        <p:nvPicPr>
          <p:cNvPr id="5" name="Content Placeholder 4" descr="crossingover.jpg"/>
          <p:cNvPicPr>
            <a:picLocks noChangeAspect="1"/>
          </p:cNvPicPr>
          <p:nvPr/>
        </p:nvPicPr>
        <p:blipFill>
          <a:blip r:embed="rId2" cstate="print"/>
          <a:srcRect t="-6248" b="-6248"/>
          <a:stretch>
            <a:fillRect/>
          </a:stretch>
        </p:blipFill>
        <p:spPr>
          <a:xfrm>
            <a:off x="5488230" y="3581705"/>
            <a:ext cx="3490410" cy="301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26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55" y="1291130"/>
            <a:ext cx="7964557" cy="5420139"/>
          </a:xfrm>
          <a:prstGeom prst="rect">
            <a:avLst/>
          </a:prstGeom>
        </p:spPr>
      </p:pic>
      <p:sp>
        <p:nvSpPr>
          <p:cNvPr id="5" name="AutoShape 5"/>
          <p:cNvSpPr>
            <a:spLocks/>
          </p:cNvSpPr>
          <p:nvPr/>
        </p:nvSpPr>
        <p:spPr bwMode="auto">
          <a:xfrm>
            <a:off x="3808475" y="111424"/>
            <a:ext cx="5192713" cy="1781175"/>
          </a:xfrm>
          <a:prstGeom prst="wedgeEllipseCallout">
            <a:avLst>
              <a:gd name="adj1" fmla="val -22730"/>
              <a:gd name="adj2" fmla="val 111497"/>
            </a:avLst>
          </a:prstGeom>
          <a:solidFill>
            <a:srgbClr val="FFCC00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ts val="1400"/>
              </a:spcBef>
            </a:pPr>
            <a:r>
              <a:rPr lang="en-US" altLang="en-US" sz="3600" b="1" dirty="0">
                <a:solidFill>
                  <a:schemeClr val="tx2"/>
                </a:solidFill>
                <a:latin typeface="Comic Sans MS" panose="030F0702030302020204" pitchFamily="66" charset="0"/>
                <a:ea typeface="Geneva" pitchFamily="84" charset="-128"/>
              </a:rPr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418444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to Practice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766" t="6935" r="9021" b="48685"/>
          <a:stretch/>
        </p:blipFill>
        <p:spPr>
          <a:xfrm>
            <a:off x="457199" y="1356844"/>
            <a:ext cx="8435639" cy="3599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447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6544" t="16361" r="21466" b="7286"/>
          <a:stretch/>
        </p:blipFill>
        <p:spPr>
          <a:xfrm>
            <a:off x="465481" y="0"/>
            <a:ext cx="8049916" cy="6830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1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Let’s Do #1 on the Gene Mapping Worksheet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0624"/>
            <a:ext cx="8229600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dirty="0"/>
              <a:t>In 1911, Thomas Hunt Morgan collected the following crossover gene frequencies while studying </a:t>
            </a:r>
            <a:r>
              <a:rPr lang="en-US" sz="2000" i="1" dirty="0"/>
              <a:t>Drosophila</a:t>
            </a:r>
            <a:r>
              <a:rPr lang="en-US" sz="2000" dirty="0"/>
              <a:t>.  Bar-shaped eyes are indicated by the B allele, and carnation eyes are indicated by the allele C.  Fused veins on wings </a:t>
            </a:r>
            <a:r>
              <a:rPr lang="en-US" sz="2000" dirty="0" smtClean="0"/>
              <a:t>(A) </a:t>
            </a:r>
            <a:r>
              <a:rPr lang="en-US" sz="2000" dirty="0"/>
              <a:t>and scalloped wings (S) are located on the same chromosomes.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03559"/>
              </p:ext>
            </p:extLst>
          </p:nvPr>
        </p:nvGraphicFramePr>
        <p:xfrm>
          <a:off x="2052367" y="3123590"/>
          <a:ext cx="5039265" cy="22905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2220096">
                  <a:extLst>
                    <a:ext uri="{9D8B030D-6E8A-4147-A177-3AD203B41FA5}">
                      <a16:colId xmlns:a16="http://schemas.microsoft.com/office/drawing/2014/main" val="2835121665"/>
                    </a:ext>
                  </a:extLst>
                </a:gridCol>
                <a:gridCol w="2819169">
                  <a:extLst>
                    <a:ext uri="{9D8B030D-6E8A-4147-A177-3AD203B41FA5}">
                      <a16:colId xmlns:a16="http://schemas.microsoft.com/office/drawing/2014/main" val="545475688"/>
                    </a:ext>
                  </a:extLst>
                </a:gridCol>
              </a:tblGrid>
              <a:tr h="326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Gene Combinations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Recombination Frequency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66878377"/>
                  </a:ext>
                </a:extLst>
              </a:tr>
              <a:tr h="326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A/B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2.5%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84135466"/>
                  </a:ext>
                </a:extLst>
              </a:tr>
              <a:tr h="33357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  <a:latin typeface="+mn-lt"/>
                          <a:ea typeface="+mn-ea"/>
                        </a:rPr>
                        <a:t>A/C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3.0%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5246608"/>
                  </a:ext>
                </a:extLst>
              </a:tr>
              <a:tr h="326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B/C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2792888"/>
                  </a:ext>
                </a:extLst>
              </a:tr>
              <a:tr h="326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B/S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5.5%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5624401"/>
                  </a:ext>
                </a:extLst>
              </a:tr>
              <a:tr h="326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A/S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8.0%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98311475"/>
                  </a:ext>
                </a:extLst>
              </a:tr>
              <a:tr h="326166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C/S</a:t>
                      </a:r>
                      <a:endParaRPr lang="en-US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11.0%</a:t>
                      </a:r>
                      <a:endParaRPr lang="en-US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6968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35840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Try #2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60" y="1417637"/>
            <a:ext cx="8246070" cy="2523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197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Thought Lab 17.1: Mapping Chromosomes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2934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genes are NOT linked, they are expected to follow Mendel’s Law of Independent Assortment</a:t>
            </a:r>
          </a:p>
        </p:txBody>
      </p:sp>
      <p:graphicFrame>
        <p:nvGraphicFramePr>
          <p:cNvPr id="6" name="Group 1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7797302"/>
              </p:ext>
            </p:extLst>
          </p:nvPr>
        </p:nvGraphicFramePr>
        <p:xfrm>
          <a:off x="2741408" y="2665475"/>
          <a:ext cx="5978525" cy="3688080"/>
        </p:xfrm>
        <a:graphic>
          <a:graphicData uri="http://schemas.openxmlformats.org/drawingml/2006/table">
            <a:tbl>
              <a:tblPr/>
              <a:tblGrid>
                <a:gridCol w="119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8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Sweet Peas</a:t>
                      </a:r>
                      <a:r>
                        <a:rPr kumimoji="0" lang="fr-FR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Characters</a:t>
                      </a:r>
                      <a:r>
                        <a:rPr kumimoji="0" lang="fr-F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Traits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Alleles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Flower </a:t>
                      </a:r>
                      <a:r>
                        <a:rPr kumimoji="0" lang="en-GB" sz="2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color</a:t>
                      </a:r>
                      <a:r>
                        <a:rPr kumimoji="0" lang="fr-F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itchFamily="34" charset="0"/>
                        </a:rPr>
                        <a:t>Purple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Red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1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Pollen grain shape</a:t>
                      </a:r>
                      <a:r>
                        <a:rPr kumimoji="0" lang="fr-F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endParaRPr kumimoji="0" lang="en-GB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radley Hand ITC" pitchFamily="66" charset="0"/>
                        </a:rPr>
                        <a:t>Long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radley Hand ITC" pitchFamily="66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3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a" pitchFamily="2" charset="0"/>
                        </a:rPr>
                        <a:t>Round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a" pitchFamily="2" charset="0"/>
                        </a:rPr>
                        <a:t>l</a:t>
                      </a: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7" name="Picture 59" descr="Sweet Pea in Bl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063" y="3598309"/>
            <a:ext cx="3457575" cy="25939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3802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</a:t>
            </a:r>
            <a:r>
              <a:rPr lang="en-US" sz="3200" dirty="0" smtClean="0">
                <a:solidFill>
                  <a:srgbClr val="0070C0"/>
                </a:solidFill>
              </a:rPr>
              <a:t>two-point test cross </a:t>
            </a:r>
            <a:r>
              <a:rPr lang="en-US" sz="3200" dirty="0" smtClean="0"/>
              <a:t>allows scientists to determine if genes are linked or not</a:t>
            </a:r>
          </a:p>
          <a:p>
            <a:r>
              <a:rPr lang="en-US" sz="3200" dirty="0" smtClean="0"/>
              <a:t>In order to perform a two-point test cross, one parent must be </a:t>
            </a:r>
            <a:r>
              <a:rPr lang="en-US" sz="3200" u="sng" dirty="0" smtClean="0"/>
              <a:t>heterozygous</a:t>
            </a:r>
            <a:r>
              <a:rPr lang="en-US" sz="3200" dirty="0" smtClean="0"/>
              <a:t>, while the other parent is </a:t>
            </a:r>
            <a:r>
              <a:rPr lang="en-US" sz="3200" u="sng" dirty="0" smtClean="0"/>
              <a:t>homozygous</a:t>
            </a:r>
            <a:r>
              <a:rPr lang="en-US" sz="3200" dirty="0" smtClean="0"/>
              <a:t> (for both traits)</a:t>
            </a:r>
          </a:p>
        </p:txBody>
      </p:sp>
      <p:graphicFrame>
        <p:nvGraphicFramePr>
          <p:cNvPr id="8" name="Group 39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8647238"/>
              </p:ext>
            </p:extLst>
          </p:nvPr>
        </p:nvGraphicFramePr>
        <p:xfrm>
          <a:off x="434209" y="3887115"/>
          <a:ext cx="7913687" cy="1664112"/>
        </p:xfrm>
        <a:graphic>
          <a:graphicData uri="http://schemas.openxmlformats.org/drawingml/2006/table">
            <a:tbl>
              <a:tblPr/>
              <a:tblGrid>
                <a:gridCol w="63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14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9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25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87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69786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Phenotypes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Purple Long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Red Round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(Pure Bred)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Genotypes</a:t>
                      </a:r>
                      <a:endParaRPr kumimoji="0" lang="fr-F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660033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r>
                        <a:rPr kumimoji="0" lang="en-GB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Bradley Hand ITC" pitchFamily="66" charset="0"/>
                          <a:cs typeface="Times New Roman" pitchFamily="18" charset="0"/>
                        </a:rPr>
                        <a:t>L</a:t>
                      </a:r>
                      <a:r>
                        <a:rPr kumimoji="0" lang="en-GB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a" pitchFamily="2" charset="0"/>
                          <a:cs typeface="Times New Roman" pitchFamily="18" charset="0"/>
                        </a:rPr>
                        <a:t>l</a:t>
                      </a:r>
                      <a:endParaRPr kumimoji="0" lang="en-GB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lba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ff</a:t>
                      </a:r>
                      <a:r>
                        <a:rPr kumimoji="0" lang="en-GB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lba" pitchFamily="2" charset="0"/>
                          <a:cs typeface="Times New Roman" pitchFamily="18" charset="0"/>
                        </a:rPr>
                        <a:t>ll</a:t>
                      </a:r>
                      <a:endParaRPr kumimoji="0" lang="en-GB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lba" pitchFamily="2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Oval 8"/>
          <p:cNvSpPr/>
          <p:nvPr/>
        </p:nvSpPr>
        <p:spPr>
          <a:xfrm>
            <a:off x="5869859" y="4683670"/>
            <a:ext cx="1165123" cy="10323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359445" y="5598070"/>
            <a:ext cx="1517275" cy="707886"/>
          </a:xfrm>
          <a:prstGeom prst="rect">
            <a:avLst/>
          </a:prstGeom>
          <a:solidFill>
            <a:srgbClr val="FFFF66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Test cross</a:t>
            </a:r>
          </a:p>
          <a:p>
            <a:r>
              <a:rPr lang="en-US" sz="2000" dirty="0" smtClean="0"/>
              <a:t>-all recessive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>
          <a:xfrm flipH="1" flipV="1">
            <a:off x="7005486" y="5403744"/>
            <a:ext cx="1112597" cy="1943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2085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 genes are </a:t>
            </a:r>
            <a:r>
              <a:rPr lang="en-US" sz="3200" u="sng" dirty="0" smtClean="0"/>
              <a:t>NOT</a:t>
            </a:r>
            <a:r>
              <a:rPr lang="en-US" sz="3200" dirty="0" smtClean="0"/>
              <a:t> linked, phenotypic offspring ratios should follow Mendelian rules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83877" y="2749928"/>
            <a:ext cx="2359742" cy="2816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 </a:t>
            </a:r>
            <a:endParaRPr lang="en-US" sz="2000" dirty="0"/>
          </a:p>
        </p:txBody>
      </p:sp>
      <p:cxnSp>
        <p:nvCxnSpPr>
          <p:cNvPr id="13" name="Straight Connector 12"/>
          <p:cNvCxnSpPr>
            <a:stCxn id="12" idx="1"/>
            <a:endCxn id="12" idx="3"/>
          </p:cNvCxnSpPr>
          <p:nvPr/>
        </p:nvCxnSpPr>
        <p:spPr>
          <a:xfrm>
            <a:off x="3583877" y="4158399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588797" y="3470163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593717" y="4861395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16193" y="3103889"/>
            <a:ext cx="1917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r>
              <a:rPr lang="en-US" sz="2000" dirty="0" smtClean="0"/>
              <a:t>   X   </a:t>
            </a:r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17" name="TextBox 16"/>
          <p:cNvSpPr txBox="1"/>
          <p:nvPr/>
        </p:nvSpPr>
        <p:spPr>
          <a:xfrm>
            <a:off x="953179" y="3752827"/>
            <a:ext cx="4315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RL</a:t>
            </a:r>
          </a:p>
          <a:p>
            <a:pPr algn="ctr"/>
            <a:r>
              <a:rPr lang="en-US" sz="2000" dirty="0" err="1" smtClean="0"/>
              <a:t>Rl</a:t>
            </a:r>
            <a:endParaRPr lang="en-US" sz="2000" dirty="0" smtClean="0"/>
          </a:p>
          <a:p>
            <a:pPr algn="ctr"/>
            <a:r>
              <a:rPr lang="en-US" sz="2000" dirty="0" err="1" smtClean="0"/>
              <a:t>rL</a:t>
            </a:r>
            <a:endParaRPr lang="en-US" sz="2000" dirty="0" smtClean="0"/>
          </a:p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744390" y="3757747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2983546" y="287776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RL</a:t>
            </a:r>
            <a:endParaRPr lang="en-US" sz="2000" dirty="0"/>
          </a:p>
        </p:txBody>
      </p:sp>
      <p:sp>
        <p:nvSpPr>
          <p:cNvPr id="20" name="TextBox 19"/>
          <p:cNvSpPr txBox="1"/>
          <p:nvPr/>
        </p:nvSpPr>
        <p:spPr>
          <a:xfrm>
            <a:off x="4585948" y="235172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2988037" y="361019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R</a:t>
            </a:r>
            <a:r>
              <a:rPr lang="en-US" sz="2000" dirty="0" err="1" smtClean="0"/>
              <a:t>l</a:t>
            </a:r>
            <a:endParaRPr lang="en-US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3008557" y="4367239"/>
            <a:ext cx="38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3022825" y="512428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4423189" y="2961325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466902" y="3600421"/>
            <a:ext cx="5325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466850" y="431325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495812" y="502609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grpSp>
        <p:nvGrpSpPr>
          <p:cNvPr id="28" name="Group 27"/>
          <p:cNvGrpSpPr/>
          <p:nvPr/>
        </p:nvGrpSpPr>
        <p:grpSpPr>
          <a:xfrm>
            <a:off x="5899355" y="2961322"/>
            <a:ext cx="3038167" cy="400110"/>
            <a:chOff x="5899355" y="3485536"/>
            <a:chExt cx="3038167" cy="400110"/>
          </a:xfrm>
        </p:grpSpPr>
        <p:sp>
          <p:nvSpPr>
            <p:cNvPr id="29" name="TextBox 28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long </a:t>
              </a:r>
              <a:endParaRPr lang="en-US" sz="2000" dirty="0"/>
            </a:p>
          </p:txBody>
        </p:sp>
        <p:cxnSp>
          <p:nvCxnSpPr>
            <p:cNvPr id="30" name="Straight Arrow Connector 29"/>
            <p:cNvCxnSpPr>
              <a:endCxn id="29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5904270" y="3659412"/>
            <a:ext cx="3038167" cy="400110"/>
            <a:chOff x="5899355" y="3485536"/>
            <a:chExt cx="3038167" cy="400110"/>
          </a:xfrm>
        </p:grpSpPr>
        <p:sp>
          <p:nvSpPr>
            <p:cNvPr id="32" name="TextBox 31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round </a:t>
              </a:r>
              <a:endParaRPr lang="en-US" sz="2000" dirty="0"/>
            </a:p>
          </p:txBody>
        </p:sp>
        <p:cxnSp>
          <p:nvCxnSpPr>
            <p:cNvPr id="33" name="Straight Arrow Connector 32"/>
            <p:cNvCxnSpPr>
              <a:endCxn id="32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5894437" y="4357502"/>
            <a:ext cx="3038167" cy="400110"/>
            <a:chOff x="5899355" y="3485536"/>
            <a:chExt cx="3038167" cy="400110"/>
          </a:xfrm>
        </p:grpSpPr>
        <p:sp>
          <p:nvSpPr>
            <p:cNvPr id="35" name="TextBox 34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long </a:t>
              </a:r>
              <a:endParaRPr lang="en-US" sz="2000" dirty="0"/>
            </a:p>
          </p:txBody>
        </p:sp>
        <p:cxnSp>
          <p:nvCxnSpPr>
            <p:cNvPr id="36" name="Straight Arrow Connector 35"/>
            <p:cNvCxnSpPr>
              <a:endCxn id="35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5899352" y="5055592"/>
            <a:ext cx="3038167" cy="400110"/>
            <a:chOff x="5899355" y="3485536"/>
            <a:chExt cx="3038167" cy="400110"/>
          </a:xfrm>
        </p:grpSpPr>
        <p:sp>
          <p:nvSpPr>
            <p:cNvPr id="38" name="TextBox 37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round</a:t>
              </a:r>
              <a:endParaRPr lang="en-US" sz="2000" dirty="0"/>
            </a:p>
          </p:txBody>
        </p:sp>
        <p:cxnSp>
          <p:nvCxnSpPr>
            <p:cNvPr id="39" name="Straight Arrow Connector 38"/>
            <p:cNvCxnSpPr>
              <a:endCxn id="38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380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If there are 1000 offspring and the genes are NOT linked, you would expect: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12685" y="2758268"/>
            <a:ext cx="2359742" cy="2816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1" name="Straight Connector 40"/>
          <p:cNvCxnSpPr>
            <a:stCxn id="40" idx="1"/>
            <a:endCxn id="40" idx="3"/>
          </p:cNvCxnSpPr>
          <p:nvPr/>
        </p:nvCxnSpPr>
        <p:spPr>
          <a:xfrm>
            <a:off x="1312685" y="4166739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17605" y="3478503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22525" y="4869735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2354" y="28861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RL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314756" y="236006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16845" y="361853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R</a:t>
            </a:r>
            <a:r>
              <a:rPr lang="en-US" sz="2000" dirty="0" err="1" smtClean="0"/>
              <a:t>l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37365" y="4375579"/>
            <a:ext cx="38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51633" y="51326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151997" y="2969665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195710" y="3608761"/>
            <a:ext cx="5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195658" y="432159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2224620" y="503443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grpSp>
        <p:nvGrpSpPr>
          <p:cNvPr id="53" name="Group 115"/>
          <p:cNvGrpSpPr/>
          <p:nvPr/>
        </p:nvGrpSpPr>
        <p:grpSpPr>
          <a:xfrm>
            <a:off x="3628163" y="2969662"/>
            <a:ext cx="3038167" cy="400110"/>
            <a:chOff x="5899355" y="3485536"/>
            <a:chExt cx="3038167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long </a:t>
              </a:r>
              <a:endParaRPr lang="en-US" sz="2000" dirty="0"/>
            </a:p>
          </p:txBody>
        </p:sp>
        <p:cxnSp>
          <p:nvCxnSpPr>
            <p:cNvPr id="55" name="Straight Arrow Connector 54"/>
            <p:cNvCxnSpPr>
              <a:endCxn id="54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16"/>
          <p:cNvGrpSpPr/>
          <p:nvPr/>
        </p:nvGrpSpPr>
        <p:grpSpPr>
          <a:xfrm>
            <a:off x="3633078" y="3667752"/>
            <a:ext cx="3038167" cy="400110"/>
            <a:chOff x="5899355" y="3485536"/>
            <a:chExt cx="3038167" cy="400110"/>
          </a:xfrm>
        </p:grpSpPr>
        <p:sp>
          <p:nvSpPr>
            <p:cNvPr id="57" name="TextBox 56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round </a:t>
              </a:r>
              <a:endParaRPr lang="en-US" sz="2000" dirty="0"/>
            </a:p>
          </p:txBody>
        </p:sp>
        <p:cxnSp>
          <p:nvCxnSpPr>
            <p:cNvPr id="58" name="Straight Arrow Connector 57"/>
            <p:cNvCxnSpPr>
              <a:endCxn id="57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119"/>
          <p:cNvGrpSpPr/>
          <p:nvPr/>
        </p:nvGrpSpPr>
        <p:grpSpPr>
          <a:xfrm>
            <a:off x="3623245" y="4365842"/>
            <a:ext cx="3038167" cy="400110"/>
            <a:chOff x="5899355" y="3485536"/>
            <a:chExt cx="3038167" cy="400110"/>
          </a:xfrm>
        </p:grpSpPr>
        <p:sp>
          <p:nvSpPr>
            <p:cNvPr id="60" name="TextBox 59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long </a:t>
              </a:r>
              <a:endParaRPr lang="en-US" sz="2000" dirty="0"/>
            </a:p>
          </p:txBody>
        </p:sp>
        <p:cxnSp>
          <p:nvCxnSpPr>
            <p:cNvPr id="61" name="Straight Arrow Connector 60"/>
            <p:cNvCxnSpPr>
              <a:endCxn id="60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2"/>
          <p:cNvGrpSpPr/>
          <p:nvPr/>
        </p:nvGrpSpPr>
        <p:grpSpPr>
          <a:xfrm>
            <a:off x="3628160" y="5063932"/>
            <a:ext cx="3038167" cy="400110"/>
            <a:chOff x="5899355" y="3485536"/>
            <a:chExt cx="3038167" cy="400110"/>
          </a:xfrm>
        </p:grpSpPr>
        <p:sp>
          <p:nvSpPr>
            <p:cNvPr id="63" name="TextBox 62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round</a:t>
              </a:r>
              <a:endParaRPr lang="en-US" sz="2000" dirty="0"/>
            </a:p>
          </p:txBody>
        </p:sp>
        <p:cxnSp>
          <p:nvCxnSpPr>
            <p:cNvPr id="64" name="Straight Arrow Connector 63"/>
            <p:cNvCxnSpPr>
              <a:endCxn id="63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825512" y="297950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250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6800936" y="367758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250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776360" y="437565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250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6781280" y="5073734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250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4925961" y="5604707"/>
            <a:ext cx="3138039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a Mendelian ratio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3085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Are the genes linked?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But, what if you have these results …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312685" y="2758268"/>
            <a:ext cx="2359742" cy="28169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/>
          </a:p>
        </p:txBody>
      </p:sp>
      <p:cxnSp>
        <p:nvCxnSpPr>
          <p:cNvPr id="41" name="Straight Connector 40"/>
          <p:cNvCxnSpPr>
            <a:stCxn id="40" idx="1"/>
            <a:endCxn id="40" idx="3"/>
          </p:cNvCxnSpPr>
          <p:nvPr/>
        </p:nvCxnSpPr>
        <p:spPr>
          <a:xfrm>
            <a:off x="1312685" y="4166739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317605" y="3478503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22525" y="4869735"/>
            <a:ext cx="235974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712354" y="2886100"/>
            <a:ext cx="431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RL</a:t>
            </a:r>
            <a:endParaRPr lang="en-US" sz="2000" dirty="0"/>
          </a:p>
        </p:txBody>
      </p:sp>
      <p:sp>
        <p:nvSpPr>
          <p:cNvPr id="45" name="TextBox 44"/>
          <p:cNvSpPr txBox="1"/>
          <p:nvPr/>
        </p:nvSpPr>
        <p:spPr>
          <a:xfrm>
            <a:off x="2314756" y="2360065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6" name="TextBox 45"/>
          <p:cNvSpPr txBox="1"/>
          <p:nvPr/>
        </p:nvSpPr>
        <p:spPr>
          <a:xfrm>
            <a:off x="716845" y="3618538"/>
            <a:ext cx="3834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/>
              <a:t>R</a:t>
            </a:r>
            <a:r>
              <a:rPr lang="en-US" sz="2000" dirty="0" err="1" smtClean="0"/>
              <a:t>l</a:t>
            </a:r>
            <a:endParaRPr lang="en-US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737365" y="4375579"/>
            <a:ext cx="3818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8" name="TextBox 47"/>
          <p:cNvSpPr txBox="1"/>
          <p:nvPr/>
        </p:nvSpPr>
        <p:spPr>
          <a:xfrm>
            <a:off x="751633" y="5132620"/>
            <a:ext cx="3337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rl</a:t>
            </a:r>
            <a:endParaRPr lang="en-US" sz="2000" dirty="0"/>
          </a:p>
        </p:txBody>
      </p:sp>
      <p:sp>
        <p:nvSpPr>
          <p:cNvPr id="49" name="TextBox 48"/>
          <p:cNvSpPr txBox="1"/>
          <p:nvPr/>
        </p:nvSpPr>
        <p:spPr>
          <a:xfrm>
            <a:off x="2151997" y="2969665"/>
            <a:ext cx="5806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0" name="TextBox 49"/>
          <p:cNvSpPr txBox="1"/>
          <p:nvPr/>
        </p:nvSpPr>
        <p:spPr>
          <a:xfrm>
            <a:off x="2195710" y="3608761"/>
            <a:ext cx="532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1" name="TextBox 50"/>
          <p:cNvSpPr txBox="1"/>
          <p:nvPr/>
        </p:nvSpPr>
        <p:spPr>
          <a:xfrm>
            <a:off x="2195658" y="4321597"/>
            <a:ext cx="530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2224620" y="5034436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err="1" smtClean="0"/>
              <a:t>rrll</a:t>
            </a:r>
            <a:endParaRPr lang="en-US" sz="2000" dirty="0"/>
          </a:p>
        </p:txBody>
      </p:sp>
      <p:grpSp>
        <p:nvGrpSpPr>
          <p:cNvPr id="53" name="Group 115"/>
          <p:cNvGrpSpPr/>
          <p:nvPr/>
        </p:nvGrpSpPr>
        <p:grpSpPr>
          <a:xfrm>
            <a:off x="3628163" y="2969662"/>
            <a:ext cx="3038167" cy="400110"/>
            <a:chOff x="5899355" y="3485536"/>
            <a:chExt cx="3038167" cy="400110"/>
          </a:xfrm>
        </p:grpSpPr>
        <p:sp>
          <p:nvSpPr>
            <p:cNvPr id="54" name="TextBox 53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long </a:t>
              </a:r>
              <a:endParaRPr lang="en-US" sz="2000" dirty="0"/>
            </a:p>
          </p:txBody>
        </p:sp>
        <p:cxnSp>
          <p:nvCxnSpPr>
            <p:cNvPr id="55" name="Straight Arrow Connector 54"/>
            <p:cNvCxnSpPr>
              <a:endCxn id="54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6" name="Group 116"/>
          <p:cNvGrpSpPr/>
          <p:nvPr/>
        </p:nvGrpSpPr>
        <p:grpSpPr>
          <a:xfrm>
            <a:off x="3633078" y="3667752"/>
            <a:ext cx="3038167" cy="400110"/>
            <a:chOff x="5899355" y="3485536"/>
            <a:chExt cx="3038167" cy="400110"/>
          </a:xfrm>
        </p:grpSpPr>
        <p:sp>
          <p:nvSpPr>
            <p:cNvPr id="57" name="TextBox 56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purple &amp; round </a:t>
              </a:r>
              <a:endParaRPr lang="en-US" sz="2000" dirty="0"/>
            </a:p>
          </p:txBody>
        </p:sp>
        <p:cxnSp>
          <p:nvCxnSpPr>
            <p:cNvPr id="58" name="Straight Arrow Connector 57"/>
            <p:cNvCxnSpPr>
              <a:endCxn id="57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119"/>
          <p:cNvGrpSpPr/>
          <p:nvPr/>
        </p:nvGrpSpPr>
        <p:grpSpPr>
          <a:xfrm>
            <a:off x="3623245" y="4365842"/>
            <a:ext cx="3038167" cy="400110"/>
            <a:chOff x="5899355" y="3485536"/>
            <a:chExt cx="3038167" cy="400110"/>
          </a:xfrm>
        </p:grpSpPr>
        <p:sp>
          <p:nvSpPr>
            <p:cNvPr id="60" name="TextBox 59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long </a:t>
              </a:r>
              <a:endParaRPr lang="en-US" sz="2000" dirty="0"/>
            </a:p>
          </p:txBody>
        </p:sp>
        <p:cxnSp>
          <p:nvCxnSpPr>
            <p:cNvPr id="61" name="Straight Arrow Connector 60"/>
            <p:cNvCxnSpPr>
              <a:endCxn id="60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122"/>
          <p:cNvGrpSpPr/>
          <p:nvPr/>
        </p:nvGrpSpPr>
        <p:grpSpPr>
          <a:xfrm>
            <a:off x="3628160" y="5063932"/>
            <a:ext cx="3038167" cy="400110"/>
            <a:chOff x="5899355" y="3485536"/>
            <a:chExt cx="3038167" cy="400110"/>
          </a:xfrm>
        </p:grpSpPr>
        <p:sp>
          <p:nvSpPr>
            <p:cNvPr id="63" name="TextBox 62"/>
            <p:cNvSpPr txBox="1"/>
            <p:nvPr/>
          </p:nvSpPr>
          <p:spPr>
            <a:xfrm>
              <a:off x="6951406" y="3485536"/>
              <a:ext cx="1986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¼ red &amp; round</a:t>
              </a:r>
              <a:endParaRPr lang="en-US" sz="2000" dirty="0"/>
            </a:p>
          </p:txBody>
        </p:sp>
        <p:cxnSp>
          <p:nvCxnSpPr>
            <p:cNvPr id="64" name="Straight Arrow Connector 63"/>
            <p:cNvCxnSpPr>
              <a:endCxn id="63" idx="1"/>
            </p:cNvCxnSpPr>
            <p:nvPr/>
          </p:nvCxnSpPr>
          <p:spPr>
            <a:xfrm>
              <a:off x="5899355" y="3672348"/>
              <a:ext cx="1052051" cy="132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64"/>
          <p:cNvSpPr txBox="1"/>
          <p:nvPr/>
        </p:nvSpPr>
        <p:spPr>
          <a:xfrm>
            <a:off x="6825512" y="2979506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380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>
            <a:off x="6800936" y="3677582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128</a:t>
            </a:r>
            <a:endParaRPr lang="en-US" sz="2000" dirty="0"/>
          </a:p>
        </p:txBody>
      </p:sp>
      <p:sp>
        <p:nvSpPr>
          <p:cNvPr id="67" name="TextBox 66"/>
          <p:cNvSpPr txBox="1"/>
          <p:nvPr/>
        </p:nvSpPr>
        <p:spPr>
          <a:xfrm>
            <a:off x="6776360" y="4375658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118</a:t>
            </a:r>
            <a:endParaRPr lang="en-US" sz="2000" dirty="0"/>
          </a:p>
        </p:txBody>
      </p:sp>
      <p:sp>
        <p:nvSpPr>
          <p:cNvPr id="68" name="TextBox 67"/>
          <p:cNvSpPr txBox="1"/>
          <p:nvPr/>
        </p:nvSpPr>
        <p:spPr>
          <a:xfrm>
            <a:off x="6781280" y="5073734"/>
            <a:ext cx="574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374</a:t>
            </a:r>
            <a:endParaRPr lang="en-US" sz="2000" dirty="0"/>
          </a:p>
        </p:txBody>
      </p:sp>
      <p:sp>
        <p:nvSpPr>
          <p:cNvPr id="69" name="TextBox 68"/>
          <p:cNvSpPr txBox="1"/>
          <p:nvPr/>
        </p:nvSpPr>
        <p:spPr>
          <a:xfrm>
            <a:off x="4432260" y="5585471"/>
            <a:ext cx="3957365" cy="58477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/>
              <a:t>NOT a Mendelian ratio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9901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863787"/>
          </a:xfrm>
        </p:spPr>
        <p:txBody>
          <a:bodyPr>
            <a:normAutofit/>
          </a:bodyPr>
          <a:lstStyle/>
          <a:p>
            <a:pPr algn="l"/>
            <a:r>
              <a:rPr lang="en-US" sz="4400" dirty="0" smtClean="0">
                <a:solidFill>
                  <a:schemeClr val="tx1"/>
                </a:solidFill>
              </a:rPr>
              <a:t>Linked genes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8426"/>
            <a:ext cx="8229599" cy="473385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The parental combinations of alleles (purple/long and red/round) seem to be inherited as almost a 3:1 ratio to other offspring (recombinants)</a:t>
            </a:r>
          </a:p>
          <a:p>
            <a:r>
              <a:rPr lang="en-US" sz="3200" dirty="0" smtClean="0"/>
              <a:t>It’s as though they were behaving as a single character</a:t>
            </a:r>
          </a:p>
          <a:p>
            <a:r>
              <a:rPr lang="en-US" sz="3200" dirty="0" smtClean="0"/>
              <a:t>These genes are LINKED</a:t>
            </a:r>
          </a:p>
        </p:txBody>
      </p:sp>
      <p:pic>
        <p:nvPicPr>
          <p:cNvPr id="2050" name="Picture 2" descr="http://sfari.org/images/toolbox/EichlerCNVArticle.jpg/image_med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25" y="4039820"/>
            <a:ext cx="2857500" cy="242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378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3175</TotalTime>
  <Words>1248</Words>
  <Application>Microsoft Office PowerPoint</Application>
  <PresentationFormat>On-screen Show (4:3)</PresentationFormat>
  <Paragraphs>389</Paragraphs>
  <Slides>35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Alba</vt:lpstr>
      <vt:lpstr>Arial</vt:lpstr>
      <vt:lpstr>Arial Unicode MS</vt:lpstr>
      <vt:lpstr>Bradley Hand ITC</vt:lpstr>
      <vt:lpstr>Calibri</vt:lpstr>
      <vt:lpstr>Comic Sans MS</vt:lpstr>
      <vt:lpstr>Geneva</vt:lpstr>
      <vt:lpstr>Georgia</vt:lpstr>
      <vt:lpstr>Times New Roman</vt:lpstr>
      <vt:lpstr>Wingdings</vt:lpstr>
      <vt:lpstr>Office Theme</vt:lpstr>
      <vt:lpstr>Equation</vt:lpstr>
      <vt:lpstr>Autosomal linkage</vt:lpstr>
      <vt:lpstr>Autosomal linkage</vt:lpstr>
      <vt:lpstr>Linked genes</vt:lpstr>
      <vt:lpstr>Are the genes linked?</vt:lpstr>
      <vt:lpstr>Are the genes linked?</vt:lpstr>
      <vt:lpstr>Are the genes linked?</vt:lpstr>
      <vt:lpstr>Are the genes linked?</vt:lpstr>
      <vt:lpstr>Are the genes linked?</vt:lpstr>
      <vt:lpstr>Linked genes</vt:lpstr>
      <vt:lpstr>Crossing over &amp; recombinants</vt:lpstr>
      <vt:lpstr>Meiosis &amp; crossing over</vt:lpstr>
      <vt:lpstr>Diagrams for linked genes</vt:lpstr>
      <vt:lpstr>Recombinants </vt:lpstr>
      <vt:lpstr>Genetic diagram for linked genes</vt:lpstr>
      <vt:lpstr>Genetic diagram for linked genes</vt:lpstr>
      <vt:lpstr>How often does crossing over occur?</vt:lpstr>
      <vt:lpstr>Calculating the cross over value</vt:lpstr>
      <vt:lpstr>Calculating the cross over value</vt:lpstr>
      <vt:lpstr>Calculating the cross over value</vt:lpstr>
      <vt:lpstr>Calculating the cross over value</vt:lpstr>
      <vt:lpstr>Calculating the cross over value</vt:lpstr>
      <vt:lpstr>Calculating the cross over value</vt:lpstr>
      <vt:lpstr>Calculating the cross over value</vt:lpstr>
      <vt:lpstr>Calculating the cross over value</vt:lpstr>
      <vt:lpstr>Are these genes linked?</vt:lpstr>
      <vt:lpstr>Are these genes linked?</vt:lpstr>
      <vt:lpstr>Mapping genes</vt:lpstr>
      <vt:lpstr>Mapping genes</vt:lpstr>
      <vt:lpstr>Mapping genes</vt:lpstr>
      <vt:lpstr>PowerPoint Presentation</vt:lpstr>
      <vt:lpstr>Time to Practice </vt:lpstr>
      <vt:lpstr>PowerPoint Presentation</vt:lpstr>
      <vt:lpstr>Let’s Do #1 on the Gene Mapping Worksheet</vt:lpstr>
      <vt:lpstr>Try #2 </vt:lpstr>
      <vt:lpstr>Thought Lab 17.1: Mapping Chromosomes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Pittinaro</dc:creator>
  <cp:lastModifiedBy>Mathis, Lindsay A.</cp:lastModifiedBy>
  <cp:revision>99</cp:revision>
  <dcterms:created xsi:type="dcterms:W3CDTF">2013-08-21T19:17:07Z</dcterms:created>
  <dcterms:modified xsi:type="dcterms:W3CDTF">2019-02-13T19:43:32Z</dcterms:modified>
</cp:coreProperties>
</file>