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"/>
          <a:stretch>
            <a:fillRect/>
          </a:stretch>
        </p:blipFill>
        <p:spPr bwMode="auto">
          <a:xfrm>
            <a:off x="8824456" y="533434"/>
            <a:ext cx="3124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4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2251" r="28367"/>
          <a:stretch/>
        </p:blipFill>
        <p:spPr bwMode="auto">
          <a:xfrm>
            <a:off x="680322" y="1172361"/>
            <a:ext cx="2637692" cy="44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6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2180865" cy="4299901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Large team of enzymes coordinate replication</a:t>
            </a:r>
            <a:endParaRPr lang="en-US" sz="2000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4" descr="16-10-OriginsOfReplica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 b="3850"/>
          <a:stretch>
            <a:fillRect/>
          </a:stretch>
        </p:blipFill>
        <p:spPr bwMode="auto">
          <a:xfrm>
            <a:off x="3179007" y="1834166"/>
            <a:ext cx="7115175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922778" y="245079"/>
            <a:ext cx="2227263" cy="906462"/>
          </a:xfrm>
          <a:prstGeom prst="wedgeEllipseCallout">
            <a:avLst>
              <a:gd name="adj1" fmla="val 81005"/>
              <a:gd name="adj2" fmla="val 1742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Let’s meet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the team…</a:t>
            </a:r>
          </a:p>
        </p:txBody>
      </p:sp>
      <p:pic>
        <p:nvPicPr>
          <p:cNvPr id="10" name="Picture 9" descr="pengui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003" y="538766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5766"/>
            <a:ext cx="7018337" cy="47010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Unwind DNA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Enzyme: helicase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effectLst/>
              </a:rPr>
              <a:t>Unwinds part of DNA helix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effectLst/>
              </a:rPr>
              <a:t>Stabilized by single-stranded binding proteins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10" y="3454400"/>
            <a:ext cx="69342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455310" y="5486400"/>
            <a:ext cx="457200" cy="304800"/>
            <a:chOff x="3600" y="3456"/>
            <a:chExt cx="288" cy="192"/>
          </a:xfrm>
        </p:grpSpPr>
        <p:sp>
          <p:nvSpPr>
            <p:cNvPr id="11" name="Oval 27"/>
            <p:cNvSpPr>
              <a:spLocks noChangeArrowheads="1"/>
            </p:cNvSpPr>
            <p:nvPr/>
          </p:nvSpPr>
          <p:spPr bwMode="auto">
            <a:xfrm>
              <a:off x="3792" y="3456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7683910" y="4419600"/>
            <a:ext cx="457200" cy="381000"/>
            <a:chOff x="3744" y="2784"/>
            <a:chExt cx="288" cy="240"/>
          </a:xfrm>
        </p:grpSpPr>
        <p:sp>
          <p:nvSpPr>
            <p:cNvPr id="15" name="Oval 31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3840" y="284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3744" y="278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2411823" y="6354762"/>
            <a:ext cx="37687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single-stranded binding proteins</a:t>
            </a: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6083710" y="5791200"/>
            <a:ext cx="1371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083710" y="5813425"/>
            <a:ext cx="1371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6166260" y="6434137"/>
            <a:ext cx="2273300" cy="3501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7553735" y="6464300"/>
            <a:ext cx="18637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1">
                <a:solidFill>
                  <a:srgbClr val="000000"/>
                </a:solidFill>
              </a:rPr>
              <a:t>replication fork</a:t>
            </a: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7639460" y="3452812"/>
            <a:ext cx="1800225" cy="265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" name="AutoShape 40"/>
          <p:cNvSpPr>
            <a:spLocks noChangeArrowheads="1"/>
          </p:cNvSpPr>
          <p:nvPr/>
        </p:nvSpPr>
        <p:spPr bwMode="auto">
          <a:xfrm>
            <a:off x="7606123" y="3352800"/>
            <a:ext cx="1111250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rgbClr val="000000"/>
                </a:solidFill>
              </a:rPr>
              <a:t>helicase</a:t>
            </a:r>
          </a:p>
        </p:txBody>
      </p:sp>
      <p:sp>
        <p:nvSpPr>
          <p:cNvPr id="25" name="Freeform 41"/>
          <p:cNvSpPr>
            <a:spLocks/>
          </p:cNvSpPr>
          <p:nvPr/>
        </p:nvSpPr>
        <p:spPr bwMode="auto">
          <a:xfrm>
            <a:off x="4631148" y="4776787"/>
            <a:ext cx="706437" cy="669925"/>
          </a:xfrm>
          <a:custGeom>
            <a:avLst/>
            <a:gdLst>
              <a:gd name="T0" fmla="*/ 339725 w 445"/>
              <a:gd name="T1" fmla="*/ 80963 h 422"/>
              <a:gd name="T2" fmla="*/ 34925 w 445"/>
              <a:gd name="T3" fmla="*/ 319088 h 422"/>
              <a:gd name="T4" fmla="*/ 128587 w 445"/>
              <a:gd name="T5" fmla="*/ 477838 h 422"/>
              <a:gd name="T6" fmla="*/ 446087 w 445"/>
              <a:gd name="T7" fmla="*/ 663575 h 422"/>
              <a:gd name="T8" fmla="*/ 684212 w 445"/>
              <a:gd name="T9" fmla="*/ 438150 h 422"/>
              <a:gd name="T10" fmla="*/ 577850 w 445"/>
              <a:gd name="T11" fmla="*/ 55563 h 422"/>
              <a:gd name="T12" fmla="*/ 339725 w 445"/>
              <a:gd name="T13" fmla="*/ 80963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42"/>
          <p:cNvSpPr>
            <a:spLocks/>
          </p:cNvSpPr>
          <p:nvPr/>
        </p:nvSpPr>
        <p:spPr bwMode="auto">
          <a:xfrm flipH="1">
            <a:off x="7202898" y="4676775"/>
            <a:ext cx="706437" cy="669925"/>
          </a:xfrm>
          <a:custGeom>
            <a:avLst/>
            <a:gdLst>
              <a:gd name="T0" fmla="*/ 339725 w 445"/>
              <a:gd name="T1" fmla="*/ 80963 h 422"/>
              <a:gd name="T2" fmla="*/ 34925 w 445"/>
              <a:gd name="T3" fmla="*/ 319088 h 422"/>
              <a:gd name="T4" fmla="*/ 128587 w 445"/>
              <a:gd name="T5" fmla="*/ 477838 h 422"/>
              <a:gd name="T6" fmla="*/ 446087 w 445"/>
              <a:gd name="T7" fmla="*/ 663575 h 422"/>
              <a:gd name="T8" fmla="*/ 684212 w 445"/>
              <a:gd name="T9" fmla="*/ 438150 h 422"/>
              <a:gd name="T10" fmla="*/ 577850 w 445"/>
              <a:gd name="T11" fmla="*/ 55563 h 422"/>
              <a:gd name="T12" fmla="*/ 339725 w 445"/>
              <a:gd name="T13" fmla="*/ 80963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 flipH="1">
            <a:off x="5205823" y="3703637"/>
            <a:ext cx="2393950" cy="12842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 flipH="1">
            <a:off x="5218523" y="3729037"/>
            <a:ext cx="2393950" cy="128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auto">
          <a:xfrm>
            <a:off x="8233083" y="291873"/>
            <a:ext cx="2227263" cy="1149350"/>
          </a:xfrm>
          <a:prstGeom prst="wedgeEllipseCallout">
            <a:avLst>
              <a:gd name="adj1" fmla="val 71741"/>
              <a:gd name="adj2" fmla="val 386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I’d love to be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helicase &amp; unzip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your genes…</a:t>
            </a:r>
          </a:p>
        </p:txBody>
      </p:sp>
      <p:pic>
        <p:nvPicPr>
          <p:cNvPr id="30" name="Picture 46" descr="pengui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933" y="593498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6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22" grpId="0" animBg="1" autoUpdateAnimBg="0"/>
      <p:bldP spid="24" grpId="0" animBg="1" autoUpdateAnimBg="0"/>
      <p:bldP spid="25" grpId="0" animBg="1"/>
      <p:bldP spid="26" grpId="0" animBg="1"/>
      <p:bldP spid="2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50" y="753228"/>
            <a:ext cx="7684332" cy="1080938"/>
          </a:xfrm>
        </p:spPr>
        <p:txBody>
          <a:bodyPr/>
          <a:lstStyle/>
          <a:p>
            <a:r>
              <a:rPr lang="en-US" dirty="0" smtClean="0"/>
              <a:t>DNA replication: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413" y="2044372"/>
            <a:ext cx="6173787" cy="47010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Build daughter DNA strand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Add new complementary bases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Enzyme: DNA polymerase III</a:t>
            </a:r>
            <a:endParaRPr lang="en-US" sz="20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0" y="6205538"/>
            <a:ext cx="1639888" cy="6397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1325563" y="4981575"/>
            <a:ext cx="2514600" cy="1600200"/>
          </a:xfrm>
          <a:custGeom>
            <a:avLst/>
            <a:gdLst>
              <a:gd name="T0" fmla="*/ 146370675 w 21600"/>
              <a:gd name="T1" fmla="*/ 0 h 21600"/>
              <a:gd name="T2" fmla="*/ 42867644 w 21600"/>
              <a:gd name="T3" fmla="*/ 17359651 h 21600"/>
              <a:gd name="T4" fmla="*/ 0 w 21600"/>
              <a:gd name="T5" fmla="*/ 59274075 h 21600"/>
              <a:gd name="T6" fmla="*/ 42867644 w 21600"/>
              <a:gd name="T7" fmla="*/ 101188499 h 21600"/>
              <a:gd name="T8" fmla="*/ 146370675 w 21600"/>
              <a:gd name="T9" fmla="*/ 118548150 h 21600"/>
              <a:gd name="T10" fmla="*/ 249873707 w 21600"/>
              <a:gd name="T11" fmla="*/ 101188499 h 21600"/>
              <a:gd name="T12" fmla="*/ 292741350 w 21600"/>
              <a:gd name="T13" fmla="*/ 59274075 h 21600"/>
              <a:gd name="T14" fmla="*/ 249873707 w 21600"/>
              <a:gd name="T15" fmla="*/ 173596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altLang="en-US" b="1">
                <a:solidFill>
                  <a:srgbClr val="0F116A"/>
                </a:solidFill>
              </a:rPr>
              <a:t>Polymerase III</a:t>
            </a:r>
          </a:p>
        </p:txBody>
      </p:sp>
      <p:pic>
        <p:nvPicPr>
          <p:cNvPr id="33" name="Picture 4" descr="DNA Replication for PP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500"/>
            <a:ext cx="21526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base1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934075"/>
            <a:ext cx="19843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baseA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694238"/>
            <a:ext cx="19923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baseC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3387725"/>
            <a:ext cx="21431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 descr="baseTP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171700"/>
            <a:ext cx="21605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9"/>
          <p:cNvSpPr>
            <a:spLocks noChangeArrowheads="1"/>
          </p:cNvSpPr>
          <p:nvPr/>
        </p:nvSpPr>
        <p:spPr bwMode="auto">
          <a:xfrm flipH="1">
            <a:off x="7450969" y="4475163"/>
            <a:ext cx="2227263" cy="1501775"/>
          </a:xfrm>
          <a:prstGeom prst="wedgeEllipseCallout">
            <a:avLst>
              <a:gd name="adj1" fmla="val -82787"/>
              <a:gd name="adj2" fmla="val 2399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But…</a:t>
            </a: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We’re missing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something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What?</a:t>
            </a: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flipH="1">
            <a:off x="7450969" y="4475163"/>
            <a:ext cx="2227263" cy="1501775"/>
          </a:xfrm>
          <a:prstGeom prst="wedgeEllipseCallout">
            <a:avLst>
              <a:gd name="adj1" fmla="val -84074"/>
              <a:gd name="adj2" fmla="val 2388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Where’s the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 i="1" u="sng">
                <a:solidFill>
                  <a:srgbClr val="0F116A"/>
                </a:solidFill>
                <a:latin typeface="Comic Sans MS" panose="030F0702030302020204" pitchFamily="66" charset="0"/>
              </a:rPr>
              <a:t>ENERGY</a:t>
            </a: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for the bonding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Picture 12" descr="penguin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2" y="5286375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8" grpId="0" animBg="1" autoUpdateAnimBg="0"/>
      <p:bldP spid="3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5766"/>
            <a:ext cx="9319085" cy="47010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Where does energy for bonding </a:t>
            </a:r>
            <a:r>
              <a:rPr lang="en-US" sz="2800" i="1" u="sng" dirty="0" smtClean="0">
                <a:solidFill>
                  <a:schemeClr val="bg1"/>
                </a:solidFill>
                <a:effectLst/>
              </a:rPr>
              <a:t>usually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come from?</a:t>
            </a:r>
            <a:endParaRPr lang="en-US" sz="20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8203444" y="2786666"/>
            <a:ext cx="1447800" cy="914400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477582" y="5660041"/>
            <a:ext cx="946150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CC0000"/>
                </a:solidFill>
              </a:rPr>
              <a:t>ATP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481589" y="5636228"/>
            <a:ext cx="966787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499013" y="5616615"/>
            <a:ext cx="903287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518856" y="5639444"/>
            <a:ext cx="946150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CC0000"/>
                </a:solidFill>
              </a:rPr>
              <a:t>CTP</a:t>
            </a:r>
          </a:p>
        </p:txBody>
      </p:sp>
      <p:pic>
        <p:nvPicPr>
          <p:cNvPr id="36" name="Picture 9" descr="baseA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9" y="2612041"/>
            <a:ext cx="216058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baseA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82" y="2916841"/>
            <a:ext cx="2160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baseA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82" y="3705829"/>
            <a:ext cx="2160587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5520569" y="3815366"/>
            <a:ext cx="2133600" cy="533400"/>
          </a:xfrm>
          <a:custGeom>
            <a:avLst/>
            <a:gdLst>
              <a:gd name="T0" fmla="*/ 158064200 w 21600"/>
              <a:gd name="T1" fmla="*/ 0 h 21600"/>
              <a:gd name="T2" fmla="*/ 0 w 21600"/>
              <a:gd name="T3" fmla="*/ 6586008 h 21600"/>
              <a:gd name="T4" fmla="*/ 158064200 w 21600"/>
              <a:gd name="T5" fmla="*/ 13172017 h 21600"/>
              <a:gd name="T6" fmla="*/ 210752267 w 21600"/>
              <a:gd name="T7" fmla="*/ 6586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8416169" y="5660041"/>
            <a:ext cx="989013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chemeClr val="tx2"/>
                </a:solidFill>
              </a:rPr>
              <a:t>ADP</a:t>
            </a:r>
            <a:endParaRPr lang="en-US" altLang="en-US" sz="3000" b="1" dirty="0">
              <a:solidFill>
                <a:srgbClr val="CC0000"/>
              </a:solidFill>
            </a:endParaRPr>
          </a:p>
        </p:txBody>
      </p:sp>
      <p:pic>
        <p:nvPicPr>
          <p:cNvPr id="41" name="Picture 14" descr="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69" y="2307241"/>
            <a:ext cx="5365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8354627" y="5656866"/>
            <a:ext cx="1030288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0F116A"/>
                </a:solidFill>
              </a:rPr>
              <a:t>AMP</a:t>
            </a:r>
            <a:endParaRPr lang="en-US" altLang="en-US" sz="3000" b="1" dirty="0">
              <a:solidFill>
                <a:srgbClr val="CC0000"/>
              </a:solidFill>
            </a:endParaRPr>
          </a:p>
        </p:txBody>
      </p:sp>
      <p:pic>
        <p:nvPicPr>
          <p:cNvPr id="43" name="Picture 16" descr="PP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32" y="2307241"/>
            <a:ext cx="7350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7" descr="baseGT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9" y="2612041"/>
            <a:ext cx="2151063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8352669" y="5653691"/>
            <a:ext cx="1052513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0F116A"/>
                </a:solidFill>
              </a:rPr>
              <a:t>GMP</a:t>
            </a:r>
            <a:endParaRPr lang="en-US" altLang="en-US" sz="3000" b="1" dirty="0">
              <a:solidFill>
                <a:srgbClr val="CC0000"/>
              </a:solidFill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375264" y="5660040"/>
            <a:ext cx="989013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0F116A"/>
                </a:solidFill>
              </a:rPr>
              <a:t>TMP</a:t>
            </a:r>
            <a:endParaRPr lang="en-US" altLang="en-US" sz="3000" b="1" dirty="0">
              <a:solidFill>
                <a:srgbClr val="CC0000"/>
              </a:solidFill>
            </a:endParaRP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8360048" y="5672741"/>
            <a:ext cx="1030288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0F116A"/>
                </a:solidFill>
              </a:rPr>
              <a:t>CMP</a:t>
            </a:r>
            <a:endParaRPr lang="en-US" altLang="en-US" sz="3000" b="1" dirty="0">
              <a:solidFill>
                <a:srgbClr val="CC0000"/>
              </a:solidFill>
            </a:endParaRPr>
          </a:p>
        </p:txBody>
      </p:sp>
      <p:pic>
        <p:nvPicPr>
          <p:cNvPr id="48" name="Picture 21" descr="baseTT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9" y="2612041"/>
            <a:ext cx="21431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aseCT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9" y="2612041"/>
            <a:ext cx="21336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3" descr="baseG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82" y="3705829"/>
            <a:ext cx="21510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4" descr="base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82" y="3705829"/>
            <a:ext cx="214312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5" descr="baseC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82" y="3705829"/>
            <a:ext cx="21336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3386969" y="2459641"/>
            <a:ext cx="1981200" cy="2362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3552069" y="6253766"/>
            <a:ext cx="2822575" cy="4270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>
                <a:solidFill>
                  <a:srgbClr val="CC0000"/>
                </a:solidFill>
              </a:rPr>
              <a:t>modified nucleotide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7531932" y="3478816"/>
            <a:ext cx="3113087" cy="19065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" name="AutoShape 29"/>
          <p:cNvSpPr>
            <a:spLocks noChangeArrowheads="1"/>
          </p:cNvSpPr>
          <p:nvPr/>
        </p:nvSpPr>
        <p:spPr bwMode="auto">
          <a:xfrm>
            <a:off x="8554282" y="2413604"/>
            <a:ext cx="1447800" cy="914400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57" name="AutoShape 30"/>
          <p:cNvSpPr>
            <a:spLocks noChangeArrowheads="1"/>
          </p:cNvSpPr>
          <p:nvPr/>
        </p:nvSpPr>
        <p:spPr bwMode="auto">
          <a:xfrm flipH="1">
            <a:off x="5541207" y="1834166"/>
            <a:ext cx="2024062" cy="1204913"/>
          </a:xfrm>
          <a:prstGeom prst="wedgeEllipseCallout">
            <a:avLst>
              <a:gd name="adj1" fmla="val 80194"/>
              <a:gd name="adj2" fmla="val 3813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We come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with our </a:t>
            </a:r>
            <a:r>
              <a:rPr lang="en-US" altLang="en-US" sz="1800" b="1" i="1" u="sng">
                <a:solidFill>
                  <a:srgbClr val="0F116A"/>
                </a:solidFill>
                <a:latin typeface="Comic Sans MS" panose="030F0702030302020204" pitchFamily="66" charset="0"/>
              </a:rPr>
              <a:t>own</a:t>
            </a: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energy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8" name="AutoShape 31"/>
          <p:cNvSpPr>
            <a:spLocks noChangeArrowheads="1"/>
          </p:cNvSpPr>
          <p:nvPr/>
        </p:nvSpPr>
        <p:spPr bwMode="auto">
          <a:xfrm flipH="1">
            <a:off x="6125407" y="5196491"/>
            <a:ext cx="2024062" cy="1204913"/>
          </a:xfrm>
          <a:prstGeom prst="wedgeEllipseCallout">
            <a:avLst>
              <a:gd name="adj1" fmla="val -69060"/>
              <a:gd name="adj2" fmla="val -680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And we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leave behind a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nucleotide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9" name="AutoShape 33"/>
          <p:cNvSpPr>
            <a:spLocks noChangeArrowheads="1"/>
          </p:cNvSpPr>
          <p:nvPr/>
        </p:nvSpPr>
        <p:spPr bwMode="auto">
          <a:xfrm flipH="1">
            <a:off x="1697869" y="2758091"/>
            <a:ext cx="1893888" cy="2216150"/>
          </a:xfrm>
          <a:prstGeom prst="wedgeEllipseCallout">
            <a:avLst>
              <a:gd name="adj1" fmla="val -1301"/>
              <a:gd name="adj2" fmla="val 8137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You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remember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CC0000"/>
                </a:solidFill>
                <a:latin typeface="Comic Sans MS" panose="030F0702030302020204" pitchFamily="66" charset="0"/>
              </a:rPr>
              <a:t>ATP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Are there </a:t>
            </a:r>
            <a:b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other ways</a:t>
            </a:r>
            <a:b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to get energy</a:t>
            </a:r>
            <a:b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out of it?</a:t>
            </a:r>
          </a:p>
          <a:p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utoShape 34"/>
          <p:cNvSpPr>
            <a:spLocks noChangeArrowheads="1"/>
          </p:cNvSpPr>
          <p:nvPr/>
        </p:nvSpPr>
        <p:spPr bwMode="auto">
          <a:xfrm flipH="1">
            <a:off x="1729619" y="3491516"/>
            <a:ext cx="1711325" cy="1604963"/>
          </a:xfrm>
          <a:prstGeom prst="wedgeEllipseCallout">
            <a:avLst>
              <a:gd name="adj1" fmla="val -5384"/>
              <a:gd name="adj2" fmla="val 8946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Are there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other energy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nucleotides?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CC0000"/>
                </a:solidFill>
                <a:latin typeface="Comic Sans MS" panose="030F0702030302020204" pitchFamily="66" charset="0"/>
              </a:rPr>
              <a:t>You bet</a:t>
            </a:r>
            <a:r>
              <a:rPr lang="en-US" altLang="en-US" sz="1800" b="1" i="1">
                <a:solidFill>
                  <a:srgbClr val="CC000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" name="Picture 35" descr="penguin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4369" y="5507641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40" grpId="0" animBg="1"/>
      <p:bldP spid="40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 autoUpdateAnimBg="0"/>
      <p:bldP spid="57" grpId="1" animBg="1"/>
      <p:bldP spid="58" grpId="0" animBg="1" autoUpdateAnimBg="0"/>
      <p:bldP spid="58" grpId="1" animBg="1"/>
      <p:bldP spid="59" grpId="0" animBg="1" autoUpdateAnimBg="0"/>
      <p:bldP spid="59" grpId="1" animBg="1"/>
      <p:bldP spid="6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5766"/>
            <a:ext cx="9319085" cy="47010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The nucleotides arrive as nucleosides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DNA bases with P-P-P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  <a:effectLst/>
              </a:rPr>
              <a:t>P-P-P = energy for bonding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DNA bases arrive with their own energy source for bonding</a:t>
            </a: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1160206" y="6357373"/>
            <a:ext cx="89154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3" name="Picture 3" descr="baseT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44" y="3755461"/>
            <a:ext cx="214312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baseC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06" y="3771336"/>
            <a:ext cx="21336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 descr="baseAT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06" y="3755461"/>
            <a:ext cx="216058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1919031" y="5203261"/>
            <a:ext cx="946150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CC0000"/>
                </a:solidFill>
              </a:rPr>
              <a:t>ATP</a:t>
            </a:r>
          </a:p>
        </p:txBody>
      </p:sp>
      <p:pic>
        <p:nvPicPr>
          <p:cNvPr id="67" name="Picture 9" descr="baseG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44" y="3755461"/>
            <a:ext cx="21510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4097081" y="5203261"/>
            <a:ext cx="966788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6308469" y="5203261"/>
            <a:ext cx="903287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8459531" y="5203261"/>
            <a:ext cx="946150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CC0000"/>
                </a:solidFill>
              </a:rPr>
              <a:t>CTP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49577" y="3857087"/>
            <a:ext cx="275492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Bonded by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DNA polymerase III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 autoUpdateAnimBg="0"/>
      <p:bldP spid="68" grpId="0" animBg="1" autoUpdateAnimBg="0"/>
      <p:bldP spid="69" grpId="0" animBg="1" autoUpdateAnimBg="0"/>
      <p:bldP spid="70" grpId="0" animBg="1" autoUpdateAnimBg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5766"/>
            <a:ext cx="4074559" cy="47010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Adding bases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Can only add nucleotides to 3’ end of a growing DNA strand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Strand only grows 5’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 3’</a:t>
            </a:r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2" descr="DNA-Replication-templates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025" y="326461"/>
            <a:ext cx="1992313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6935825" y="4107886"/>
            <a:ext cx="2514600" cy="1600200"/>
          </a:xfrm>
          <a:custGeom>
            <a:avLst/>
            <a:gdLst>
              <a:gd name="T0" fmla="*/ 146370675 w 21600"/>
              <a:gd name="T1" fmla="*/ 0 h 21600"/>
              <a:gd name="T2" fmla="*/ 42867644 w 21600"/>
              <a:gd name="T3" fmla="*/ 17359651 h 21600"/>
              <a:gd name="T4" fmla="*/ 0 w 21600"/>
              <a:gd name="T5" fmla="*/ 59274075 h 21600"/>
              <a:gd name="T6" fmla="*/ 42867644 w 21600"/>
              <a:gd name="T7" fmla="*/ 101188499 h 21600"/>
              <a:gd name="T8" fmla="*/ 146370675 w 21600"/>
              <a:gd name="T9" fmla="*/ 118548150 h 21600"/>
              <a:gd name="T10" fmla="*/ 249873707 w 21600"/>
              <a:gd name="T11" fmla="*/ 101188499 h 21600"/>
              <a:gd name="T12" fmla="*/ 292741350 w 21600"/>
              <a:gd name="T13" fmla="*/ 59274075 h 21600"/>
              <a:gd name="T14" fmla="*/ 249873707 w 21600"/>
              <a:gd name="T15" fmla="*/ 173596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alt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6935825" y="540773"/>
            <a:ext cx="2514600" cy="1600200"/>
          </a:xfrm>
          <a:custGeom>
            <a:avLst/>
            <a:gdLst>
              <a:gd name="T0" fmla="*/ 146370675 w 21600"/>
              <a:gd name="T1" fmla="*/ 0 h 21600"/>
              <a:gd name="T2" fmla="*/ 42867644 w 21600"/>
              <a:gd name="T3" fmla="*/ 17359651 h 21600"/>
              <a:gd name="T4" fmla="*/ 0 w 21600"/>
              <a:gd name="T5" fmla="*/ 59274075 h 21600"/>
              <a:gd name="T6" fmla="*/ 42867644 w 21600"/>
              <a:gd name="T7" fmla="*/ 101188499 h 21600"/>
              <a:gd name="T8" fmla="*/ 146370675 w 21600"/>
              <a:gd name="T9" fmla="*/ 118548150 h 21600"/>
              <a:gd name="T10" fmla="*/ 249873707 w 21600"/>
              <a:gd name="T11" fmla="*/ 101188499 h 21600"/>
              <a:gd name="T12" fmla="*/ 292741350 w 21600"/>
              <a:gd name="T13" fmla="*/ 59274075 h 21600"/>
              <a:gd name="T14" fmla="*/ 249873707 w 21600"/>
              <a:gd name="T15" fmla="*/ 173596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alt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35825" y="1782198"/>
            <a:ext cx="2514600" cy="1600200"/>
          </a:xfrm>
          <a:custGeom>
            <a:avLst/>
            <a:gdLst>
              <a:gd name="T0" fmla="*/ 146370675 w 21600"/>
              <a:gd name="T1" fmla="*/ 0 h 21600"/>
              <a:gd name="T2" fmla="*/ 42867644 w 21600"/>
              <a:gd name="T3" fmla="*/ 17359651 h 21600"/>
              <a:gd name="T4" fmla="*/ 0 w 21600"/>
              <a:gd name="T5" fmla="*/ 59274075 h 21600"/>
              <a:gd name="T6" fmla="*/ 42867644 w 21600"/>
              <a:gd name="T7" fmla="*/ 101188499 h 21600"/>
              <a:gd name="T8" fmla="*/ 146370675 w 21600"/>
              <a:gd name="T9" fmla="*/ 118548150 h 21600"/>
              <a:gd name="T10" fmla="*/ 249873707 w 21600"/>
              <a:gd name="T11" fmla="*/ 101188499 h 21600"/>
              <a:gd name="T12" fmla="*/ 292741350 w 21600"/>
              <a:gd name="T13" fmla="*/ 59274075 h 21600"/>
              <a:gd name="T14" fmla="*/ 249873707 w 21600"/>
              <a:gd name="T15" fmla="*/ 173596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alt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6935825" y="2980761"/>
            <a:ext cx="2514600" cy="1600200"/>
          </a:xfrm>
          <a:custGeom>
            <a:avLst/>
            <a:gdLst>
              <a:gd name="T0" fmla="*/ 146370675 w 21600"/>
              <a:gd name="T1" fmla="*/ 0 h 21600"/>
              <a:gd name="T2" fmla="*/ 42867644 w 21600"/>
              <a:gd name="T3" fmla="*/ 17359651 h 21600"/>
              <a:gd name="T4" fmla="*/ 0 w 21600"/>
              <a:gd name="T5" fmla="*/ 59274075 h 21600"/>
              <a:gd name="T6" fmla="*/ 42867644 w 21600"/>
              <a:gd name="T7" fmla="*/ 101188499 h 21600"/>
              <a:gd name="T8" fmla="*/ 146370675 w 21600"/>
              <a:gd name="T9" fmla="*/ 118548150 h 21600"/>
              <a:gd name="T10" fmla="*/ 249873707 w 21600"/>
              <a:gd name="T11" fmla="*/ 101188499 h 21600"/>
              <a:gd name="T12" fmla="*/ 292741350 w 21600"/>
              <a:gd name="T13" fmla="*/ 59274075 h 21600"/>
              <a:gd name="T14" fmla="*/ 249873707 w 21600"/>
              <a:gd name="T15" fmla="*/ 173596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alt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707225" y="4350773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20" name="Picture 8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25" y="4045973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6707225" y="3055373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22" name="Picture 10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25" y="2750573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6707225" y="1836173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24" name="Picture 12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25" y="1531373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baseG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88" y="-172015"/>
            <a:ext cx="19748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baseAT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113" y="-391090"/>
            <a:ext cx="19923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6707225" y="540773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28" name="Picture 18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25" y="235973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9" descr="baseAMP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88" y="777311"/>
            <a:ext cx="19923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baseGT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38" y="869386"/>
            <a:ext cx="19748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baseGM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63" y="2029848"/>
            <a:ext cx="1984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baseTT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88" y="2102873"/>
            <a:ext cx="19653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3" descr="baseTMP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88" y="3263336"/>
            <a:ext cx="19748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4" descr="baseCT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88" y="3336361"/>
            <a:ext cx="1955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5" descr="baseCM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63" y="4498411"/>
            <a:ext cx="19653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7240625" y="5798573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3</a:t>
            </a: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37" name="Oval 27"/>
          <p:cNvSpPr>
            <a:spLocks noChangeArrowheads="1"/>
          </p:cNvSpPr>
          <p:nvPr/>
        </p:nvSpPr>
        <p:spPr bwMode="auto">
          <a:xfrm>
            <a:off x="11050625" y="235973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3</a:t>
            </a: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11050625" y="5798573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5</a:t>
            </a: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39" name="Oval 32"/>
          <p:cNvSpPr>
            <a:spLocks noChangeArrowheads="1"/>
          </p:cNvSpPr>
          <p:nvPr/>
        </p:nvSpPr>
        <p:spPr bwMode="auto">
          <a:xfrm>
            <a:off x="7240625" y="258198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5</a:t>
            </a: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pic>
        <p:nvPicPr>
          <p:cNvPr id="40" name="Picture 30" descr="penguin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31"/>
          <p:cNvSpPr>
            <a:spLocks noChangeArrowheads="1"/>
          </p:cNvSpPr>
          <p:nvPr/>
        </p:nvSpPr>
        <p:spPr bwMode="auto">
          <a:xfrm flipH="1">
            <a:off x="2016164" y="4822533"/>
            <a:ext cx="2584450" cy="1203325"/>
          </a:xfrm>
          <a:prstGeom prst="wedgeEllipseCallout">
            <a:avLst>
              <a:gd name="adj1" fmla="val 83758"/>
              <a:gd name="adj2" fmla="val 3888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F116A"/>
                </a:solidFill>
                <a:latin typeface="Comic Sans MS" panose="030F0702030302020204" pitchFamily="66" charset="0"/>
              </a:rPr>
              <a:t>B.Y.O. ENERGY</a:t>
            </a:r>
            <a:r>
              <a:rPr lang="en-US" altLang="en-US" sz="1800" b="1" i="1" dirty="0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1800" b="1" dirty="0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r>
              <a:rPr lang="en-US" altLang="en-US" sz="1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The energy rules</a:t>
            </a:r>
            <a:br>
              <a:rPr lang="en-US" altLang="en-US" sz="1800" b="1" dirty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r>
              <a:rPr lang="en-US" altLang="en-US" sz="1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the process</a:t>
            </a:r>
            <a:endParaRPr lang="en-US" altLang="en-US" sz="1800" b="1" dirty="0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550857" y="326461"/>
            <a:ext cx="523875" cy="59959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5" grpId="1" animBg="1" autoUpdateAnimBg="0"/>
      <p:bldP spid="16" grpId="0" animBg="1" autoUpdateAnimBg="0"/>
      <p:bldP spid="16" grpId="1" animBg="1" autoUpdateAnimBg="0"/>
      <p:bldP spid="17" grpId="0" animBg="1" autoUpdateAnimBg="0"/>
      <p:bldP spid="17" grpId="1" animBg="1" autoUpdateAnimBg="0"/>
      <p:bldP spid="18" grpId="0" animBg="1" autoUpdateAnimBg="0"/>
      <p:bldP spid="18" grpId="1" animBg="1" autoUpdateAnimBg="0"/>
      <p:bldP spid="19" grpId="0" animBg="1" autoUpdateAnimBg="0"/>
      <p:bldP spid="19" grpId="1" animBg="1" autoUpdateAnimBg="0"/>
      <p:bldP spid="21" grpId="0" animBg="1" autoUpdateAnimBg="0"/>
      <p:bldP spid="21" grpId="1" animBg="1" autoUpdateAnimBg="0"/>
      <p:bldP spid="23" grpId="0" animBg="1" autoUpdateAnimBg="0"/>
      <p:bldP spid="23" grpId="1" animBg="1" autoUpdateAnimBg="0"/>
      <p:bldP spid="27" grpId="0" animBg="1" autoUpdateAnimBg="0"/>
      <p:bldP spid="27" grpId="1" animBg="1" autoUpdateAnimBg="0"/>
      <p:bldP spid="36" grpId="0" animBg="1" autoUpdateAnimBg="0"/>
      <p:bldP spid="39" grpId="0" animBg="1" autoUpdateAnimBg="0"/>
      <p:bldP spid="41" grpId="0" animBg="1" autoUpdateAnimBg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0"/>
          <p:cNvSpPr>
            <a:spLocks noChangeArrowheads="1"/>
          </p:cNvSpPr>
          <p:nvPr/>
        </p:nvSpPr>
        <p:spPr bwMode="auto">
          <a:xfrm flipV="1">
            <a:off x="3457575" y="3690938"/>
            <a:ext cx="690563" cy="2705100"/>
          </a:xfrm>
          <a:prstGeom prst="downArrow">
            <a:avLst>
              <a:gd name="adj1" fmla="val 47593"/>
              <a:gd name="adj2" fmla="val 8919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AutoShape 77"/>
          <p:cNvSpPr>
            <a:spLocks noChangeArrowheads="1"/>
          </p:cNvSpPr>
          <p:nvPr/>
        </p:nvSpPr>
        <p:spPr bwMode="auto">
          <a:xfrm flipV="1">
            <a:off x="3471863" y="103188"/>
            <a:ext cx="690562" cy="3540125"/>
          </a:xfrm>
          <a:prstGeom prst="downArrow">
            <a:avLst>
              <a:gd name="adj1" fmla="val 47583"/>
              <a:gd name="adj2" fmla="val 77134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AutoShape 40"/>
          <p:cNvSpPr>
            <a:spLocks noChangeArrowheads="1"/>
          </p:cNvSpPr>
          <p:nvPr/>
        </p:nvSpPr>
        <p:spPr bwMode="auto">
          <a:xfrm>
            <a:off x="8308975" y="568325"/>
            <a:ext cx="690563" cy="5961063"/>
          </a:xfrm>
          <a:prstGeom prst="downArrow">
            <a:avLst>
              <a:gd name="adj1" fmla="val 47583"/>
              <a:gd name="adj2" fmla="val 129882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" name="Picture 7" descr="DNA-Replication-templates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576263"/>
            <a:ext cx="1992312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baseA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-141287"/>
            <a:ext cx="19923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043613" y="790575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8" name="Picture 24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485775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baseG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69850"/>
            <a:ext cx="19748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NA Replication for PP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1137" y="2143125"/>
            <a:ext cx="6324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NA Replication for 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4075" y="2143125"/>
            <a:ext cx="6324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NA-Replication-templates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576263"/>
            <a:ext cx="1992313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401300" y="61913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3</a:t>
            </a: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1662113" y="61913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5</a:t>
            </a:r>
            <a:r>
              <a:rPr lang="en-US" altLang="en-US" sz="2000" b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0445750" y="6283325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5</a:t>
            </a: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910388" y="61913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5</a:t>
            </a: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910388" y="6283325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3</a:t>
            </a: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583488" y="169863"/>
            <a:ext cx="2506662" cy="293687"/>
          </a:xfrm>
          <a:prstGeom prst="rect">
            <a:avLst/>
          </a:prstGeom>
          <a:solidFill>
            <a:srgbClr val="CCFFCC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C0000"/>
                </a:solidFill>
              </a:rPr>
              <a:t>need “primer” bases to add on to</a:t>
            </a:r>
            <a:endParaRPr lang="en-US" altLang="en-US" sz="2000" b="1">
              <a:solidFill>
                <a:srgbClr val="CC0000"/>
              </a:solidFill>
            </a:endParaRPr>
          </a:p>
        </p:txBody>
      </p:sp>
      <p:pic>
        <p:nvPicPr>
          <p:cNvPr id="19" name="Picture 25" descr="baseAMP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035050"/>
            <a:ext cx="19923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6073775" y="4592638"/>
            <a:ext cx="1219200" cy="76993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21" name="Picture 28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287838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6073775" y="3297238"/>
            <a:ext cx="1219200" cy="76993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23" name="Picture 30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2992438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1"/>
          <p:cNvSpPr>
            <a:spLocks noChangeArrowheads="1"/>
          </p:cNvSpPr>
          <p:nvPr/>
        </p:nvSpPr>
        <p:spPr bwMode="auto">
          <a:xfrm>
            <a:off x="6073775" y="2078038"/>
            <a:ext cx="1219200" cy="76993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25" name="Picture 32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773238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 descr="baseGT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1111250"/>
            <a:ext cx="19748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" descr="baseGM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271713"/>
            <a:ext cx="1984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6" descr="baseTT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344738"/>
            <a:ext cx="19653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baseTMP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3505200"/>
            <a:ext cx="19748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8" descr="baseCT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3578225"/>
            <a:ext cx="1955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baseCM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740275"/>
            <a:ext cx="19653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5114925" y="61913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3</a:t>
            </a:r>
            <a:r>
              <a:rPr lang="en-US" altLang="en-US" sz="2000" b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pic>
        <p:nvPicPr>
          <p:cNvPr id="34" name="Picture 43" descr="baseCMP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628650"/>
            <a:ext cx="19653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0" descr="baseTTP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871663"/>
            <a:ext cx="19653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61"/>
          <p:cNvSpPr>
            <a:spLocks noChangeArrowheads="1"/>
          </p:cNvSpPr>
          <p:nvPr/>
        </p:nvSpPr>
        <p:spPr bwMode="auto">
          <a:xfrm>
            <a:off x="2635250" y="1244600"/>
            <a:ext cx="1506538" cy="660400"/>
          </a:xfrm>
          <a:prstGeom prst="rect">
            <a:avLst/>
          </a:prstGeom>
          <a:solidFill>
            <a:srgbClr val="CC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no energy to bond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pic>
        <p:nvPicPr>
          <p:cNvPr id="37" name="Picture 64" descr="baseCM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29038" y="3105150"/>
            <a:ext cx="19653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69"/>
          <p:cNvSpPr>
            <a:spLocks noChangeArrowheads="1"/>
          </p:cNvSpPr>
          <p:nvPr/>
        </p:nvSpPr>
        <p:spPr bwMode="auto">
          <a:xfrm>
            <a:off x="5310188" y="2981325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39" name="Picture 70" descr="baseTTP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1871663"/>
            <a:ext cx="19653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1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6775" y="2879725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2" descr="baseTMP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21100" y="1871663"/>
            <a:ext cx="19748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3" descr="baseCT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22688" y="625475"/>
            <a:ext cx="1955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4" descr="baseCM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22688" y="625475"/>
            <a:ext cx="19653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75"/>
          <p:cNvSpPr>
            <a:spLocks noChangeArrowheads="1"/>
          </p:cNvSpPr>
          <p:nvPr/>
        </p:nvSpPr>
        <p:spPr bwMode="auto">
          <a:xfrm>
            <a:off x="5310188" y="165735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45" name="Picture 76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5038" y="1503363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79"/>
          <p:cNvSpPr>
            <a:spLocks noChangeArrowheads="1"/>
          </p:cNvSpPr>
          <p:nvPr/>
        </p:nvSpPr>
        <p:spPr bwMode="auto">
          <a:xfrm>
            <a:off x="5391150" y="5449888"/>
            <a:ext cx="1219200" cy="76993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energy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47" name="Picture 80" descr="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5295900"/>
            <a:ext cx="676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89"/>
          <p:cNvGrpSpPr>
            <a:grpSpLocks/>
          </p:cNvGrpSpPr>
          <p:nvPr/>
        </p:nvGrpSpPr>
        <p:grpSpPr bwMode="auto">
          <a:xfrm>
            <a:off x="5422900" y="4324350"/>
            <a:ext cx="1343025" cy="395288"/>
            <a:chOff x="2384" y="2880"/>
            <a:chExt cx="846" cy="249"/>
          </a:xfrm>
        </p:grpSpPr>
        <p:sp>
          <p:nvSpPr>
            <p:cNvPr id="49" name="AutoShape 85"/>
            <p:cNvSpPr>
              <a:spLocks noChangeArrowheads="1"/>
            </p:cNvSpPr>
            <p:nvPr/>
          </p:nvSpPr>
          <p:spPr bwMode="auto">
            <a:xfrm>
              <a:off x="2746" y="2902"/>
              <a:ext cx="484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50" name="Group 86"/>
            <p:cNvGrpSpPr>
              <a:grpSpLocks/>
            </p:cNvGrpSpPr>
            <p:nvPr/>
          </p:nvGrpSpPr>
          <p:grpSpPr bwMode="auto">
            <a:xfrm rot="-5400000">
              <a:off x="2463" y="2801"/>
              <a:ext cx="249" cy="407"/>
              <a:chOff x="3205" y="1759"/>
              <a:chExt cx="249" cy="407"/>
            </a:xfrm>
          </p:grpSpPr>
          <p:sp>
            <p:nvSpPr>
              <p:cNvPr id="51" name="Oval 87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1662113" y="6283325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3</a:t>
            </a:r>
            <a:r>
              <a:rPr lang="en-US" altLang="en-US" sz="2000" b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54" name="Oval 42"/>
          <p:cNvSpPr>
            <a:spLocks noChangeArrowheads="1"/>
          </p:cNvSpPr>
          <p:nvPr/>
        </p:nvSpPr>
        <p:spPr bwMode="auto">
          <a:xfrm>
            <a:off x="5114925" y="6283325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5</a:t>
            </a:r>
            <a:r>
              <a:rPr lang="en-US" altLang="en-US" sz="2000" b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pic>
        <p:nvPicPr>
          <p:cNvPr id="55" name="Picture 78" descr="baseGM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6813" y="5605463"/>
            <a:ext cx="1984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83"/>
          <p:cNvSpPr>
            <a:spLocks noChangeShapeType="1"/>
          </p:cNvSpPr>
          <p:nvPr/>
        </p:nvSpPr>
        <p:spPr bwMode="auto">
          <a:xfrm flipH="1">
            <a:off x="5308600" y="4395788"/>
            <a:ext cx="114300" cy="254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81" descr="baseA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21100" y="4352925"/>
            <a:ext cx="19923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2" descr="baseAMP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6813" y="4344988"/>
            <a:ext cx="19923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91"/>
          <p:cNvSpPr>
            <a:spLocks noChangeArrowheads="1"/>
          </p:cNvSpPr>
          <p:nvPr/>
        </p:nvSpPr>
        <p:spPr bwMode="auto">
          <a:xfrm>
            <a:off x="4964113" y="4022725"/>
            <a:ext cx="822325" cy="88423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0" name="Text Box 62"/>
          <p:cNvSpPr txBox="1">
            <a:spLocks noChangeArrowheads="1"/>
          </p:cNvSpPr>
          <p:nvPr/>
        </p:nvSpPr>
        <p:spPr bwMode="auto">
          <a:xfrm>
            <a:off x="4787900" y="1238250"/>
            <a:ext cx="8937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800">
                <a:solidFill>
                  <a:srgbClr val="000000"/>
                </a:solidFill>
                <a:sym typeface="Wingdings" panose="05000000000000000000" pitchFamily="2" charset="2"/>
              </a:rPr>
              <a:t></a:t>
            </a:r>
            <a:endParaRPr lang="en-US" altLang="en-US" sz="8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2" dur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075"/>
                            </p:stCondLst>
                            <p:childTnLst>
                              <p:par>
                                <p:cTn id="31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38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000"/>
                            </p:stCondLst>
                            <p:childTnLst>
                              <p:par>
                                <p:cTn id="345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7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075"/>
                            </p:stCondLst>
                            <p:childTnLst>
                              <p:par>
                                <p:cTn id="34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8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7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075"/>
                            </p:stCondLst>
                            <p:childTnLst>
                              <p:par>
                                <p:cTn id="399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"/>
                            </p:stCondLst>
                            <p:childTnLst>
                              <p:par>
                                <p:cTn id="42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 autoUpdateAnimBg="0"/>
      <p:bldP spid="7" grpId="1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20" grpId="0" animBg="1" autoUpdateAnimBg="0"/>
      <p:bldP spid="20" grpId="1" animBg="1" autoUpdateAnimBg="0"/>
      <p:bldP spid="22" grpId="0" animBg="1" autoUpdateAnimBg="0"/>
      <p:bldP spid="22" grpId="1" animBg="1" autoUpdateAnimBg="0"/>
      <p:bldP spid="24" grpId="0" animBg="1" autoUpdateAnimBg="0"/>
      <p:bldP spid="24" grpId="1" animBg="1" autoUpdateAnimBg="0"/>
      <p:bldP spid="33" grpId="0" animBg="1" autoUpdateAnimBg="0"/>
      <p:bldP spid="36" grpId="0" animBg="1" autoUpdateAnimBg="0"/>
      <p:bldP spid="36" grpId="1" animBg="1" autoUpdateAnimBg="0"/>
      <p:bldP spid="38" grpId="0" animBg="1" autoUpdateAnimBg="0"/>
      <p:bldP spid="38" grpId="1" animBg="1" autoUpdateAnimBg="0"/>
      <p:bldP spid="38" grpId="2" animBg="1"/>
      <p:bldP spid="38" grpId="3" animBg="1"/>
      <p:bldP spid="44" grpId="0" animBg="1" autoUpdateAnimBg="0"/>
      <p:bldP spid="44" grpId="1" animBg="1" autoUpdateAnimBg="0"/>
      <p:bldP spid="46" grpId="0" animBg="1" autoUpdateAnimBg="0"/>
      <p:bldP spid="46" grpId="1" animBg="1" autoUpdateAnimBg="0"/>
      <p:bldP spid="53" grpId="0" animBg="1" autoUpdateAnimBg="0"/>
      <p:bldP spid="54" grpId="0" animBg="1" autoUpdateAnimBg="0"/>
      <p:bldP spid="56" grpId="0" animBg="1"/>
      <p:bldP spid="56" grpId="1" animBg="1"/>
      <p:bldP spid="59" grpId="0" animBg="1"/>
      <p:bldP spid="59" grpId="1" animBg="1"/>
      <p:bldP spid="60" grpId="0" autoUpdateAnimBg="0"/>
      <p:bldP spid="60" grpId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&amp; lagging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5766"/>
            <a:ext cx="4074559" cy="4701007"/>
          </a:xfrm>
        </p:spPr>
        <p:txBody>
          <a:bodyPr/>
          <a:lstStyle/>
          <a:p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grpSp>
        <p:nvGrpSpPr>
          <p:cNvPr id="147" name="Group 2"/>
          <p:cNvGrpSpPr>
            <a:grpSpLocks/>
          </p:cNvGrpSpPr>
          <p:nvPr/>
        </p:nvGrpSpPr>
        <p:grpSpPr bwMode="auto">
          <a:xfrm rot="-7121062">
            <a:off x="3660018" y="3898336"/>
            <a:ext cx="874713" cy="760412"/>
            <a:chOff x="1499" y="1846"/>
            <a:chExt cx="551" cy="479"/>
          </a:xfrm>
        </p:grpSpPr>
        <p:grpSp>
          <p:nvGrpSpPr>
            <p:cNvPr id="148" name="Group 3"/>
            <p:cNvGrpSpPr>
              <a:grpSpLocks/>
            </p:cNvGrpSpPr>
            <p:nvPr/>
          </p:nvGrpSpPr>
          <p:grpSpPr bwMode="auto">
            <a:xfrm>
              <a:off x="1791" y="1846"/>
              <a:ext cx="259" cy="279"/>
              <a:chOff x="1633" y="1966"/>
              <a:chExt cx="225" cy="242"/>
            </a:xfrm>
          </p:grpSpPr>
          <p:sp>
            <p:nvSpPr>
              <p:cNvPr id="155" name="Oval 4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" name="Oval 5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9" name="Group 6"/>
            <p:cNvGrpSpPr>
              <a:grpSpLocks/>
            </p:cNvGrpSpPr>
            <p:nvPr/>
          </p:nvGrpSpPr>
          <p:grpSpPr bwMode="auto">
            <a:xfrm>
              <a:off x="1499" y="2046"/>
              <a:ext cx="259" cy="279"/>
              <a:chOff x="1633" y="1966"/>
              <a:chExt cx="225" cy="242"/>
            </a:xfrm>
          </p:grpSpPr>
          <p:sp>
            <p:nvSpPr>
              <p:cNvPr id="153" name="Oval 7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" name="Oval 8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0" name="Group 9"/>
            <p:cNvGrpSpPr>
              <a:grpSpLocks/>
            </p:cNvGrpSpPr>
            <p:nvPr/>
          </p:nvGrpSpPr>
          <p:grpSpPr bwMode="auto">
            <a:xfrm>
              <a:off x="1642" y="1945"/>
              <a:ext cx="259" cy="279"/>
              <a:chOff x="1633" y="1966"/>
              <a:chExt cx="225" cy="242"/>
            </a:xfrm>
          </p:grpSpPr>
          <p:sp>
            <p:nvSpPr>
              <p:cNvPr id="151" name="Oval 10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" name="Oval 11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57" name="Group 12"/>
          <p:cNvGrpSpPr>
            <a:grpSpLocks/>
          </p:cNvGrpSpPr>
          <p:nvPr/>
        </p:nvGrpSpPr>
        <p:grpSpPr bwMode="auto">
          <a:xfrm>
            <a:off x="3606044" y="2745810"/>
            <a:ext cx="874712" cy="760413"/>
            <a:chOff x="1499" y="1846"/>
            <a:chExt cx="551" cy="479"/>
          </a:xfrm>
        </p:grpSpPr>
        <p:grpSp>
          <p:nvGrpSpPr>
            <p:cNvPr id="158" name="Group 13"/>
            <p:cNvGrpSpPr>
              <a:grpSpLocks/>
            </p:cNvGrpSpPr>
            <p:nvPr/>
          </p:nvGrpSpPr>
          <p:grpSpPr bwMode="auto">
            <a:xfrm>
              <a:off x="1791" y="1846"/>
              <a:ext cx="259" cy="279"/>
              <a:chOff x="1633" y="1966"/>
              <a:chExt cx="225" cy="242"/>
            </a:xfrm>
          </p:grpSpPr>
          <p:sp>
            <p:nvSpPr>
              <p:cNvPr id="165" name="Oval 14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6" name="Oval 15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9" name="Group 16"/>
            <p:cNvGrpSpPr>
              <a:grpSpLocks/>
            </p:cNvGrpSpPr>
            <p:nvPr/>
          </p:nvGrpSpPr>
          <p:grpSpPr bwMode="auto">
            <a:xfrm>
              <a:off x="1499" y="2046"/>
              <a:ext cx="259" cy="279"/>
              <a:chOff x="1633" y="1966"/>
              <a:chExt cx="225" cy="242"/>
            </a:xfrm>
          </p:grpSpPr>
          <p:sp>
            <p:nvSpPr>
              <p:cNvPr id="163" name="Oval 17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" name="Oval 18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60" name="Group 19"/>
            <p:cNvGrpSpPr>
              <a:grpSpLocks/>
            </p:cNvGrpSpPr>
            <p:nvPr/>
          </p:nvGrpSpPr>
          <p:grpSpPr bwMode="auto">
            <a:xfrm>
              <a:off x="1642" y="1945"/>
              <a:ext cx="259" cy="279"/>
              <a:chOff x="1633" y="1966"/>
              <a:chExt cx="225" cy="242"/>
            </a:xfrm>
          </p:grpSpPr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2" name="Oval 21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67" name="Rectangle 2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627056" y="415591"/>
            <a:ext cx="4865688" cy="13049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rgbClr val="0F116A"/>
                </a:solidFill>
              </a:rPr>
              <a:t>Limits of DNA polymerase III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can only build onto 3</a:t>
            </a:r>
            <a:r>
              <a:rPr lang="en-US" altLang="en-US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  <a:r>
              <a:rPr lang="en-US" altLang="en-US" b="1" dirty="0">
                <a:solidFill>
                  <a:schemeClr val="bg1"/>
                </a:solidFill>
              </a:rPr>
              <a:t> end of an existing DNA strand</a:t>
            </a:r>
          </a:p>
        </p:txBody>
      </p:sp>
      <p:sp>
        <p:nvSpPr>
          <p:cNvPr id="168" name="AutoShape 23"/>
          <p:cNvSpPr>
            <a:spLocks noChangeArrowheads="1"/>
          </p:cNvSpPr>
          <p:nvPr/>
        </p:nvSpPr>
        <p:spPr bwMode="auto">
          <a:xfrm>
            <a:off x="7773231" y="4104710"/>
            <a:ext cx="660400" cy="1266825"/>
          </a:xfrm>
          <a:custGeom>
            <a:avLst/>
            <a:gdLst>
              <a:gd name="T0" fmla="*/ 10095559 w 21600"/>
              <a:gd name="T1" fmla="*/ 0 h 21600"/>
              <a:gd name="T2" fmla="*/ 2956696 w 21600"/>
              <a:gd name="T3" fmla="*/ 10879915 h 21600"/>
              <a:gd name="T4" fmla="*/ 0 w 21600"/>
              <a:gd name="T5" fmla="*/ 37149233 h 21600"/>
              <a:gd name="T6" fmla="*/ 2956696 w 21600"/>
              <a:gd name="T7" fmla="*/ 63418491 h 21600"/>
              <a:gd name="T8" fmla="*/ 10095559 w 21600"/>
              <a:gd name="T9" fmla="*/ 74298407 h 21600"/>
              <a:gd name="T10" fmla="*/ 17234422 w 21600"/>
              <a:gd name="T11" fmla="*/ 63418491 h 21600"/>
              <a:gd name="T12" fmla="*/ 20191119 w 21600"/>
              <a:gd name="T13" fmla="*/ 37149233 h 21600"/>
              <a:gd name="T14" fmla="*/ 17234422 w 21600"/>
              <a:gd name="T15" fmla="*/ 108799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5"/>
          <p:cNvSpPr>
            <a:spLocks/>
          </p:cNvSpPr>
          <p:nvPr/>
        </p:nvSpPr>
        <p:spPr bwMode="auto">
          <a:xfrm>
            <a:off x="1956631" y="2156848"/>
            <a:ext cx="7750175" cy="1311275"/>
          </a:xfrm>
          <a:custGeom>
            <a:avLst/>
            <a:gdLst>
              <a:gd name="T0" fmla="*/ 0 w 4882"/>
              <a:gd name="T1" fmla="*/ 1140743 h 792"/>
              <a:gd name="T2" fmla="*/ 1695450 w 4882"/>
              <a:gd name="T3" fmla="*/ 1157300 h 792"/>
              <a:gd name="T4" fmla="*/ 3856038 w 4882"/>
              <a:gd name="T5" fmla="*/ 213579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26"/>
          <p:cNvSpPr>
            <a:spLocks/>
          </p:cNvSpPr>
          <p:nvPr/>
        </p:nvSpPr>
        <p:spPr bwMode="auto">
          <a:xfrm flipV="1">
            <a:off x="1934406" y="3868173"/>
            <a:ext cx="7750175" cy="1257300"/>
          </a:xfrm>
          <a:custGeom>
            <a:avLst/>
            <a:gdLst>
              <a:gd name="T0" fmla="*/ 0 w 4882"/>
              <a:gd name="T1" fmla="*/ 1093788 h 792"/>
              <a:gd name="T2" fmla="*/ 1695450 w 4882"/>
              <a:gd name="T3" fmla="*/ 1109663 h 792"/>
              <a:gd name="T4" fmla="*/ 3856038 w 4882"/>
              <a:gd name="T5" fmla="*/ 204788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27"/>
          <p:cNvSpPr>
            <a:spLocks/>
          </p:cNvSpPr>
          <p:nvPr/>
        </p:nvSpPr>
        <p:spPr bwMode="auto">
          <a:xfrm>
            <a:off x="4671256" y="3884048"/>
            <a:ext cx="5003800" cy="639762"/>
          </a:xfrm>
          <a:custGeom>
            <a:avLst/>
            <a:gdLst>
              <a:gd name="T0" fmla="*/ 0 w 3152"/>
              <a:gd name="T1" fmla="*/ 0 h 403"/>
              <a:gd name="T2" fmla="*/ 920750 w 3152"/>
              <a:gd name="T3" fmla="*/ 403225 h 403"/>
              <a:gd name="T4" fmla="*/ 2897188 w 3152"/>
              <a:gd name="T5" fmla="*/ 600075 h 403"/>
              <a:gd name="T6" fmla="*/ 5003800 w 3152"/>
              <a:gd name="T7" fmla="*/ 638175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AutoShape 28"/>
          <p:cNvSpPr>
            <a:spLocks noChangeArrowheads="1"/>
          </p:cNvSpPr>
          <p:nvPr/>
        </p:nvSpPr>
        <p:spPr bwMode="auto">
          <a:xfrm>
            <a:off x="2101094" y="338398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3" name="AutoShape 29"/>
          <p:cNvSpPr>
            <a:spLocks noChangeArrowheads="1"/>
          </p:cNvSpPr>
          <p:nvPr/>
        </p:nvSpPr>
        <p:spPr bwMode="auto">
          <a:xfrm>
            <a:off x="2305881" y="366814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" name="AutoShape 30"/>
          <p:cNvSpPr>
            <a:spLocks noChangeArrowheads="1"/>
          </p:cNvSpPr>
          <p:nvPr/>
        </p:nvSpPr>
        <p:spPr bwMode="auto">
          <a:xfrm>
            <a:off x="2526544" y="368402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5" name="AutoShape 31"/>
          <p:cNvSpPr>
            <a:spLocks noChangeArrowheads="1"/>
          </p:cNvSpPr>
          <p:nvPr/>
        </p:nvSpPr>
        <p:spPr bwMode="auto">
          <a:xfrm>
            <a:off x="2745619" y="367608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6" name="AutoShape 32"/>
          <p:cNvSpPr>
            <a:spLocks noChangeArrowheads="1"/>
          </p:cNvSpPr>
          <p:nvPr/>
        </p:nvSpPr>
        <p:spPr bwMode="auto">
          <a:xfrm>
            <a:off x="3010731" y="370783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" name="AutoShape 33"/>
          <p:cNvSpPr>
            <a:spLocks noChangeArrowheads="1"/>
          </p:cNvSpPr>
          <p:nvPr/>
        </p:nvSpPr>
        <p:spPr bwMode="auto">
          <a:xfrm>
            <a:off x="3261556" y="376339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8" name="AutoShape 34"/>
          <p:cNvSpPr>
            <a:spLocks noChangeArrowheads="1"/>
          </p:cNvSpPr>
          <p:nvPr/>
        </p:nvSpPr>
        <p:spPr bwMode="auto">
          <a:xfrm>
            <a:off x="3482219" y="377927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9" name="AutoShape 35"/>
          <p:cNvSpPr>
            <a:spLocks noChangeArrowheads="1"/>
          </p:cNvSpPr>
          <p:nvPr/>
        </p:nvSpPr>
        <p:spPr bwMode="auto">
          <a:xfrm>
            <a:off x="2305881" y="344589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0" name="AutoShape 36"/>
          <p:cNvSpPr>
            <a:spLocks noChangeArrowheads="1"/>
          </p:cNvSpPr>
          <p:nvPr/>
        </p:nvSpPr>
        <p:spPr bwMode="auto">
          <a:xfrm>
            <a:off x="2526544" y="346177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" name="AutoShape 37"/>
          <p:cNvSpPr>
            <a:spLocks noChangeArrowheads="1"/>
          </p:cNvSpPr>
          <p:nvPr/>
        </p:nvSpPr>
        <p:spPr bwMode="auto">
          <a:xfrm>
            <a:off x="2745619" y="343002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2" name="AutoShape 38"/>
          <p:cNvSpPr>
            <a:spLocks noChangeArrowheads="1"/>
          </p:cNvSpPr>
          <p:nvPr/>
        </p:nvSpPr>
        <p:spPr bwMode="auto">
          <a:xfrm>
            <a:off x="3010731" y="342208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3" name="AutoShape 39"/>
          <p:cNvSpPr>
            <a:spLocks noChangeArrowheads="1"/>
          </p:cNvSpPr>
          <p:nvPr/>
        </p:nvSpPr>
        <p:spPr bwMode="auto">
          <a:xfrm>
            <a:off x="3267906" y="339827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" name="AutoShape 40"/>
          <p:cNvSpPr>
            <a:spLocks noChangeArrowheads="1"/>
          </p:cNvSpPr>
          <p:nvPr/>
        </p:nvSpPr>
        <p:spPr bwMode="auto">
          <a:xfrm>
            <a:off x="3474281" y="3304610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85" name="Group 41"/>
          <p:cNvGrpSpPr>
            <a:grpSpLocks/>
          </p:cNvGrpSpPr>
          <p:nvPr/>
        </p:nvGrpSpPr>
        <p:grpSpPr bwMode="auto">
          <a:xfrm>
            <a:off x="1675644" y="3923735"/>
            <a:ext cx="327025" cy="304800"/>
            <a:chOff x="1768" y="3755"/>
            <a:chExt cx="206" cy="192"/>
          </a:xfrm>
        </p:grpSpPr>
        <p:sp>
          <p:nvSpPr>
            <p:cNvPr id="186" name="Oval 42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7" name="Rectangle 43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9706806" y="4379348"/>
            <a:ext cx="327025" cy="304800"/>
            <a:chOff x="1768" y="3755"/>
            <a:chExt cx="206" cy="192"/>
          </a:xfrm>
        </p:grpSpPr>
        <p:sp>
          <p:nvSpPr>
            <p:cNvPr id="189" name="Oval 4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91" name="Group 47"/>
          <p:cNvGrpSpPr>
            <a:grpSpLocks/>
          </p:cNvGrpSpPr>
          <p:nvPr/>
        </p:nvGrpSpPr>
        <p:grpSpPr bwMode="auto">
          <a:xfrm>
            <a:off x="9706806" y="2006035"/>
            <a:ext cx="327025" cy="304800"/>
            <a:chOff x="1768" y="3755"/>
            <a:chExt cx="206" cy="192"/>
          </a:xfrm>
        </p:grpSpPr>
        <p:sp>
          <p:nvSpPr>
            <p:cNvPr id="192" name="Oval 4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3" name="Rectangle 4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94" name="Group 50"/>
          <p:cNvGrpSpPr>
            <a:grpSpLocks/>
          </p:cNvGrpSpPr>
          <p:nvPr/>
        </p:nvGrpSpPr>
        <p:grpSpPr bwMode="auto">
          <a:xfrm>
            <a:off x="8147881" y="2537848"/>
            <a:ext cx="1527175" cy="304800"/>
            <a:chOff x="4360" y="1715"/>
            <a:chExt cx="962" cy="192"/>
          </a:xfrm>
        </p:grpSpPr>
        <p:sp>
          <p:nvSpPr>
            <p:cNvPr id="195" name="Freeform 51"/>
            <p:cNvSpPr>
              <a:spLocks/>
            </p:cNvSpPr>
            <p:nvPr/>
          </p:nvSpPr>
          <p:spPr bwMode="auto">
            <a:xfrm>
              <a:off x="4465" y="1776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6" name="Group 52"/>
            <p:cNvGrpSpPr>
              <a:grpSpLocks/>
            </p:cNvGrpSpPr>
            <p:nvPr/>
          </p:nvGrpSpPr>
          <p:grpSpPr bwMode="auto">
            <a:xfrm>
              <a:off x="4360" y="1715"/>
              <a:ext cx="206" cy="192"/>
              <a:chOff x="1768" y="3755"/>
              <a:chExt cx="206" cy="192"/>
            </a:xfrm>
          </p:grpSpPr>
          <p:sp>
            <p:nvSpPr>
              <p:cNvPr id="197" name="Oval 5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Rectangle 5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199" name="Group 55"/>
          <p:cNvGrpSpPr>
            <a:grpSpLocks/>
          </p:cNvGrpSpPr>
          <p:nvPr/>
        </p:nvGrpSpPr>
        <p:grpSpPr bwMode="auto">
          <a:xfrm>
            <a:off x="4396619" y="3718948"/>
            <a:ext cx="327025" cy="304800"/>
            <a:chOff x="2621" y="2303"/>
            <a:chExt cx="206" cy="192"/>
          </a:xfrm>
        </p:grpSpPr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1" name="Rectangle 5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202" name="Group 58"/>
          <p:cNvGrpSpPr>
            <a:grpSpLocks/>
          </p:cNvGrpSpPr>
          <p:nvPr/>
        </p:nvGrpSpPr>
        <p:grpSpPr bwMode="auto">
          <a:xfrm>
            <a:off x="1675644" y="3126810"/>
            <a:ext cx="327025" cy="304800"/>
            <a:chOff x="2621" y="2303"/>
            <a:chExt cx="206" cy="192"/>
          </a:xfrm>
        </p:grpSpPr>
        <p:sp>
          <p:nvSpPr>
            <p:cNvPr id="203" name="Oval 5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" name="Rectangle 6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205" name="Group 61"/>
          <p:cNvGrpSpPr>
            <a:grpSpLocks/>
          </p:cNvGrpSpPr>
          <p:nvPr/>
        </p:nvGrpSpPr>
        <p:grpSpPr bwMode="auto">
          <a:xfrm>
            <a:off x="9706806" y="4988948"/>
            <a:ext cx="327025" cy="304800"/>
            <a:chOff x="2621" y="2303"/>
            <a:chExt cx="206" cy="192"/>
          </a:xfrm>
        </p:grpSpPr>
        <p:sp>
          <p:nvSpPr>
            <p:cNvPr id="206" name="Oval 6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" name="Rectangle 6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208" name="Group 64"/>
          <p:cNvGrpSpPr>
            <a:grpSpLocks/>
          </p:cNvGrpSpPr>
          <p:nvPr/>
        </p:nvGrpSpPr>
        <p:grpSpPr bwMode="auto">
          <a:xfrm>
            <a:off x="4953831" y="2814073"/>
            <a:ext cx="1479550" cy="568325"/>
            <a:chOff x="2348" y="1889"/>
            <a:chExt cx="932" cy="358"/>
          </a:xfrm>
        </p:grpSpPr>
        <p:sp>
          <p:nvSpPr>
            <p:cNvPr id="209" name="Freeform 65"/>
            <p:cNvSpPr>
              <a:spLocks/>
            </p:cNvSpPr>
            <p:nvPr/>
          </p:nvSpPr>
          <p:spPr bwMode="auto">
            <a:xfrm rot="-662540">
              <a:off x="2423" y="2036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0" name="Group 66"/>
            <p:cNvGrpSpPr>
              <a:grpSpLocks/>
            </p:cNvGrpSpPr>
            <p:nvPr/>
          </p:nvGrpSpPr>
          <p:grpSpPr bwMode="auto">
            <a:xfrm>
              <a:off x="2348" y="2055"/>
              <a:ext cx="206" cy="192"/>
              <a:chOff x="1768" y="3755"/>
              <a:chExt cx="206" cy="192"/>
            </a:xfrm>
          </p:grpSpPr>
          <p:sp>
            <p:nvSpPr>
              <p:cNvPr id="214" name="Oval 67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Rectangle 68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211" name="Group 69"/>
            <p:cNvGrpSpPr>
              <a:grpSpLocks/>
            </p:cNvGrpSpPr>
            <p:nvPr/>
          </p:nvGrpSpPr>
          <p:grpSpPr bwMode="auto">
            <a:xfrm>
              <a:off x="3061" y="1889"/>
              <a:ext cx="206" cy="192"/>
              <a:chOff x="2621" y="2303"/>
              <a:chExt cx="206" cy="192"/>
            </a:xfrm>
          </p:grpSpPr>
          <p:sp>
            <p:nvSpPr>
              <p:cNvPr id="212" name="Oval 70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" name="Rectangle 71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216" name="Group 72"/>
          <p:cNvGrpSpPr>
            <a:grpSpLocks/>
          </p:cNvGrpSpPr>
          <p:nvPr/>
        </p:nvGrpSpPr>
        <p:grpSpPr bwMode="auto">
          <a:xfrm>
            <a:off x="6482594" y="2555310"/>
            <a:ext cx="1525587" cy="433388"/>
            <a:chOff x="3311" y="1726"/>
            <a:chExt cx="961" cy="273"/>
          </a:xfrm>
        </p:grpSpPr>
        <p:sp>
          <p:nvSpPr>
            <p:cNvPr id="217" name="Freeform 73"/>
            <p:cNvSpPr>
              <a:spLocks/>
            </p:cNvSpPr>
            <p:nvPr/>
          </p:nvSpPr>
          <p:spPr bwMode="auto">
            <a:xfrm rot="-267660">
              <a:off x="3415" y="1834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8" name="Group 74"/>
            <p:cNvGrpSpPr>
              <a:grpSpLocks/>
            </p:cNvGrpSpPr>
            <p:nvPr/>
          </p:nvGrpSpPr>
          <p:grpSpPr bwMode="auto">
            <a:xfrm>
              <a:off x="3311" y="1807"/>
              <a:ext cx="206" cy="192"/>
              <a:chOff x="1768" y="3755"/>
              <a:chExt cx="206" cy="192"/>
            </a:xfrm>
          </p:grpSpPr>
          <p:sp>
            <p:nvSpPr>
              <p:cNvPr id="222" name="Oval 7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3" name="Rectangle 7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219" name="Group 77"/>
            <p:cNvGrpSpPr>
              <a:grpSpLocks/>
            </p:cNvGrpSpPr>
            <p:nvPr/>
          </p:nvGrpSpPr>
          <p:grpSpPr bwMode="auto">
            <a:xfrm>
              <a:off x="4038" y="1726"/>
              <a:ext cx="206" cy="192"/>
              <a:chOff x="2621" y="2303"/>
              <a:chExt cx="206" cy="192"/>
            </a:xfrm>
          </p:grpSpPr>
          <p:sp>
            <p:nvSpPr>
              <p:cNvPr id="220" name="Oval 7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1" name="Rectangle 7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224" name="Group 80"/>
          <p:cNvGrpSpPr>
            <a:grpSpLocks/>
          </p:cNvGrpSpPr>
          <p:nvPr/>
        </p:nvGrpSpPr>
        <p:grpSpPr bwMode="auto">
          <a:xfrm>
            <a:off x="9706806" y="2493398"/>
            <a:ext cx="327025" cy="304800"/>
            <a:chOff x="2621" y="2303"/>
            <a:chExt cx="206" cy="192"/>
          </a:xfrm>
        </p:grpSpPr>
        <p:sp>
          <p:nvSpPr>
            <p:cNvPr id="225" name="Oval 81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" name="Rectangle 82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227" name="AutoShape 83"/>
          <p:cNvSpPr>
            <a:spLocks noChangeArrowheads="1"/>
          </p:cNvSpPr>
          <p:nvPr/>
        </p:nvSpPr>
        <p:spPr bwMode="auto">
          <a:xfrm>
            <a:off x="8397119" y="4028510"/>
            <a:ext cx="1758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228" name="AutoShape 84"/>
          <p:cNvSpPr>
            <a:spLocks noChangeArrowheads="1"/>
          </p:cNvSpPr>
          <p:nvPr/>
        </p:nvSpPr>
        <p:spPr bwMode="auto">
          <a:xfrm>
            <a:off x="8384419" y="2972823"/>
            <a:ext cx="1771650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229" name="AutoShape 85"/>
          <p:cNvSpPr>
            <a:spLocks noChangeArrowheads="1"/>
          </p:cNvSpPr>
          <p:nvPr/>
        </p:nvSpPr>
        <p:spPr bwMode="auto">
          <a:xfrm rot="20968044">
            <a:off x="5063369" y="2388623"/>
            <a:ext cx="2157412" cy="306387"/>
          </a:xfrm>
          <a:prstGeom prst="roundRect">
            <a:avLst>
              <a:gd name="adj" fmla="val 16667"/>
            </a:avLst>
          </a:prstGeom>
          <a:solidFill>
            <a:srgbClr val="FFCC18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rgbClr val="0F116A"/>
                </a:solidFill>
              </a:rPr>
              <a:t>Okazaki fragments</a:t>
            </a:r>
          </a:p>
        </p:txBody>
      </p:sp>
      <p:sp>
        <p:nvSpPr>
          <p:cNvPr id="230" name="AutoShape 86"/>
          <p:cNvSpPr>
            <a:spLocks noChangeArrowheads="1"/>
          </p:cNvSpPr>
          <p:nvPr/>
        </p:nvSpPr>
        <p:spPr bwMode="auto">
          <a:xfrm>
            <a:off x="2101094" y="367291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31" name="Group 87"/>
          <p:cNvGrpSpPr>
            <a:grpSpLocks/>
          </p:cNvGrpSpPr>
          <p:nvPr/>
        </p:nvGrpSpPr>
        <p:grpSpPr bwMode="auto">
          <a:xfrm>
            <a:off x="6314319" y="2925198"/>
            <a:ext cx="1141412" cy="646112"/>
            <a:chOff x="3205" y="1959"/>
            <a:chExt cx="719" cy="407"/>
          </a:xfrm>
        </p:grpSpPr>
        <p:sp>
          <p:nvSpPr>
            <p:cNvPr id="232" name="AutoShape 88"/>
            <p:cNvSpPr>
              <a:spLocks noChangeArrowheads="1"/>
            </p:cNvSpPr>
            <p:nvPr/>
          </p:nvSpPr>
          <p:spPr bwMode="auto">
            <a:xfrm>
              <a:off x="3392" y="2141"/>
              <a:ext cx="532" cy="21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233" name="Group 89"/>
            <p:cNvGrpSpPr>
              <a:grpSpLocks/>
            </p:cNvGrpSpPr>
            <p:nvPr/>
          </p:nvGrpSpPr>
          <p:grpSpPr bwMode="auto">
            <a:xfrm>
              <a:off x="3205" y="1959"/>
              <a:ext cx="249" cy="407"/>
              <a:chOff x="3205" y="1759"/>
              <a:chExt cx="249" cy="407"/>
            </a:xfrm>
          </p:grpSpPr>
          <p:sp>
            <p:nvSpPr>
              <p:cNvPr id="234" name="Oval 90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" name="AutoShape 91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36" name="Rectangle 9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539744" y="5695385"/>
            <a:ext cx="3754437" cy="927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u="sng" dirty="0">
                <a:solidFill>
                  <a:srgbClr val="CC0000"/>
                </a:solidFill>
              </a:rPr>
              <a:t>Leading strand</a:t>
            </a:r>
            <a:endParaRPr lang="en-US" altLang="en-US" sz="2600" b="1" dirty="0">
              <a:solidFill>
                <a:srgbClr val="0F116A"/>
              </a:solidFill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continuous synthesis</a:t>
            </a:r>
          </a:p>
        </p:txBody>
      </p:sp>
      <p:sp>
        <p:nvSpPr>
          <p:cNvPr id="237" name="Rectangle 9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372431" y="4906398"/>
            <a:ext cx="3754438" cy="17481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4213" indent="-166688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u="sng" dirty="0">
                <a:solidFill>
                  <a:srgbClr val="CC0000"/>
                </a:solidFill>
              </a:rPr>
              <a:t>Lagging strand</a:t>
            </a:r>
            <a:endParaRPr lang="en-US" altLang="en-US" sz="2600" b="1" dirty="0">
              <a:solidFill>
                <a:srgbClr val="0F116A"/>
              </a:solidFill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Okazaki fragments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joined by </a:t>
            </a:r>
            <a:r>
              <a:rPr lang="en-US" altLang="en-US" b="1" u="sng" dirty="0">
                <a:solidFill>
                  <a:srgbClr val="CC0000"/>
                </a:solidFill>
              </a:rPr>
              <a:t>ligase</a:t>
            </a:r>
            <a:endParaRPr lang="en-US" altLang="en-US" b="1" dirty="0"/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F116A"/>
                </a:solidFill>
              </a:rPr>
              <a:t>“spot welder” enzyme</a:t>
            </a:r>
          </a:p>
        </p:txBody>
      </p:sp>
      <p:sp>
        <p:nvSpPr>
          <p:cNvPr id="238" name="AutoShape 97"/>
          <p:cNvSpPr>
            <a:spLocks noChangeArrowheads="1"/>
          </p:cNvSpPr>
          <p:nvPr/>
        </p:nvSpPr>
        <p:spPr bwMode="auto">
          <a:xfrm>
            <a:off x="5850769" y="5282635"/>
            <a:ext cx="2206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</a:rPr>
              <a:t>DNA polymerase III</a:t>
            </a:r>
          </a:p>
        </p:txBody>
      </p:sp>
      <p:sp>
        <p:nvSpPr>
          <p:cNvPr id="239" name="Line 98"/>
          <p:cNvSpPr>
            <a:spLocks noChangeShapeType="1"/>
          </p:cNvSpPr>
          <p:nvPr/>
        </p:nvSpPr>
        <p:spPr bwMode="auto">
          <a:xfrm flipH="1">
            <a:off x="9255956" y="4525398"/>
            <a:ext cx="396875" cy="0"/>
          </a:xfrm>
          <a:prstGeom prst="line">
            <a:avLst/>
          </a:pr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Freeform 99"/>
          <p:cNvSpPr>
            <a:spLocks/>
          </p:cNvSpPr>
          <p:nvPr/>
        </p:nvSpPr>
        <p:spPr bwMode="auto">
          <a:xfrm>
            <a:off x="3440944" y="3307785"/>
            <a:ext cx="706437" cy="669925"/>
          </a:xfrm>
          <a:custGeom>
            <a:avLst/>
            <a:gdLst>
              <a:gd name="T0" fmla="*/ 339725 w 445"/>
              <a:gd name="T1" fmla="*/ 80963 h 422"/>
              <a:gd name="T2" fmla="*/ 34925 w 445"/>
              <a:gd name="T3" fmla="*/ 319088 h 422"/>
              <a:gd name="T4" fmla="*/ 128587 w 445"/>
              <a:gd name="T5" fmla="*/ 477838 h 422"/>
              <a:gd name="T6" fmla="*/ 446087 w 445"/>
              <a:gd name="T7" fmla="*/ 663575 h 422"/>
              <a:gd name="T8" fmla="*/ 684212 w 445"/>
              <a:gd name="T9" fmla="*/ 438150 h 422"/>
              <a:gd name="T10" fmla="*/ 577850 w 445"/>
              <a:gd name="T11" fmla="*/ 55563 h 422"/>
              <a:gd name="T12" fmla="*/ 339725 w 445"/>
              <a:gd name="T13" fmla="*/ 80963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Line 100"/>
          <p:cNvSpPr>
            <a:spLocks noChangeShapeType="1"/>
          </p:cNvSpPr>
          <p:nvPr/>
        </p:nvSpPr>
        <p:spPr bwMode="auto">
          <a:xfrm flipH="1">
            <a:off x="9255956" y="2636273"/>
            <a:ext cx="396875" cy="0"/>
          </a:xfrm>
          <a:prstGeom prst="line">
            <a:avLst/>
          </a:pr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Text Box 101"/>
          <p:cNvSpPr txBox="1">
            <a:spLocks noChangeArrowheads="1"/>
          </p:cNvSpPr>
          <p:nvPr/>
        </p:nvSpPr>
        <p:spPr bwMode="auto">
          <a:xfrm>
            <a:off x="9144831" y="4022160"/>
            <a:ext cx="8429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600" b="1">
                <a:solidFill>
                  <a:srgbClr val="CC0000"/>
                </a:solidFill>
                <a:sym typeface="Wingdings" panose="05000000000000000000" pitchFamily="2" charset="2"/>
              </a:rPr>
              <a:t></a:t>
            </a:r>
            <a:endParaRPr lang="en-US" altLang="en-US" sz="6600" b="1">
              <a:solidFill>
                <a:srgbClr val="CC0000"/>
              </a:solidFill>
            </a:endParaRPr>
          </a:p>
        </p:txBody>
      </p:sp>
      <p:sp>
        <p:nvSpPr>
          <p:cNvPr id="243" name="Text Box 102"/>
          <p:cNvSpPr txBox="1">
            <a:spLocks noChangeArrowheads="1"/>
          </p:cNvSpPr>
          <p:nvPr/>
        </p:nvSpPr>
        <p:spPr bwMode="auto">
          <a:xfrm>
            <a:off x="9184519" y="2036198"/>
            <a:ext cx="7651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C0000"/>
                </a:solidFill>
                <a:sym typeface="Wingdings" panose="05000000000000000000" pitchFamily="2" charset="2"/>
              </a:rPr>
              <a:t></a:t>
            </a:r>
            <a:endParaRPr lang="en-US" altLang="en-US" sz="7200">
              <a:solidFill>
                <a:srgbClr val="CC0000"/>
              </a:solidFill>
            </a:endParaRPr>
          </a:p>
        </p:txBody>
      </p:sp>
      <p:grpSp>
        <p:nvGrpSpPr>
          <p:cNvPr id="244" name="Group 103"/>
          <p:cNvGrpSpPr>
            <a:grpSpLocks/>
          </p:cNvGrpSpPr>
          <p:nvPr/>
        </p:nvGrpSpPr>
        <p:grpSpPr bwMode="auto">
          <a:xfrm>
            <a:off x="9001956" y="4393635"/>
            <a:ext cx="327025" cy="304800"/>
            <a:chOff x="2621" y="2303"/>
            <a:chExt cx="206" cy="192"/>
          </a:xfrm>
        </p:grpSpPr>
        <p:sp>
          <p:nvSpPr>
            <p:cNvPr id="245" name="Oval 104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" name="Rectangle 105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247" name="Group 106"/>
          <p:cNvGrpSpPr>
            <a:grpSpLocks/>
          </p:cNvGrpSpPr>
          <p:nvPr/>
        </p:nvGrpSpPr>
        <p:grpSpPr bwMode="auto">
          <a:xfrm>
            <a:off x="9001956" y="2480698"/>
            <a:ext cx="327025" cy="304800"/>
            <a:chOff x="1768" y="3755"/>
            <a:chExt cx="206" cy="192"/>
          </a:xfrm>
        </p:grpSpPr>
        <p:sp>
          <p:nvSpPr>
            <p:cNvPr id="248" name="Oval 107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9" name="Rectangle 108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250" name="AutoShape 109"/>
          <p:cNvSpPr>
            <a:spLocks noChangeArrowheads="1"/>
          </p:cNvSpPr>
          <p:nvPr/>
        </p:nvSpPr>
        <p:spPr bwMode="auto">
          <a:xfrm>
            <a:off x="3058356" y="3687198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dirty="0"/>
              <a:t>growing 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/>
              <a:t>replication fork</a:t>
            </a:r>
            <a:endParaRPr lang="en-US" altLang="en-US" sz="1800" b="1" dirty="0"/>
          </a:p>
        </p:txBody>
      </p:sp>
      <p:sp>
        <p:nvSpPr>
          <p:cNvPr id="251" name="Line 110"/>
          <p:cNvSpPr>
            <a:spLocks noChangeShapeType="1"/>
          </p:cNvSpPr>
          <p:nvPr/>
        </p:nvSpPr>
        <p:spPr bwMode="auto">
          <a:xfrm flipH="1">
            <a:off x="2993269" y="3668148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utoUpdateAnimBg="0"/>
      <p:bldP spid="168" grpId="0" animBg="1"/>
      <p:bldP spid="171" grpId="0" animBg="1"/>
      <p:bldP spid="227" grpId="0" animBg="1" autoUpdateAnimBg="0"/>
      <p:bldP spid="228" grpId="0" animBg="1" autoUpdateAnimBg="0"/>
      <p:bldP spid="229" grpId="0" animBg="1" autoUpdateAnimBg="0"/>
      <p:bldP spid="236" grpId="0" animBg="1" autoUpdateAnimBg="0"/>
      <p:bldP spid="237" grpId="0" animBg="1" autoUpdateAnimBg="0"/>
      <p:bldP spid="238" grpId="0" animBg="1" autoUpdateAnimBg="0"/>
      <p:bldP spid="239" grpId="0" animBg="1"/>
      <p:bldP spid="239" grpId="1" animBg="1"/>
      <p:bldP spid="240" grpId="0" animBg="1"/>
      <p:bldP spid="241" grpId="0" animBg="1"/>
      <p:bldP spid="241" grpId="1" animBg="1"/>
      <p:bldP spid="242" grpId="0" build="p" autoUpdateAnimBg="0"/>
      <p:bldP spid="242" grpId="1" build="allAtOnce"/>
      <p:bldP spid="243" grpId="0"/>
      <p:bldP spid="243" grpId="1"/>
      <p:bldP spid="250" grpId="0" animBg="1" autoUpdateAnimBg="0"/>
      <p:bldP spid="2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1360"/>
            <a:ext cx="9613861" cy="1798638"/>
          </a:xfrm>
        </p:spPr>
        <p:txBody>
          <a:bodyPr/>
          <a:lstStyle/>
          <a:p>
            <a:r>
              <a:rPr lang="en-US" dirty="0" smtClean="0"/>
              <a:t>Replication fork/bubble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5766"/>
            <a:ext cx="4074559" cy="4701007"/>
          </a:xfrm>
        </p:spPr>
        <p:txBody>
          <a:bodyPr/>
          <a:lstStyle/>
          <a:p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grpSp>
        <p:nvGrpSpPr>
          <p:cNvPr id="109" name="Group 2"/>
          <p:cNvGrpSpPr>
            <a:grpSpLocks/>
          </p:cNvGrpSpPr>
          <p:nvPr/>
        </p:nvGrpSpPr>
        <p:grpSpPr bwMode="auto">
          <a:xfrm>
            <a:off x="4215644" y="2136384"/>
            <a:ext cx="2717800" cy="925513"/>
            <a:chOff x="1746" y="1362"/>
            <a:chExt cx="1712" cy="583"/>
          </a:xfrm>
        </p:grpSpPr>
        <p:sp>
          <p:nvSpPr>
            <p:cNvPr id="110" name="AutoShape 3"/>
            <p:cNvSpPr>
              <a:spLocks noChangeArrowheads="1"/>
            </p:cNvSpPr>
            <p:nvPr/>
          </p:nvSpPr>
          <p:spPr bwMode="auto">
            <a:xfrm>
              <a:off x="3147" y="1425"/>
              <a:ext cx="311" cy="52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2 h 21600"/>
                <a:gd name="T4" fmla="*/ 0 w 21600"/>
                <a:gd name="T5" fmla="*/ 6 h 21600"/>
                <a:gd name="T6" fmla="*/ 1 w 21600"/>
                <a:gd name="T7" fmla="*/ 11 h 21600"/>
                <a:gd name="T8" fmla="*/ 2 w 21600"/>
                <a:gd name="T9" fmla="*/ 13 h 21600"/>
                <a:gd name="T10" fmla="*/ 4 w 21600"/>
                <a:gd name="T11" fmla="*/ 11 h 21600"/>
                <a:gd name="T12" fmla="*/ 4 w 21600"/>
                <a:gd name="T13" fmla="*/ 6 h 21600"/>
                <a:gd name="T14" fmla="*/ 4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5 w 21600"/>
                <a:gd name="T25" fmla="*/ 3157 h 21600"/>
                <a:gd name="T26" fmla="*/ 18405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99"/>
            </a:solidFill>
            <a:ln w="25400">
              <a:solidFill>
                <a:srgbClr val="000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utoShape 4"/>
            <p:cNvSpPr>
              <a:spLocks noChangeArrowheads="1"/>
            </p:cNvSpPr>
            <p:nvPr/>
          </p:nvSpPr>
          <p:spPr bwMode="auto">
            <a:xfrm>
              <a:off x="1746" y="1362"/>
              <a:ext cx="1390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0" rIns="4572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0F116A"/>
                  </a:solidFill>
                </a:rPr>
                <a:t>DNA polymerase III</a:t>
              </a:r>
            </a:p>
          </p:txBody>
        </p:sp>
      </p:grpSp>
      <p:sp>
        <p:nvSpPr>
          <p:cNvPr id="112" name="AutoShape 5"/>
          <p:cNvSpPr>
            <a:spLocks noChangeArrowheads="1"/>
          </p:cNvSpPr>
          <p:nvPr/>
        </p:nvSpPr>
        <p:spPr bwMode="auto">
          <a:xfrm>
            <a:off x="4042607" y="4304909"/>
            <a:ext cx="493712" cy="947738"/>
          </a:xfrm>
          <a:custGeom>
            <a:avLst/>
            <a:gdLst>
              <a:gd name="T0" fmla="*/ 5642397 w 21600"/>
              <a:gd name="T1" fmla="*/ 0 h 21600"/>
              <a:gd name="T2" fmla="*/ 1652495 w 21600"/>
              <a:gd name="T3" fmla="*/ 6089304 h 21600"/>
              <a:gd name="T4" fmla="*/ 0 w 21600"/>
              <a:gd name="T5" fmla="*/ 20791836 h 21600"/>
              <a:gd name="T6" fmla="*/ 1652495 w 21600"/>
              <a:gd name="T7" fmla="*/ 35494368 h 21600"/>
              <a:gd name="T8" fmla="*/ 5642397 w 21600"/>
              <a:gd name="T9" fmla="*/ 41583672 h 21600"/>
              <a:gd name="T10" fmla="*/ 9632298 w 21600"/>
              <a:gd name="T11" fmla="*/ 35494368 h 21600"/>
              <a:gd name="T12" fmla="*/ 11284793 w 21600"/>
              <a:gd name="T13" fmla="*/ 20791836 h 21600"/>
              <a:gd name="T14" fmla="*/ 9632298 w 21600"/>
              <a:gd name="T15" fmla="*/ 608930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5041144" y="5713022"/>
            <a:ext cx="493713" cy="947737"/>
          </a:xfrm>
          <a:custGeom>
            <a:avLst/>
            <a:gdLst>
              <a:gd name="T0" fmla="*/ 5642408 w 21600"/>
              <a:gd name="T1" fmla="*/ 0 h 21600"/>
              <a:gd name="T2" fmla="*/ 1652499 w 21600"/>
              <a:gd name="T3" fmla="*/ 6089298 h 21600"/>
              <a:gd name="T4" fmla="*/ 0 w 21600"/>
              <a:gd name="T5" fmla="*/ 20791814 h 21600"/>
              <a:gd name="T6" fmla="*/ 1652499 w 21600"/>
              <a:gd name="T7" fmla="*/ 35494286 h 21600"/>
              <a:gd name="T8" fmla="*/ 5642408 w 21600"/>
              <a:gd name="T9" fmla="*/ 41583584 h 21600"/>
              <a:gd name="T10" fmla="*/ 9632341 w 21600"/>
              <a:gd name="T11" fmla="*/ 35494286 h 21600"/>
              <a:gd name="T12" fmla="*/ 11284839 w 21600"/>
              <a:gd name="T13" fmla="*/ 20791814 h 21600"/>
              <a:gd name="T14" fmla="*/ 9632341 w 21600"/>
              <a:gd name="T15" fmla="*/ 608929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"/>
          <p:cNvSpPr>
            <a:spLocks noChangeArrowheads="1"/>
          </p:cNvSpPr>
          <p:nvPr/>
        </p:nvSpPr>
        <p:spPr bwMode="auto">
          <a:xfrm>
            <a:off x="7846257" y="4204897"/>
            <a:ext cx="493712" cy="825500"/>
          </a:xfrm>
          <a:custGeom>
            <a:avLst/>
            <a:gdLst>
              <a:gd name="T0" fmla="*/ 5642397 w 21600"/>
              <a:gd name="T1" fmla="*/ 0 h 21600"/>
              <a:gd name="T2" fmla="*/ 1652495 w 21600"/>
              <a:gd name="T3" fmla="*/ 4619819 h 21600"/>
              <a:gd name="T4" fmla="*/ 0 w 21600"/>
              <a:gd name="T5" fmla="*/ 15774311 h 21600"/>
              <a:gd name="T6" fmla="*/ 1652495 w 21600"/>
              <a:gd name="T7" fmla="*/ 26928804 h 21600"/>
              <a:gd name="T8" fmla="*/ 5642397 w 21600"/>
              <a:gd name="T9" fmla="*/ 31548623 h 21600"/>
              <a:gd name="T10" fmla="*/ 9632298 w 21600"/>
              <a:gd name="T11" fmla="*/ 26928804 h 21600"/>
              <a:gd name="T12" fmla="*/ 11284793 w 21600"/>
              <a:gd name="T13" fmla="*/ 15774311 h 21600"/>
              <a:gd name="T14" fmla="*/ 9632298 w 21600"/>
              <a:gd name="T15" fmla="*/ 461981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8"/>
          <p:cNvSpPr>
            <a:spLocks noChangeArrowheads="1"/>
          </p:cNvSpPr>
          <p:nvPr/>
        </p:nvSpPr>
        <p:spPr bwMode="auto">
          <a:xfrm>
            <a:off x="8047869" y="5606659"/>
            <a:ext cx="493713" cy="947738"/>
          </a:xfrm>
          <a:custGeom>
            <a:avLst/>
            <a:gdLst>
              <a:gd name="T0" fmla="*/ 5642408 w 21600"/>
              <a:gd name="T1" fmla="*/ 0 h 21600"/>
              <a:gd name="T2" fmla="*/ 1652499 w 21600"/>
              <a:gd name="T3" fmla="*/ 6089304 h 21600"/>
              <a:gd name="T4" fmla="*/ 0 w 21600"/>
              <a:gd name="T5" fmla="*/ 20791836 h 21600"/>
              <a:gd name="T6" fmla="*/ 1652499 w 21600"/>
              <a:gd name="T7" fmla="*/ 35494368 h 21600"/>
              <a:gd name="T8" fmla="*/ 5642408 w 21600"/>
              <a:gd name="T9" fmla="*/ 41583672 h 21600"/>
              <a:gd name="T10" fmla="*/ 9632341 w 21600"/>
              <a:gd name="T11" fmla="*/ 35494368 h 21600"/>
              <a:gd name="T12" fmla="*/ 11284839 w 21600"/>
              <a:gd name="T13" fmla="*/ 20791836 h 21600"/>
              <a:gd name="T14" fmla="*/ 9632341 w 21600"/>
              <a:gd name="T15" fmla="*/ 608930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AutoShape 9"/>
          <p:cNvSpPr>
            <a:spLocks noChangeArrowheads="1"/>
          </p:cNvSpPr>
          <p:nvPr/>
        </p:nvSpPr>
        <p:spPr bwMode="auto">
          <a:xfrm>
            <a:off x="6728657" y="3119047"/>
            <a:ext cx="493712" cy="825500"/>
          </a:xfrm>
          <a:custGeom>
            <a:avLst/>
            <a:gdLst>
              <a:gd name="T0" fmla="*/ 5642397 w 21600"/>
              <a:gd name="T1" fmla="*/ 0 h 21600"/>
              <a:gd name="T2" fmla="*/ 1652495 w 21600"/>
              <a:gd name="T3" fmla="*/ 4619819 h 21600"/>
              <a:gd name="T4" fmla="*/ 0 w 21600"/>
              <a:gd name="T5" fmla="*/ 15774311 h 21600"/>
              <a:gd name="T6" fmla="*/ 1652495 w 21600"/>
              <a:gd name="T7" fmla="*/ 26928804 h 21600"/>
              <a:gd name="T8" fmla="*/ 5642397 w 21600"/>
              <a:gd name="T9" fmla="*/ 31548623 h 21600"/>
              <a:gd name="T10" fmla="*/ 9632298 w 21600"/>
              <a:gd name="T11" fmla="*/ 26928804 h 21600"/>
              <a:gd name="T12" fmla="*/ 11284793 w 21600"/>
              <a:gd name="T13" fmla="*/ 15774311 h 21600"/>
              <a:gd name="T14" fmla="*/ 9632298 w 21600"/>
              <a:gd name="T15" fmla="*/ 461981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" name="Group 11"/>
          <p:cNvGrpSpPr>
            <a:grpSpLocks/>
          </p:cNvGrpSpPr>
          <p:nvPr/>
        </p:nvGrpSpPr>
        <p:grpSpPr bwMode="auto">
          <a:xfrm>
            <a:off x="2226507" y="1448997"/>
            <a:ext cx="7956550" cy="573087"/>
            <a:chOff x="493" y="999"/>
            <a:chExt cx="5012" cy="361"/>
          </a:xfrm>
        </p:grpSpPr>
        <p:sp>
          <p:nvSpPr>
            <p:cNvPr id="118" name="AutoShape 12"/>
            <p:cNvSpPr>
              <a:spLocks noChangeArrowheads="1"/>
            </p:cNvSpPr>
            <p:nvPr/>
          </p:nvSpPr>
          <p:spPr bwMode="auto">
            <a:xfrm>
              <a:off x="53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AutoShape 13"/>
            <p:cNvSpPr>
              <a:spLocks noChangeArrowheads="1"/>
            </p:cNvSpPr>
            <p:nvPr/>
          </p:nvSpPr>
          <p:spPr bwMode="auto">
            <a:xfrm>
              <a:off x="65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" name="AutoShape 14"/>
            <p:cNvSpPr>
              <a:spLocks noChangeArrowheads="1"/>
            </p:cNvSpPr>
            <p:nvPr/>
          </p:nvSpPr>
          <p:spPr bwMode="auto">
            <a:xfrm>
              <a:off x="78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AutoShape 15"/>
            <p:cNvSpPr>
              <a:spLocks noChangeArrowheads="1"/>
            </p:cNvSpPr>
            <p:nvPr/>
          </p:nvSpPr>
          <p:spPr bwMode="auto">
            <a:xfrm>
              <a:off x="915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AutoShape 16"/>
            <p:cNvSpPr>
              <a:spLocks noChangeArrowheads="1"/>
            </p:cNvSpPr>
            <p:nvPr/>
          </p:nvSpPr>
          <p:spPr bwMode="auto">
            <a:xfrm>
              <a:off x="1043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AutoShape 17"/>
            <p:cNvSpPr>
              <a:spLocks noChangeArrowheads="1"/>
            </p:cNvSpPr>
            <p:nvPr/>
          </p:nvSpPr>
          <p:spPr bwMode="auto">
            <a:xfrm>
              <a:off x="117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AutoShape 18"/>
            <p:cNvSpPr>
              <a:spLocks noChangeArrowheads="1"/>
            </p:cNvSpPr>
            <p:nvPr/>
          </p:nvSpPr>
          <p:spPr bwMode="auto">
            <a:xfrm>
              <a:off x="129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AutoShape 19"/>
            <p:cNvSpPr>
              <a:spLocks noChangeArrowheads="1"/>
            </p:cNvSpPr>
            <p:nvPr/>
          </p:nvSpPr>
          <p:spPr bwMode="auto">
            <a:xfrm>
              <a:off x="142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AutoShape 20"/>
            <p:cNvSpPr>
              <a:spLocks noChangeArrowheads="1"/>
            </p:cNvSpPr>
            <p:nvPr/>
          </p:nvSpPr>
          <p:spPr bwMode="auto">
            <a:xfrm>
              <a:off x="1556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AutoShape 21"/>
            <p:cNvSpPr>
              <a:spLocks noChangeArrowheads="1"/>
            </p:cNvSpPr>
            <p:nvPr/>
          </p:nvSpPr>
          <p:spPr bwMode="auto">
            <a:xfrm>
              <a:off x="1684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AutoShape 22"/>
            <p:cNvSpPr>
              <a:spLocks noChangeArrowheads="1"/>
            </p:cNvSpPr>
            <p:nvPr/>
          </p:nvSpPr>
          <p:spPr bwMode="auto">
            <a:xfrm>
              <a:off x="1812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" name="AutoShape 23"/>
            <p:cNvSpPr>
              <a:spLocks noChangeArrowheads="1"/>
            </p:cNvSpPr>
            <p:nvPr/>
          </p:nvSpPr>
          <p:spPr bwMode="auto">
            <a:xfrm>
              <a:off x="1940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" name="AutoShape 24"/>
            <p:cNvSpPr>
              <a:spLocks noChangeArrowheads="1"/>
            </p:cNvSpPr>
            <p:nvPr/>
          </p:nvSpPr>
          <p:spPr bwMode="auto">
            <a:xfrm>
              <a:off x="2068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" name="AutoShape 25"/>
            <p:cNvSpPr>
              <a:spLocks noChangeArrowheads="1"/>
            </p:cNvSpPr>
            <p:nvPr/>
          </p:nvSpPr>
          <p:spPr bwMode="auto">
            <a:xfrm>
              <a:off x="2196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" name="AutoShape 26"/>
            <p:cNvSpPr>
              <a:spLocks noChangeArrowheads="1"/>
            </p:cNvSpPr>
            <p:nvPr/>
          </p:nvSpPr>
          <p:spPr bwMode="auto">
            <a:xfrm>
              <a:off x="2324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" name="AutoShape 27"/>
            <p:cNvSpPr>
              <a:spLocks noChangeArrowheads="1"/>
            </p:cNvSpPr>
            <p:nvPr/>
          </p:nvSpPr>
          <p:spPr bwMode="auto">
            <a:xfrm>
              <a:off x="2452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" name="AutoShape 28"/>
            <p:cNvSpPr>
              <a:spLocks noChangeArrowheads="1"/>
            </p:cNvSpPr>
            <p:nvPr/>
          </p:nvSpPr>
          <p:spPr bwMode="auto">
            <a:xfrm>
              <a:off x="258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5" name="AutoShape 29"/>
            <p:cNvSpPr>
              <a:spLocks noChangeArrowheads="1"/>
            </p:cNvSpPr>
            <p:nvPr/>
          </p:nvSpPr>
          <p:spPr bwMode="auto">
            <a:xfrm>
              <a:off x="270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6" name="AutoShape 30"/>
            <p:cNvSpPr>
              <a:spLocks noChangeArrowheads="1"/>
            </p:cNvSpPr>
            <p:nvPr/>
          </p:nvSpPr>
          <p:spPr bwMode="auto">
            <a:xfrm>
              <a:off x="283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7" name="AutoShape 31"/>
            <p:cNvSpPr>
              <a:spLocks noChangeArrowheads="1"/>
            </p:cNvSpPr>
            <p:nvPr/>
          </p:nvSpPr>
          <p:spPr bwMode="auto">
            <a:xfrm>
              <a:off x="2965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8" name="AutoShape 32"/>
            <p:cNvSpPr>
              <a:spLocks noChangeArrowheads="1"/>
            </p:cNvSpPr>
            <p:nvPr/>
          </p:nvSpPr>
          <p:spPr bwMode="auto">
            <a:xfrm>
              <a:off x="3093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" name="AutoShape 33"/>
            <p:cNvSpPr>
              <a:spLocks noChangeArrowheads="1"/>
            </p:cNvSpPr>
            <p:nvPr/>
          </p:nvSpPr>
          <p:spPr bwMode="auto">
            <a:xfrm>
              <a:off x="322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" name="AutoShape 34"/>
            <p:cNvSpPr>
              <a:spLocks noChangeArrowheads="1"/>
            </p:cNvSpPr>
            <p:nvPr/>
          </p:nvSpPr>
          <p:spPr bwMode="auto">
            <a:xfrm>
              <a:off x="3349" y="101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" name="AutoShape 35"/>
            <p:cNvSpPr>
              <a:spLocks noChangeArrowheads="1"/>
            </p:cNvSpPr>
            <p:nvPr/>
          </p:nvSpPr>
          <p:spPr bwMode="auto">
            <a:xfrm>
              <a:off x="3478" y="101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" name="AutoShape 36"/>
            <p:cNvSpPr>
              <a:spLocks noChangeArrowheads="1"/>
            </p:cNvSpPr>
            <p:nvPr/>
          </p:nvSpPr>
          <p:spPr bwMode="auto">
            <a:xfrm>
              <a:off x="3606" y="102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" name="AutoShape 37"/>
            <p:cNvSpPr>
              <a:spLocks noChangeArrowheads="1"/>
            </p:cNvSpPr>
            <p:nvPr/>
          </p:nvSpPr>
          <p:spPr bwMode="auto">
            <a:xfrm>
              <a:off x="3734" y="103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" name="AutoShape 38"/>
            <p:cNvSpPr>
              <a:spLocks noChangeArrowheads="1"/>
            </p:cNvSpPr>
            <p:nvPr/>
          </p:nvSpPr>
          <p:spPr bwMode="auto">
            <a:xfrm>
              <a:off x="3862" y="103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" name="AutoShape 39"/>
            <p:cNvSpPr>
              <a:spLocks noChangeArrowheads="1"/>
            </p:cNvSpPr>
            <p:nvPr/>
          </p:nvSpPr>
          <p:spPr bwMode="auto">
            <a:xfrm>
              <a:off x="3990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" name="AutoShape 40"/>
            <p:cNvSpPr>
              <a:spLocks noChangeArrowheads="1"/>
            </p:cNvSpPr>
            <p:nvPr/>
          </p:nvSpPr>
          <p:spPr bwMode="auto">
            <a:xfrm>
              <a:off x="4118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2" name="AutoShape 41"/>
            <p:cNvSpPr>
              <a:spLocks noChangeArrowheads="1"/>
            </p:cNvSpPr>
            <p:nvPr/>
          </p:nvSpPr>
          <p:spPr bwMode="auto">
            <a:xfrm>
              <a:off x="4246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3" name="AutoShape 42"/>
            <p:cNvSpPr>
              <a:spLocks noChangeArrowheads="1"/>
            </p:cNvSpPr>
            <p:nvPr/>
          </p:nvSpPr>
          <p:spPr bwMode="auto">
            <a:xfrm>
              <a:off x="4374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4" name="AutoShape 43"/>
            <p:cNvSpPr>
              <a:spLocks noChangeArrowheads="1"/>
            </p:cNvSpPr>
            <p:nvPr/>
          </p:nvSpPr>
          <p:spPr bwMode="auto">
            <a:xfrm>
              <a:off x="4503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5" name="AutoShape 44"/>
            <p:cNvSpPr>
              <a:spLocks noChangeArrowheads="1"/>
            </p:cNvSpPr>
            <p:nvPr/>
          </p:nvSpPr>
          <p:spPr bwMode="auto">
            <a:xfrm>
              <a:off x="4631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" name="AutoShape 45"/>
            <p:cNvSpPr>
              <a:spLocks noChangeArrowheads="1"/>
            </p:cNvSpPr>
            <p:nvPr/>
          </p:nvSpPr>
          <p:spPr bwMode="auto">
            <a:xfrm>
              <a:off x="4759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" name="AutoShape 46"/>
            <p:cNvSpPr>
              <a:spLocks noChangeArrowheads="1"/>
            </p:cNvSpPr>
            <p:nvPr/>
          </p:nvSpPr>
          <p:spPr bwMode="auto">
            <a:xfrm>
              <a:off x="4887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8" name="AutoShape 47"/>
            <p:cNvSpPr>
              <a:spLocks noChangeArrowheads="1"/>
            </p:cNvSpPr>
            <p:nvPr/>
          </p:nvSpPr>
          <p:spPr bwMode="auto">
            <a:xfrm>
              <a:off x="5015" y="103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9" name="AutoShape 48"/>
            <p:cNvSpPr>
              <a:spLocks noChangeArrowheads="1"/>
            </p:cNvSpPr>
            <p:nvPr/>
          </p:nvSpPr>
          <p:spPr bwMode="auto">
            <a:xfrm>
              <a:off x="5143" y="103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0" name="AutoShape 49"/>
            <p:cNvSpPr>
              <a:spLocks noChangeArrowheads="1"/>
            </p:cNvSpPr>
            <p:nvPr/>
          </p:nvSpPr>
          <p:spPr bwMode="auto">
            <a:xfrm>
              <a:off x="5271" y="1020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1" name="AutoShape 50"/>
            <p:cNvSpPr>
              <a:spLocks noChangeArrowheads="1"/>
            </p:cNvSpPr>
            <p:nvPr/>
          </p:nvSpPr>
          <p:spPr bwMode="auto">
            <a:xfrm>
              <a:off x="5400" y="1016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2" name="Freeform 51"/>
            <p:cNvSpPr>
              <a:spLocks/>
            </p:cNvSpPr>
            <p:nvPr/>
          </p:nvSpPr>
          <p:spPr bwMode="auto">
            <a:xfrm>
              <a:off x="493" y="1002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77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Freeform 52"/>
            <p:cNvSpPr>
              <a:spLocks/>
            </p:cNvSpPr>
            <p:nvPr/>
          </p:nvSpPr>
          <p:spPr bwMode="auto">
            <a:xfrm>
              <a:off x="493" y="1251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77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Freeform 53"/>
            <p:cNvSpPr>
              <a:spLocks/>
            </p:cNvSpPr>
            <p:nvPr/>
          </p:nvSpPr>
          <p:spPr bwMode="auto">
            <a:xfrm>
              <a:off x="498" y="1127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5" name="Group 54"/>
          <p:cNvGrpSpPr>
            <a:grpSpLocks/>
          </p:cNvGrpSpPr>
          <p:nvPr/>
        </p:nvGrpSpPr>
        <p:grpSpPr bwMode="auto">
          <a:xfrm>
            <a:off x="1878844" y="2587234"/>
            <a:ext cx="8728075" cy="971550"/>
            <a:chOff x="274" y="1646"/>
            <a:chExt cx="5498" cy="612"/>
          </a:xfrm>
        </p:grpSpPr>
        <p:grpSp>
          <p:nvGrpSpPr>
            <p:cNvPr id="266" name="Group 55"/>
            <p:cNvGrpSpPr>
              <a:grpSpLocks/>
            </p:cNvGrpSpPr>
            <p:nvPr/>
          </p:nvGrpSpPr>
          <p:grpSpPr bwMode="auto">
            <a:xfrm>
              <a:off x="485" y="1646"/>
              <a:ext cx="5050" cy="612"/>
              <a:chOff x="541" y="1646"/>
              <a:chExt cx="5050" cy="612"/>
            </a:xfrm>
          </p:grpSpPr>
          <p:sp>
            <p:nvSpPr>
              <p:cNvPr id="279" name="Freeform 56"/>
              <p:cNvSpPr>
                <a:spLocks/>
              </p:cNvSpPr>
              <p:nvPr/>
            </p:nvSpPr>
            <p:spPr bwMode="auto">
              <a:xfrm>
                <a:off x="541" y="1646"/>
                <a:ext cx="5026" cy="332"/>
              </a:xfrm>
              <a:custGeom>
                <a:avLst/>
                <a:gdLst>
                  <a:gd name="T0" fmla="*/ 0 w 5026"/>
                  <a:gd name="T1" fmla="*/ 208 h 332"/>
                  <a:gd name="T2" fmla="*/ 1136 w 5026"/>
                  <a:gd name="T3" fmla="*/ 141 h 332"/>
                  <a:gd name="T4" fmla="*/ 1773 w 5026"/>
                  <a:gd name="T5" fmla="*/ 146 h 332"/>
                  <a:gd name="T6" fmla="*/ 2424 w 5026"/>
                  <a:gd name="T7" fmla="*/ 55 h 332"/>
                  <a:gd name="T8" fmla="*/ 2851 w 5026"/>
                  <a:gd name="T9" fmla="*/ 21 h 332"/>
                  <a:gd name="T10" fmla="*/ 3296 w 5026"/>
                  <a:gd name="T11" fmla="*/ 179 h 332"/>
                  <a:gd name="T12" fmla="*/ 3737 w 5026"/>
                  <a:gd name="T13" fmla="*/ 309 h 332"/>
                  <a:gd name="T14" fmla="*/ 4542 w 5026"/>
                  <a:gd name="T15" fmla="*/ 318 h 332"/>
                  <a:gd name="T16" fmla="*/ 5026 w 5026"/>
                  <a:gd name="T17" fmla="*/ 275 h 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26"/>
                  <a:gd name="T28" fmla="*/ 0 h 332"/>
                  <a:gd name="T29" fmla="*/ 5026 w 5026"/>
                  <a:gd name="T30" fmla="*/ 332 h 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26" h="332">
                    <a:moveTo>
                      <a:pt x="0" y="208"/>
                    </a:moveTo>
                    <a:cubicBezTo>
                      <a:pt x="420" y="179"/>
                      <a:pt x="841" y="151"/>
                      <a:pt x="1136" y="141"/>
                    </a:cubicBezTo>
                    <a:cubicBezTo>
                      <a:pt x="1431" y="131"/>
                      <a:pt x="1558" y="160"/>
                      <a:pt x="1773" y="146"/>
                    </a:cubicBezTo>
                    <a:cubicBezTo>
                      <a:pt x="1988" y="132"/>
                      <a:pt x="2244" y="76"/>
                      <a:pt x="2424" y="55"/>
                    </a:cubicBezTo>
                    <a:cubicBezTo>
                      <a:pt x="2604" y="34"/>
                      <a:pt x="2706" y="0"/>
                      <a:pt x="2851" y="21"/>
                    </a:cubicBezTo>
                    <a:cubicBezTo>
                      <a:pt x="2996" y="42"/>
                      <a:pt x="3149" y="131"/>
                      <a:pt x="3296" y="179"/>
                    </a:cubicBezTo>
                    <a:cubicBezTo>
                      <a:pt x="3443" y="227"/>
                      <a:pt x="3529" y="286"/>
                      <a:pt x="3737" y="309"/>
                    </a:cubicBezTo>
                    <a:cubicBezTo>
                      <a:pt x="3945" y="332"/>
                      <a:pt x="4327" y="324"/>
                      <a:pt x="4542" y="318"/>
                    </a:cubicBezTo>
                    <a:cubicBezTo>
                      <a:pt x="4757" y="312"/>
                      <a:pt x="4891" y="293"/>
                      <a:pt x="5026" y="275"/>
                    </a:cubicBezTo>
                  </a:path>
                </a:pathLst>
              </a:custGeom>
              <a:noFill/>
              <a:ln w="177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Freeform 57"/>
              <p:cNvSpPr>
                <a:spLocks/>
              </p:cNvSpPr>
              <p:nvPr/>
            </p:nvSpPr>
            <p:spPr bwMode="auto">
              <a:xfrm>
                <a:off x="560" y="2017"/>
                <a:ext cx="5031" cy="241"/>
              </a:xfrm>
              <a:custGeom>
                <a:avLst/>
                <a:gdLst>
                  <a:gd name="T0" fmla="*/ 0 w 5031"/>
                  <a:gd name="T1" fmla="*/ 62 h 241"/>
                  <a:gd name="T2" fmla="*/ 604 w 5031"/>
                  <a:gd name="T3" fmla="*/ 24 h 241"/>
                  <a:gd name="T4" fmla="*/ 1198 w 5031"/>
                  <a:gd name="T5" fmla="*/ 5 h 241"/>
                  <a:gd name="T6" fmla="*/ 1648 w 5031"/>
                  <a:gd name="T7" fmla="*/ 24 h 241"/>
                  <a:gd name="T8" fmla="*/ 2113 w 5031"/>
                  <a:gd name="T9" fmla="*/ 33 h 241"/>
                  <a:gd name="T10" fmla="*/ 2621 w 5031"/>
                  <a:gd name="T11" fmla="*/ 220 h 241"/>
                  <a:gd name="T12" fmla="*/ 3133 w 5031"/>
                  <a:gd name="T13" fmla="*/ 158 h 241"/>
                  <a:gd name="T14" fmla="*/ 3411 w 5031"/>
                  <a:gd name="T15" fmla="*/ 100 h 241"/>
                  <a:gd name="T16" fmla="*/ 3804 w 5031"/>
                  <a:gd name="T17" fmla="*/ 172 h 241"/>
                  <a:gd name="T18" fmla="*/ 4350 w 5031"/>
                  <a:gd name="T19" fmla="*/ 177 h 241"/>
                  <a:gd name="T20" fmla="*/ 5031 w 5031"/>
                  <a:gd name="T21" fmla="*/ 105 h 2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31"/>
                  <a:gd name="T34" fmla="*/ 0 h 241"/>
                  <a:gd name="T35" fmla="*/ 5031 w 5031"/>
                  <a:gd name="T36" fmla="*/ 241 h 2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31" h="241">
                    <a:moveTo>
                      <a:pt x="0" y="62"/>
                    </a:moveTo>
                    <a:cubicBezTo>
                      <a:pt x="202" y="47"/>
                      <a:pt x="404" y="33"/>
                      <a:pt x="604" y="24"/>
                    </a:cubicBezTo>
                    <a:cubicBezTo>
                      <a:pt x="804" y="15"/>
                      <a:pt x="1024" y="5"/>
                      <a:pt x="1198" y="5"/>
                    </a:cubicBezTo>
                    <a:cubicBezTo>
                      <a:pt x="1372" y="5"/>
                      <a:pt x="1496" y="19"/>
                      <a:pt x="1648" y="24"/>
                    </a:cubicBezTo>
                    <a:cubicBezTo>
                      <a:pt x="1800" y="29"/>
                      <a:pt x="1951" y="0"/>
                      <a:pt x="2113" y="33"/>
                    </a:cubicBezTo>
                    <a:cubicBezTo>
                      <a:pt x="2275" y="66"/>
                      <a:pt x="2451" y="199"/>
                      <a:pt x="2621" y="220"/>
                    </a:cubicBezTo>
                    <a:cubicBezTo>
                      <a:pt x="2791" y="241"/>
                      <a:pt x="3001" y="178"/>
                      <a:pt x="3133" y="158"/>
                    </a:cubicBezTo>
                    <a:cubicBezTo>
                      <a:pt x="3265" y="138"/>
                      <a:pt x="3299" y="98"/>
                      <a:pt x="3411" y="100"/>
                    </a:cubicBezTo>
                    <a:cubicBezTo>
                      <a:pt x="3523" y="102"/>
                      <a:pt x="3648" y="159"/>
                      <a:pt x="3804" y="172"/>
                    </a:cubicBezTo>
                    <a:cubicBezTo>
                      <a:pt x="3960" y="185"/>
                      <a:pt x="4146" y="188"/>
                      <a:pt x="4350" y="177"/>
                    </a:cubicBezTo>
                    <a:cubicBezTo>
                      <a:pt x="4554" y="166"/>
                      <a:pt x="4792" y="135"/>
                      <a:pt x="5031" y="105"/>
                    </a:cubicBezTo>
                  </a:path>
                </a:pathLst>
              </a:custGeom>
              <a:noFill/>
              <a:ln w="177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AutoShape 58"/>
              <p:cNvSpPr>
                <a:spLocks noChangeArrowheads="1"/>
              </p:cNvSpPr>
              <p:nvPr/>
            </p:nvSpPr>
            <p:spPr bwMode="auto">
              <a:xfrm>
                <a:off x="574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2" name="AutoShape 59"/>
              <p:cNvSpPr>
                <a:spLocks noChangeArrowheads="1"/>
              </p:cNvSpPr>
              <p:nvPr/>
            </p:nvSpPr>
            <p:spPr bwMode="auto">
              <a:xfrm>
                <a:off x="702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3" name="AutoShape 60"/>
              <p:cNvSpPr>
                <a:spLocks noChangeArrowheads="1"/>
              </p:cNvSpPr>
              <p:nvPr/>
            </p:nvSpPr>
            <p:spPr bwMode="auto">
              <a:xfrm>
                <a:off x="830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4" name="AutoShape 61"/>
              <p:cNvSpPr>
                <a:spLocks noChangeArrowheads="1"/>
              </p:cNvSpPr>
              <p:nvPr/>
            </p:nvSpPr>
            <p:spPr bwMode="auto">
              <a:xfrm>
                <a:off x="958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5" name="AutoShape 62"/>
              <p:cNvSpPr>
                <a:spLocks noChangeArrowheads="1"/>
              </p:cNvSpPr>
              <p:nvPr/>
            </p:nvSpPr>
            <p:spPr bwMode="auto">
              <a:xfrm>
                <a:off x="1081" y="177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6" name="AutoShape 63"/>
              <p:cNvSpPr>
                <a:spLocks noChangeArrowheads="1"/>
              </p:cNvSpPr>
              <p:nvPr/>
            </p:nvSpPr>
            <p:spPr bwMode="auto">
              <a:xfrm>
                <a:off x="1214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" name="AutoShape 64"/>
              <p:cNvSpPr>
                <a:spLocks noChangeArrowheads="1"/>
              </p:cNvSpPr>
              <p:nvPr/>
            </p:nvSpPr>
            <p:spPr bwMode="auto">
              <a:xfrm>
                <a:off x="1342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8" name="AutoShape 65"/>
              <p:cNvSpPr>
                <a:spLocks noChangeArrowheads="1"/>
              </p:cNvSpPr>
              <p:nvPr/>
            </p:nvSpPr>
            <p:spPr bwMode="auto">
              <a:xfrm>
                <a:off x="1470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9" name="AutoShape 66"/>
              <p:cNvSpPr>
                <a:spLocks noChangeArrowheads="1"/>
              </p:cNvSpPr>
              <p:nvPr/>
            </p:nvSpPr>
            <p:spPr bwMode="auto">
              <a:xfrm>
                <a:off x="1599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0" name="AutoShape 67"/>
              <p:cNvSpPr>
                <a:spLocks noChangeArrowheads="1"/>
              </p:cNvSpPr>
              <p:nvPr/>
            </p:nvSpPr>
            <p:spPr bwMode="auto">
              <a:xfrm>
                <a:off x="1727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1" name="AutoShape 68"/>
              <p:cNvSpPr>
                <a:spLocks noChangeArrowheads="1"/>
              </p:cNvSpPr>
              <p:nvPr/>
            </p:nvSpPr>
            <p:spPr bwMode="auto">
              <a:xfrm>
                <a:off x="1855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2" name="AutoShape 69"/>
              <p:cNvSpPr>
                <a:spLocks noChangeArrowheads="1"/>
              </p:cNvSpPr>
              <p:nvPr/>
            </p:nvSpPr>
            <p:spPr bwMode="auto">
              <a:xfrm>
                <a:off x="1983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3" name="AutoShape 70"/>
              <p:cNvSpPr>
                <a:spLocks noChangeArrowheads="1"/>
              </p:cNvSpPr>
              <p:nvPr/>
            </p:nvSpPr>
            <p:spPr bwMode="auto">
              <a:xfrm>
                <a:off x="2111" y="176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4" name="AutoShape 71"/>
              <p:cNvSpPr>
                <a:spLocks noChangeArrowheads="1"/>
              </p:cNvSpPr>
              <p:nvPr/>
            </p:nvSpPr>
            <p:spPr bwMode="auto">
              <a:xfrm>
                <a:off x="2239" y="177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5" name="Freeform 72"/>
              <p:cNvSpPr>
                <a:spLocks/>
              </p:cNvSpPr>
              <p:nvPr/>
            </p:nvSpPr>
            <p:spPr bwMode="auto">
              <a:xfrm>
                <a:off x="556" y="1896"/>
                <a:ext cx="1849" cy="68"/>
              </a:xfrm>
              <a:custGeom>
                <a:avLst/>
                <a:gdLst>
                  <a:gd name="T0" fmla="*/ 0 w 1849"/>
                  <a:gd name="T1" fmla="*/ 68 h 68"/>
                  <a:gd name="T2" fmla="*/ 364 w 1849"/>
                  <a:gd name="T3" fmla="*/ 49 h 68"/>
                  <a:gd name="T4" fmla="*/ 733 w 1849"/>
                  <a:gd name="T5" fmla="*/ 25 h 68"/>
                  <a:gd name="T6" fmla="*/ 1058 w 1849"/>
                  <a:gd name="T7" fmla="*/ 11 h 68"/>
                  <a:gd name="T8" fmla="*/ 1298 w 1849"/>
                  <a:gd name="T9" fmla="*/ 1 h 68"/>
                  <a:gd name="T10" fmla="*/ 1547 w 1849"/>
                  <a:gd name="T11" fmla="*/ 20 h 68"/>
                  <a:gd name="T12" fmla="*/ 1849 w 1849"/>
                  <a:gd name="T13" fmla="*/ 2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9"/>
                  <a:gd name="T22" fmla="*/ 0 h 68"/>
                  <a:gd name="T23" fmla="*/ 1849 w 1849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9" h="68">
                    <a:moveTo>
                      <a:pt x="0" y="68"/>
                    </a:moveTo>
                    <a:cubicBezTo>
                      <a:pt x="121" y="62"/>
                      <a:pt x="242" y="56"/>
                      <a:pt x="364" y="49"/>
                    </a:cubicBezTo>
                    <a:cubicBezTo>
                      <a:pt x="486" y="42"/>
                      <a:pt x="617" y="31"/>
                      <a:pt x="733" y="25"/>
                    </a:cubicBezTo>
                    <a:cubicBezTo>
                      <a:pt x="849" y="19"/>
                      <a:pt x="964" y="15"/>
                      <a:pt x="1058" y="11"/>
                    </a:cubicBezTo>
                    <a:cubicBezTo>
                      <a:pt x="1152" y="7"/>
                      <a:pt x="1217" y="0"/>
                      <a:pt x="1298" y="1"/>
                    </a:cubicBezTo>
                    <a:cubicBezTo>
                      <a:pt x="1379" y="2"/>
                      <a:pt x="1455" y="16"/>
                      <a:pt x="1547" y="20"/>
                    </a:cubicBezTo>
                    <a:cubicBezTo>
                      <a:pt x="1639" y="24"/>
                      <a:pt x="1744" y="24"/>
                      <a:pt x="1849" y="2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AutoShape 73"/>
              <p:cNvSpPr>
                <a:spLocks noChangeArrowheads="1"/>
              </p:cNvSpPr>
              <p:nvPr/>
            </p:nvSpPr>
            <p:spPr bwMode="auto">
              <a:xfrm>
                <a:off x="2359" y="1775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" name="AutoShape 74"/>
              <p:cNvSpPr>
                <a:spLocks noChangeArrowheads="1"/>
              </p:cNvSpPr>
              <p:nvPr/>
            </p:nvSpPr>
            <p:spPr bwMode="auto">
              <a:xfrm>
                <a:off x="2359" y="1948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" name="AutoShape 75"/>
              <p:cNvSpPr>
                <a:spLocks noChangeArrowheads="1"/>
              </p:cNvSpPr>
              <p:nvPr/>
            </p:nvSpPr>
            <p:spPr bwMode="auto">
              <a:xfrm>
                <a:off x="4066" y="1926"/>
                <a:ext cx="78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9" name="AutoShape 76"/>
              <p:cNvSpPr>
                <a:spLocks noChangeArrowheads="1"/>
              </p:cNvSpPr>
              <p:nvPr/>
            </p:nvSpPr>
            <p:spPr bwMode="auto">
              <a:xfrm>
                <a:off x="4203" y="1926"/>
                <a:ext cx="69" cy="25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0" name="AutoShape 77"/>
              <p:cNvSpPr>
                <a:spLocks noChangeArrowheads="1"/>
              </p:cNvSpPr>
              <p:nvPr/>
            </p:nvSpPr>
            <p:spPr bwMode="auto">
              <a:xfrm>
                <a:off x="4327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1" name="AutoShape 78"/>
              <p:cNvSpPr>
                <a:spLocks noChangeArrowheads="1"/>
              </p:cNvSpPr>
              <p:nvPr/>
            </p:nvSpPr>
            <p:spPr bwMode="auto">
              <a:xfrm>
                <a:off x="4455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2" name="AutoShape 79"/>
              <p:cNvSpPr>
                <a:spLocks noChangeArrowheads="1"/>
              </p:cNvSpPr>
              <p:nvPr/>
            </p:nvSpPr>
            <p:spPr bwMode="auto">
              <a:xfrm>
                <a:off x="4584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3" name="AutoShape 80"/>
              <p:cNvSpPr>
                <a:spLocks noChangeArrowheads="1"/>
              </p:cNvSpPr>
              <p:nvPr/>
            </p:nvSpPr>
            <p:spPr bwMode="auto">
              <a:xfrm>
                <a:off x="4712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4" name="AutoShape 81"/>
              <p:cNvSpPr>
                <a:spLocks noChangeArrowheads="1"/>
              </p:cNvSpPr>
              <p:nvPr/>
            </p:nvSpPr>
            <p:spPr bwMode="auto">
              <a:xfrm>
                <a:off x="4840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5" name="AutoShape 82"/>
              <p:cNvSpPr>
                <a:spLocks noChangeArrowheads="1"/>
              </p:cNvSpPr>
              <p:nvPr/>
            </p:nvSpPr>
            <p:spPr bwMode="auto">
              <a:xfrm>
                <a:off x="4968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6" name="AutoShape 83"/>
              <p:cNvSpPr>
                <a:spLocks noChangeArrowheads="1"/>
              </p:cNvSpPr>
              <p:nvPr/>
            </p:nvSpPr>
            <p:spPr bwMode="auto">
              <a:xfrm>
                <a:off x="5096" y="191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" name="AutoShape 84"/>
              <p:cNvSpPr>
                <a:spLocks noChangeArrowheads="1"/>
              </p:cNvSpPr>
              <p:nvPr/>
            </p:nvSpPr>
            <p:spPr bwMode="auto">
              <a:xfrm>
                <a:off x="5224" y="1916"/>
                <a:ext cx="77" cy="27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8" name="AutoShape 85"/>
              <p:cNvSpPr>
                <a:spLocks noChangeArrowheads="1"/>
              </p:cNvSpPr>
              <p:nvPr/>
            </p:nvSpPr>
            <p:spPr bwMode="auto">
              <a:xfrm>
                <a:off x="5352" y="1897"/>
                <a:ext cx="73" cy="27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" name="AutoShape 86"/>
              <p:cNvSpPr>
                <a:spLocks noChangeArrowheads="1"/>
              </p:cNvSpPr>
              <p:nvPr/>
            </p:nvSpPr>
            <p:spPr bwMode="auto">
              <a:xfrm>
                <a:off x="5481" y="1883"/>
                <a:ext cx="73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" name="Freeform 87"/>
              <p:cNvSpPr>
                <a:spLocks/>
              </p:cNvSpPr>
              <p:nvPr/>
            </p:nvSpPr>
            <p:spPr bwMode="auto">
              <a:xfrm>
                <a:off x="4006" y="2007"/>
                <a:ext cx="1585" cy="98"/>
              </a:xfrm>
              <a:custGeom>
                <a:avLst/>
                <a:gdLst>
                  <a:gd name="T0" fmla="*/ 4 w 1585"/>
                  <a:gd name="T1" fmla="*/ 0 h 98"/>
                  <a:gd name="T2" fmla="*/ 61 w 1585"/>
                  <a:gd name="T3" fmla="*/ 15 h 98"/>
                  <a:gd name="T4" fmla="*/ 368 w 1585"/>
                  <a:gd name="T5" fmla="*/ 87 h 98"/>
                  <a:gd name="T6" fmla="*/ 713 w 1585"/>
                  <a:gd name="T7" fmla="*/ 82 h 98"/>
                  <a:gd name="T8" fmla="*/ 1053 w 1585"/>
                  <a:gd name="T9" fmla="*/ 72 h 98"/>
                  <a:gd name="T10" fmla="*/ 1340 w 1585"/>
                  <a:gd name="T11" fmla="*/ 43 h 98"/>
                  <a:gd name="T12" fmla="*/ 1585 w 1585"/>
                  <a:gd name="T13" fmla="*/ 19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5"/>
                  <a:gd name="T22" fmla="*/ 0 h 98"/>
                  <a:gd name="T23" fmla="*/ 1585 w 158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5" h="98">
                    <a:moveTo>
                      <a:pt x="4" y="0"/>
                    </a:moveTo>
                    <a:cubicBezTo>
                      <a:pt x="2" y="0"/>
                      <a:pt x="0" y="1"/>
                      <a:pt x="61" y="15"/>
                    </a:cubicBezTo>
                    <a:cubicBezTo>
                      <a:pt x="122" y="29"/>
                      <a:pt x="259" y="76"/>
                      <a:pt x="368" y="87"/>
                    </a:cubicBezTo>
                    <a:cubicBezTo>
                      <a:pt x="477" y="98"/>
                      <a:pt x="599" y="84"/>
                      <a:pt x="713" y="82"/>
                    </a:cubicBezTo>
                    <a:cubicBezTo>
                      <a:pt x="827" y="80"/>
                      <a:pt x="949" y="78"/>
                      <a:pt x="1053" y="72"/>
                    </a:cubicBezTo>
                    <a:cubicBezTo>
                      <a:pt x="1157" y="66"/>
                      <a:pt x="1251" y="52"/>
                      <a:pt x="1340" y="43"/>
                    </a:cubicBezTo>
                    <a:cubicBezTo>
                      <a:pt x="1429" y="34"/>
                      <a:pt x="1507" y="26"/>
                      <a:pt x="1585" y="19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" name="AutoShape 88"/>
              <p:cNvSpPr>
                <a:spLocks noChangeArrowheads="1"/>
              </p:cNvSpPr>
              <p:nvPr/>
            </p:nvSpPr>
            <p:spPr bwMode="auto">
              <a:xfrm>
                <a:off x="3930" y="1852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2" name="AutoShape 89"/>
              <p:cNvSpPr>
                <a:spLocks noChangeArrowheads="1"/>
              </p:cNvSpPr>
              <p:nvPr/>
            </p:nvSpPr>
            <p:spPr bwMode="auto">
              <a:xfrm>
                <a:off x="3926" y="2024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3" name="AutoShape 90"/>
              <p:cNvSpPr>
                <a:spLocks noChangeArrowheads="1"/>
              </p:cNvSpPr>
              <p:nvPr/>
            </p:nvSpPr>
            <p:spPr bwMode="auto">
              <a:xfrm>
                <a:off x="3815" y="2039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4" name="AutoShape 91"/>
              <p:cNvSpPr>
                <a:spLocks noChangeArrowheads="1"/>
              </p:cNvSpPr>
              <p:nvPr/>
            </p:nvSpPr>
            <p:spPr bwMode="auto">
              <a:xfrm>
                <a:off x="3815" y="1824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5" name="AutoShape 92"/>
              <p:cNvSpPr>
                <a:spLocks noChangeArrowheads="1"/>
              </p:cNvSpPr>
              <p:nvPr/>
            </p:nvSpPr>
            <p:spPr bwMode="auto">
              <a:xfrm>
                <a:off x="2465" y="1755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6" name="AutoShape 93"/>
              <p:cNvSpPr>
                <a:spLocks noChangeArrowheads="1"/>
              </p:cNvSpPr>
              <p:nvPr/>
            </p:nvSpPr>
            <p:spPr bwMode="auto">
              <a:xfrm>
                <a:off x="2465" y="1947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7" name="Group 94"/>
            <p:cNvGrpSpPr>
              <a:grpSpLocks/>
            </p:cNvGrpSpPr>
            <p:nvPr/>
          </p:nvGrpSpPr>
          <p:grpSpPr bwMode="auto">
            <a:xfrm>
              <a:off x="274" y="2027"/>
              <a:ext cx="206" cy="192"/>
              <a:chOff x="1768" y="3755"/>
              <a:chExt cx="206" cy="192"/>
            </a:xfrm>
          </p:grpSpPr>
          <p:sp>
            <p:nvSpPr>
              <p:cNvPr id="277" name="Oval 9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8" name="Rectangle 9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268" name="Group 97"/>
            <p:cNvGrpSpPr>
              <a:grpSpLocks/>
            </p:cNvGrpSpPr>
            <p:nvPr/>
          </p:nvGrpSpPr>
          <p:grpSpPr bwMode="auto">
            <a:xfrm>
              <a:off x="274" y="1765"/>
              <a:ext cx="206" cy="192"/>
              <a:chOff x="2621" y="2303"/>
              <a:chExt cx="206" cy="192"/>
            </a:xfrm>
          </p:grpSpPr>
          <p:sp>
            <p:nvSpPr>
              <p:cNvPr id="275" name="Oval 9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" name="Rectangle 9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269" name="Group 100"/>
            <p:cNvGrpSpPr>
              <a:grpSpLocks/>
            </p:cNvGrpSpPr>
            <p:nvPr/>
          </p:nvGrpSpPr>
          <p:grpSpPr bwMode="auto">
            <a:xfrm>
              <a:off x="5566" y="1825"/>
              <a:ext cx="206" cy="192"/>
              <a:chOff x="1768" y="3755"/>
              <a:chExt cx="206" cy="192"/>
            </a:xfrm>
          </p:grpSpPr>
          <p:sp>
            <p:nvSpPr>
              <p:cNvPr id="273" name="Oval 10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4" name="Rectangle 10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270" name="Group 103"/>
            <p:cNvGrpSpPr>
              <a:grpSpLocks/>
            </p:cNvGrpSpPr>
            <p:nvPr/>
          </p:nvGrpSpPr>
          <p:grpSpPr bwMode="auto">
            <a:xfrm>
              <a:off x="5566" y="2061"/>
              <a:ext cx="206" cy="192"/>
              <a:chOff x="2621" y="2303"/>
              <a:chExt cx="206" cy="192"/>
            </a:xfrm>
          </p:grpSpPr>
          <p:sp>
            <p:nvSpPr>
              <p:cNvPr id="271" name="Oval 104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2" name="Rectangle 105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sp>
        <p:nvSpPr>
          <p:cNvPr id="317" name="Freeform 106"/>
          <p:cNvSpPr>
            <a:spLocks/>
          </p:cNvSpPr>
          <p:nvPr/>
        </p:nvSpPr>
        <p:spPr bwMode="auto">
          <a:xfrm>
            <a:off x="4390269" y="5563797"/>
            <a:ext cx="2682875" cy="542925"/>
          </a:xfrm>
          <a:custGeom>
            <a:avLst/>
            <a:gdLst>
              <a:gd name="T0" fmla="*/ 2682875 w 1705"/>
              <a:gd name="T1" fmla="*/ 535132 h 418"/>
              <a:gd name="T2" fmla="*/ 2066050 w 1705"/>
              <a:gd name="T3" fmla="*/ 535132 h 418"/>
              <a:gd name="T4" fmla="*/ 1575107 w 1705"/>
              <a:gd name="T5" fmla="*/ 485775 h 418"/>
              <a:gd name="T6" fmla="*/ 934679 w 1705"/>
              <a:gd name="T7" fmla="*/ 429924 h 418"/>
              <a:gd name="T8" fmla="*/ 505104 w 1705"/>
              <a:gd name="T9" fmla="*/ 336406 h 418"/>
              <a:gd name="T10" fmla="*/ 165221 w 1705"/>
              <a:gd name="T11" fmla="*/ 155864 h 418"/>
              <a:gd name="T12" fmla="*/ 0 w 1705"/>
              <a:gd name="T13" fmla="*/ 0 h 4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05"/>
              <a:gd name="T22" fmla="*/ 0 h 418"/>
              <a:gd name="T23" fmla="*/ 1705 w 1705"/>
              <a:gd name="T24" fmla="*/ 418 h 4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05" h="418">
                <a:moveTo>
                  <a:pt x="1705" y="412"/>
                </a:moveTo>
                <a:cubicBezTo>
                  <a:pt x="1567" y="415"/>
                  <a:pt x="1430" y="418"/>
                  <a:pt x="1313" y="412"/>
                </a:cubicBezTo>
                <a:cubicBezTo>
                  <a:pt x="1196" y="406"/>
                  <a:pt x="1121" y="387"/>
                  <a:pt x="1001" y="374"/>
                </a:cubicBezTo>
                <a:cubicBezTo>
                  <a:pt x="881" y="361"/>
                  <a:pt x="707" y="350"/>
                  <a:pt x="594" y="331"/>
                </a:cubicBezTo>
                <a:cubicBezTo>
                  <a:pt x="481" y="312"/>
                  <a:pt x="402" y="294"/>
                  <a:pt x="321" y="259"/>
                </a:cubicBezTo>
                <a:cubicBezTo>
                  <a:pt x="240" y="224"/>
                  <a:pt x="158" y="163"/>
                  <a:pt x="105" y="120"/>
                </a:cubicBezTo>
                <a:cubicBezTo>
                  <a:pt x="52" y="77"/>
                  <a:pt x="26" y="38"/>
                  <a:pt x="0" y="0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Line 107"/>
          <p:cNvSpPr>
            <a:spLocks noChangeShapeType="1"/>
          </p:cNvSpPr>
          <p:nvPr/>
        </p:nvSpPr>
        <p:spPr bwMode="auto">
          <a:xfrm flipH="1">
            <a:off x="4671257" y="3020622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AutoShape 108"/>
          <p:cNvSpPr>
            <a:spLocks noChangeArrowheads="1"/>
          </p:cNvSpPr>
          <p:nvPr/>
        </p:nvSpPr>
        <p:spPr bwMode="auto">
          <a:xfrm>
            <a:off x="7219194" y="2395147"/>
            <a:ext cx="1328738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320" name="AutoShape 109"/>
          <p:cNvSpPr>
            <a:spLocks noChangeArrowheads="1"/>
          </p:cNvSpPr>
          <p:nvPr/>
        </p:nvSpPr>
        <p:spPr bwMode="auto">
          <a:xfrm>
            <a:off x="7335082" y="3568309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321" name="AutoShape 110"/>
          <p:cNvSpPr>
            <a:spLocks noChangeArrowheads="1"/>
          </p:cNvSpPr>
          <p:nvPr/>
        </p:nvSpPr>
        <p:spPr bwMode="auto">
          <a:xfrm>
            <a:off x="6404807" y="4676384"/>
            <a:ext cx="1328737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322" name="AutoShape 111"/>
          <p:cNvSpPr>
            <a:spLocks noChangeArrowheads="1"/>
          </p:cNvSpPr>
          <p:nvPr/>
        </p:nvSpPr>
        <p:spPr bwMode="auto">
          <a:xfrm>
            <a:off x="6825494" y="5516172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323" name="AutoShape 112"/>
          <p:cNvSpPr>
            <a:spLocks noChangeArrowheads="1"/>
          </p:cNvSpPr>
          <p:nvPr/>
        </p:nvSpPr>
        <p:spPr bwMode="auto">
          <a:xfrm>
            <a:off x="4876044" y="5468547"/>
            <a:ext cx="1328738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0F116A"/>
                </a:solidFill>
              </a:rPr>
              <a:t>leading strand</a:t>
            </a:r>
          </a:p>
        </p:txBody>
      </p:sp>
      <p:grpSp>
        <p:nvGrpSpPr>
          <p:cNvPr id="324" name="Group 113"/>
          <p:cNvGrpSpPr>
            <a:grpSpLocks/>
          </p:cNvGrpSpPr>
          <p:nvPr/>
        </p:nvGrpSpPr>
        <p:grpSpPr bwMode="auto">
          <a:xfrm>
            <a:off x="6382582" y="4284272"/>
            <a:ext cx="2362200" cy="963612"/>
            <a:chOff x="3111" y="2715"/>
            <a:chExt cx="1488" cy="607"/>
          </a:xfrm>
        </p:grpSpPr>
        <p:sp>
          <p:nvSpPr>
            <p:cNvPr id="325" name="Freeform 114"/>
            <p:cNvSpPr>
              <a:spLocks/>
            </p:cNvSpPr>
            <p:nvPr/>
          </p:nvSpPr>
          <p:spPr bwMode="auto">
            <a:xfrm>
              <a:off x="3133" y="2800"/>
              <a:ext cx="1466" cy="510"/>
            </a:xfrm>
            <a:custGeom>
              <a:avLst/>
              <a:gdLst>
                <a:gd name="T0" fmla="*/ 0 w 1466"/>
                <a:gd name="T1" fmla="*/ 3 h 510"/>
                <a:gd name="T2" fmla="*/ 326 w 1466"/>
                <a:gd name="T3" fmla="*/ 7 h 510"/>
                <a:gd name="T4" fmla="*/ 618 w 1466"/>
                <a:gd name="T5" fmla="*/ 46 h 510"/>
                <a:gd name="T6" fmla="*/ 901 w 1466"/>
                <a:gd name="T7" fmla="*/ 141 h 510"/>
                <a:gd name="T8" fmla="*/ 1145 w 1466"/>
                <a:gd name="T9" fmla="*/ 324 h 510"/>
                <a:gd name="T10" fmla="*/ 1327 w 1466"/>
                <a:gd name="T11" fmla="*/ 434 h 510"/>
                <a:gd name="T12" fmla="*/ 1466 w 1466"/>
                <a:gd name="T13" fmla="*/ 51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6"/>
                <a:gd name="T22" fmla="*/ 0 h 510"/>
                <a:gd name="T23" fmla="*/ 1466 w 1466"/>
                <a:gd name="T24" fmla="*/ 510 h 5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6" h="510">
                  <a:moveTo>
                    <a:pt x="0" y="3"/>
                  </a:moveTo>
                  <a:cubicBezTo>
                    <a:pt x="111" y="1"/>
                    <a:pt x="223" y="0"/>
                    <a:pt x="326" y="7"/>
                  </a:cubicBezTo>
                  <a:cubicBezTo>
                    <a:pt x="429" y="14"/>
                    <a:pt x="522" y="24"/>
                    <a:pt x="618" y="46"/>
                  </a:cubicBezTo>
                  <a:cubicBezTo>
                    <a:pt x="714" y="68"/>
                    <a:pt x="813" y="95"/>
                    <a:pt x="901" y="141"/>
                  </a:cubicBezTo>
                  <a:cubicBezTo>
                    <a:pt x="989" y="187"/>
                    <a:pt x="1074" y="275"/>
                    <a:pt x="1145" y="324"/>
                  </a:cubicBezTo>
                  <a:cubicBezTo>
                    <a:pt x="1216" y="373"/>
                    <a:pt x="1273" y="403"/>
                    <a:pt x="1327" y="434"/>
                  </a:cubicBezTo>
                  <a:cubicBezTo>
                    <a:pt x="1381" y="465"/>
                    <a:pt x="1423" y="487"/>
                    <a:pt x="1466" y="51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6" name="Group 115"/>
            <p:cNvGrpSpPr>
              <a:grpSpLocks/>
            </p:cNvGrpSpPr>
            <p:nvPr/>
          </p:nvGrpSpPr>
          <p:grpSpPr bwMode="auto">
            <a:xfrm>
              <a:off x="3111" y="2715"/>
              <a:ext cx="206" cy="192"/>
              <a:chOff x="1768" y="3755"/>
              <a:chExt cx="206" cy="192"/>
            </a:xfrm>
          </p:grpSpPr>
          <p:sp>
            <p:nvSpPr>
              <p:cNvPr id="330" name="Oval 116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1" name="Rectangle 117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27" name="Group 118"/>
            <p:cNvGrpSpPr>
              <a:grpSpLocks/>
            </p:cNvGrpSpPr>
            <p:nvPr/>
          </p:nvGrpSpPr>
          <p:grpSpPr bwMode="auto">
            <a:xfrm>
              <a:off x="4329" y="3130"/>
              <a:ext cx="206" cy="192"/>
              <a:chOff x="2621" y="2303"/>
              <a:chExt cx="206" cy="192"/>
            </a:xfrm>
          </p:grpSpPr>
          <p:sp>
            <p:nvSpPr>
              <p:cNvPr id="328" name="Oval 119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9" name="Rectangle 120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332" name="Group 121"/>
          <p:cNvGrpSpPr>
            <a:grpSpLocks/>
          </p:cNvGrpSpPr>
          <p:nvPr/>
        </p:nvGrpSpPr>
        <p:grpSpPr bwMode="auto">
          <a:xfrm>
            <a:off x="4437894" y="5603484"/>
            <a:ext cx="327025" cy="304800"/>
            <a:chOff x="2621" y="2303"/>
            <a:chExt cx="206" cy="192"/>
          </a:xfrm>
        </p:grpSpPr>
        <p:sp>
          <p:nvSpPr>
            <p:cNvPr id="333" name="Oval 12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4" name="Rectangle 12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35" name="Group 124"/>
          <p:cNvGrpSpPr>
            <a:grpSpLocks/>
          </p:cNvGrpSpPr>
          <p:nvPr/>
        </p:nvGrpSpPr>
        <p:grpSpPr bwMode="auto">
          <a:xfrm>
            <a:off x="6800094" y="5949559"/>
            <a:ext cx="327025" cy="304800"/>
            <a:chOff x="1768" y="3755"/>
            <a:chExt cx="206" cy="192"/>
          </a:xfrm>
        </p:grpSpPr>
        <p:sp>
          <p:nvSpPr>
            <p:cNvPr id="336" name="Oval 1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7" name="Rectangle 1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38" name="Group 127"/>
          <p:cNvGrpSpPr>
            <a:grpSpLocks/>
          </p:cNvGrpSpPr>
          <p:nvPr/>
        </p:nvGrpSpPr>
        <p:grpSpPr bwMode="auto">
          <a:xfrm>
            <a:off x="1591507" y="4063609"/>
            <a:ext cx="9015412" cy="2427288"/>
            <a:chOff x="93" y="2576"/>
            <a:chExt cx="5679" cy="1529"/>
          </a:xfrm>
        </p:grpSpPr>
        <p:sp>
          <p:nvSpPr>
            <p:cNvPr id="339" name="Freeform 128"/>
            <p:cNvSpPr>
              <a:spLocks/>
            </p:cNvSpPr>
            <p:nvPr/>
          </p:nvSpPr>
          <p:spPr bwMode="auto">
            <a:xfrm>
              <a:off x="292" y="2576"/>
              <a:ext cx="5260" cy="687"/>
            </a:xfrm>
            <a:custGeom>
              <a:avLst/>
              <a:gdLst>
                <a:gd name="T0" fmla="*/ 0 w 5260"/>
                <a:gd name="T1" fmla="*/ 526 h 687"/>
                <a:gd name="T2" fmla="*/ 891 w 5260"/>
                <a:gd name="T3" fmla="*/ 541 h 687"/>
                <a:gd name="T4" fmla="*/ 1265 w 5260"/>
                <a:gd name="T5" fmla="*/ 431 h 687"/>
                <a:gd name="T6" fmla="*/ 2171 w 5260"/>
                <a:gd name="T7" fmla="*/ 100 h 687"/>
                <a:gd name="T8" fmla="*/ 3565 w 5260"/>
                <a:gd name="T9" fmla="*/ 81 h 687"/>
                <a:gd name="T10" fmla="*/ 4456 w 5260"/>
                <a:gd name="T11" fmla="*/ 589 h 687"/>
                <a:gd name="T12" fmla="*/ 5030 w 5260"/>
                <a:gd name="T13" fmla="*/ 670 h 687"/>
                <a:gd name="T14" fmla="*/ 5260 w 5260"/>
                <a:gd name="T15" fmla="*/ 67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60"/>
                <a:gd name="T25" fmla="*/ 0 h 687"/>
                <a:gd name="T26" fmla="*/ 5260 w 5260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60" h="687">
                  <a:moveTo>
                    <a:pt x="0" y="526"/>
                  </a:moveTo>
                  <a:cubicBezTo>
                    <a:pt x="340" y="541"/>
                    <a:pt x="680" y="557"/>
                    <a:pt x="891" y="541"/>
                  </a:cubicBezTo>
                  <a:cubicBezTo>
                    <a:pt x="1102" y="525"/>
                    <a:pt x="1052" y="504"/>
                    <a:pt x="1265" y="431"/>
                  </a:cubicBezTo>
                  <a:cubicBezTo>
                    <a:pt x="1478" y="358"/>
                    <a:pt x="1788" y="158"/>
                    <a:pt x="2171" y="100"/>
                  </a:cubicBezTo>
                  <a:cubicBezTo>
                    <a:pt x="2554" y="42"/>
                    <a:pt x="3184" y="0"/>
                    <a:pt x="3565" y="81"/>
                  </a:cubicBezTo>
                  <a:cubicBezTo>
                    <a:pt x="3946" y="162"/>
                    <a:pt x="4212" y="491"/>
                    <a:pt x="4456" y="589"/>
                  </a:cubicBezTo>
                  <a:cubicBezTo>
                    <a:pt x="4700" y="687"/>
                    <a:pt x="4896" y="656"/>
                    <a:pt x="5030" y="670"/>
                  </a:cubicBezTo>
                  <a:cubicBezTo>
                    <a:pt x="5164" y="684"/>
                    <a:pt x="5212" y="677"/>
                    <a:pt x="5260" y="670"/>
                  </a:cubicBezTo>
                </a:path>
              </a:pathLst>
            </a:custGeom>
            <a:noFill/>
            <a:ln w="177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Freeform 129"/>
            <p:cNvSpPr>
              <a:spLocks/>
            </p:cNvSpPr>
            <p:nvPr/>
          </p:nvSpPr>
          <p:spPr bwMode="auto">
            <a:xfrm>
              <a:off x="282" y="3313"/>
              <a:ext cx="5265" cy="792"/>
            </a:xfrm>
            <a:custGeom>
              <a:avLst/>
              <a:gdLst>
                <a:gd name="T0" fmla="*/ 0 w 5265"/>
                <a:gd name="T1" fmla="*/ 0 h 792"/>
                <a:gd name="T2" fmla="*/ 810 w 5265"/>
                <a:gd name="T3" fmla="*/ 38 h 792"/>
                <a:gd name="T4" fmla="*/ 1035 w 5265"/>
                <a:gd name="T5" fmla="*/ 58 h 792"/>
                <a:gd name="T6" fmla="*/ 1284 w 5265"/>
                <a:gd name="T7" fmla="*/ 192 h 792"/>
                <a:gd name="T8" fmla="*/ 1787 w 5265"/>
                <a:gd name="T9" fmla="*/ 632 h 792"/>
                <a:gd name="T10" fmla="*/ 3612 w 5265"/>
                <a:gd name="T11" fmla="*/ 743 h 792"/>
                <a:gd name="T12" fmla="*/ 4422 w 5265"/>
                <a:gd name="T13" fmla="*/ 340 h 792"/>
                <a:gd name="T14" fmla="*/ 4723 w 5265"/>
                <a:gd name="T15" fmla="*/ 153 h 792"/>
                <a:gd name="T16" fmla="*/ 5265 w 5265"/>
                <a:gd name="T17" fmla="*/ 134 h 7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65"/>
                <a:gd name="T28" fmla="*/ 0 h 792"/>
                <a:gd name="T29" fmla="*/ 5265 w 5265"/>
                <a:gd name="T30" fmla="*/ 792 h 7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65" h="792">
                  <a:moveTo>
                    <a:pt x="0" y="0"/>
                  </a:moveTo>
                  <a:cubicBezTo>
                    <a:pt x="319" y="14"/>
                    <a:pt x="638" y="28"/>
                    <a:pt x="810" y="38"/>
                  </a:cubicBezTo>
                  <a:cubicBezTo>
                    <a:pt x="982" y="48"/>
                    <a:pt x="956" y="32"/>
                    <a:pt x="1035" y="58"/>
                  </a:cubicBezTo>
                  <a:cubicBezTo>
                    <a:pt x="1114" y="84"/>
                    <a:pt x="1159" y="96"/>
                    <a:pt x="1284" y="192"/>
                  </a:cubicBezTo>
                  <a:cubicBezTo>
                    <a:pt x="1409" y="288"/>
                    <a:pt x="1399" y="540"/>
                    <a:pt x="1787" y="632"/>
                  </a:cubicBezTo>
                  <a:cubicBezTo>
                    <a:pt x="2175" y="724"/>
                    <a:pt x="3173" y="792"/>
                    <a:pt x="3612" y="743"/>
                  </a:cubicBezTo>
                  <a:cubicBezTo>
                    <a:pt x="4051" y="694"/>
                    <a:pt x="4237" y="438"/>
                    <a:pt x="4422" y="340"/>
                  </a:cubicBezTo>
                  <a:cubicBezTo>
                    <a:pt x="4607" y="242"/>
                    <a:pt x="4583" y="187"/>
                    <a:pt x="4723" y="153"/>
                  </a:cubicBezTo>
                  <a:cubicBezTo>
                    <a:pt x="4863" y="119"/>
                    <a:pt x="5064" y="126"/>
                    <a:pt x="5265" y="134"/>
                  </a:cubicBezTo>
                </a:path>
              </a:pathLst>
            </a:custGeom>
            <a:noFill/>
            <a:ln w="177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1" name="Group 130"/>
            <p:cNvGrpSpPr>
              <a:grpSpLocks/>
            </p:cNvGrpSpPr>
            <p:nvPr/>
          </p:nvGrpSpPr>
          <p:grpSpPr bwMode="auto">
            <a:xfrm>
              <a:off x="93" y="3242"/>
              <a:ext cx="206" cy="192"/>
              <a:chOff x="1768" y="3755"/>
              <a:chExt cx="206" cy="192"/>
            </a:xfrm>
          </p:grpSpPr>
          <p:sp>
            <p:nvSpPr>
              <p:cNvPr id="368" name="Oval 13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" name="Rectangle 13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42" name="Group 133"/>
            <p:cNvGrpSpPr>
              <a:grpSpLocks/>
            </p:cNvGrpSpPr>
            <p:nvPr/>
          </p:nvGrpSpPr>
          <p:grpSpPr bwMode="auto">
            <a:xfrm>
              <a:off x="93" y="2980"/>
              <a:ext cx="206" cy="192"/>
              <a:chOff x="2621" y="2303"/>
              <a:chExt cx="206" cy="192"/>
            </a:xfrm>
          </p:grpSpPr>
          <p:sp>
            <p:nvSpPr>
              <p:cNvPr id="366" name="Oval 134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7" name="Rectangle 135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43" name="Group 136"/>
            <p:cNvGrpSpPr>
              <a:grpSpLocks/>
            </p:cNvGrpSpPr>
            <p:nvPr/>
          </p:nvGrpSpPr>
          <p:grpSpPr bwMode="auto">
            <a:xfrm>
              <a:off x="310" y="3065"/>
              <a:ext cx="1098" cy="321"/>
              <a:chOff x="310" y="3065"/>
              <a:chExt cx="1098" cy="321"/>
            </a:xfrm>
          </p:grpSpPr>
          <p:sp>
            <p:nvSpPr>
              <p:cNvPr id="357" name="AutoShape 137"/>
              <p:cNvSpPr>
                <a:spLocks noChangeArrowheads="1"/>
              </p:cNvSpPr>
              <p:nvPr/>
            </p:nvSpPr>
            <p:spPr bwMode="auto">
              <a:xfrm>
                <a:off x="310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" name="AutoShape 138"/>
              <p:cNvSpPr>
                <a:spLocks noChangeArrowheads="1"/>
              </p:cNvSpPr>
              <p:nvPr/>
            </p:nvSpPr>
            <p:spPr bwMode="auto">
              <a:xfrm>
                <a:off x="438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9" name="AutoShape 139"/>
              <p:cNvSpPr>
                <a:spLocks noChangeArrowheads="1"/>
              </p:cNvSpPr>
              <p:nvPr/>
            </p:nvSpPr>
            <p:spPr bwMode="auto">
              <a:xfrm>
                <a:off x="566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0" name="AutoShape 140"/>
              <p:cNvSpPr>
                <a:spLocks noChangeArrowheads="1"/>
              </p:cNvSpPr>
              <p:nvPr/>
            </p:nvSpPr>
            <p:spPr bwMode="auto">
              <a:xfrm>
                <a:off x="694" y="3110"/>
                <a:ext cx="78" cy="25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1" name="AutoShape 141"/>
              <p:cNvSpPr>
                <a:spLocks noChangeArrowheads="1"/>
              </p:cNvSpPr>
              <p:nvPr/>
            </p:nvSpPr>
            <p:spPr bwMode="auto">
              <a:xfrm>
                <a:off x="817" y="3085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2" name="AutoShape 142"/>
              <p:cNvSpPr>
                <a:spLocks noChangeArrowheads="1"/>
              </p:cNvSpPr>
              <p:nvPr/>
            </p:nvSpPr>
            <p:spPr bwMode="auto">
              <a:xfrm>
                <a:off x="950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" name="AutoShape 143"/>
              <p:cNvSpPr>
                <a:spLocks noChangeArrowheads="1"/>
              </p:cNvSpPr>
              <p:nvPr/>
            </p:nvSpPr>
            <p:spPr bwMode="auto">
              <a:xfrm>
                <a:off x="1078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4" name="AutoShape 144"/>
              <p:cNvSpPr>
                <a:spLocks noChangeArrowheads="1"/>
              </p:cNvSpPr>
              <p:nvPr/>
            </p:nvSpPr>
            <p:spPr bwMode="auto">
              <a:xfrm>
                <a:off x="1206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5" name="AutoShape 145"/>
              <p:cNvSpPr>
                <a:spLocks noChangeArrowheads="1"/>
              </p:cNvSpPr>
              <p:nvPr/>
            </p:nvSpPr>
            <p:spPr bwMode="auto">
              <a:xfrm>
                <a:off x="1335" y="3065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4" name="AutoShape 146"/>
            <p:cNvSpPr>
              <a:spLocks noChangeArrowheads="1"/>
            </p:cNvSpPr>
            <p:nvPr/>
          </p:nvSpPr>
          <p:spPr bwMode="auto">
            <a:xfrm>
              <a:off x="4916" y="3229"/>
              <a:ext cx="73" cy="25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5" name="AutoShape 147"/>
            <p:cNvSpPr>
              <a:spLocks noChangeArrowheads="1"/>
            </p:cNvSpPr>
            <p:nvPr/>
          </p:nvSpPr>
          <p:spPr bwMode="auto">
            <a:xfrm>
              <a:off x="5049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6" name="AutoShape 148"/>
            <p:cNvSpPr>
              <a:spLocks noChangeArrowheads="1"/>
            </p:cNvSpPr>
            <p:nvPr/>
          </p:nvSpPr>
          <p:spPr bwMode="auto">
            <a:xfrm>
              <a:off x="5177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7" name="AutoShape 149"/>
            <p:cNvSpPr>
              <a:spLocks noChangeArrowheads="1"/>
            </p:cNvSpPr>
            <p:nvPr/>
          </p:nvSpPr>
          <p:spPr bwMode="auto">
            <a:xfrm>
              <a:off x="5305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" name="AutoShape 150"/>
            <p:cNvSpPr>
              <a:spLocks noChangeArrowheads="1"/>
            </p:cNvSpPr>
            <p:nvPr/>
          </p:nvSpPr>
          <p:spPr bwMode="auto">
            <a:xfrm>
              <a:off x="5434" y="3209"/>
              <a:ext cx="73" cy="25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9" name="Freeform 151"/>
            <p:cNvSpPr>
              <a:spLocks/>
            </p:cNvSpPr>
            <p:nvPr/>
          </p:nvSpPr>
          <p:spPr bwMode="auto">
            <a:xfrm>
              <a:off x="287" y="3208"/>
              <a:ext cx="1188" cy="38"/>
            </a:xfrm>
            <a:custGeom>
              <a:avLst/>
              <a:gdLst>
                <a:gd name="T0" fmla="*/ 0 w 1188"/>
                <a:gd name="T1" fmla="*/ 0 h 38"/>
                <a:gd name="T2" fmla="*/ 460 w 1188"/>
                <a:gd name="T3" fmla="*/ 24 h 38"/>
                <a:gd name="T4" fmla="*/ 776 w 1188"/>
                <a:gd name="T5" fmla="*/ 38 h 38"/>
                <a:gd name="T6" fmla="*/ 1188 w 1188"/>
                <a:gd name="T7" fmla="*/ 2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8"/>
                <a:gd name="T13" fmla="*/ 0 h 38"/>
                <a:gd name="T14" fmla="*/ 1188 w 118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8" h="38">
                  <a:moveTo>
                    <a:pt x="0" y="0"/>
                  </a:moveTo>
                  <a:cubicBezTo>
                    <a:pt x="165" y="9"/>
                    <a:pt x="331" y="18"/>
                    <a:pt x="460" y="24"/>
                  </a:cubicBezTo>
                  <a:cubicBezTo>
                    <a:pt x="589" y="30"/>
                    <a:pt x="655" y="38"/>
                    <a:pt x="776" y="38"/>
                  </a:cubicBezTo>
                  <a:cubicBezTo>
                    <a:pt x="897" y="38"/>
                    <a:pt x="1042" y="31"/>
                    <a:pt x="1188" y="24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Freeform 152"/>
            <p:cNvSpPr>
              <a:spLocks/>
            </p:cNvSpPr>
            <p:nvPr/>
          </p:nvSpPr>
          <p:spPr bwMode="auto">
            <a:xfrm>
              <a:off x="4877" y="3339"/>
              <a:ext cx="728" cy="27"/>
            </a:xfrm>
            <a:custGeom>
              <a:avLst/>
              <a:gdLst>
                <a:gd name="T0" fmla="*/ 0 w 728"/>
                <a:gd name="T1" fmla="*/ 22 h 27"/>
                <a:gd name="T2" fmla="*/ 230 w 728"/>
                <a:gd name="T3" fmla="*/ 12 h 27"/>
                <a:gd name="T4" fmla="*/ 417 w 728"/>
                <a:gd name="T5" fmla="*/ 8 h 27"/>
                <a:gd name="T6" fmla="*/ 551 w 728"/>
                <a:gd name="T7" fmla="*/ 3 h 27"/>
                <a:gd name="T8" fmla="*/ 728 w 728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8"/>
                <a:gd name="T16" fmla="*/ 0 h 27"/>
                <a:gd name="T17" fmla="*/ 728 w 7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8" h="27">
                  <a:moveTo>
                    <a:pt x="0" y="22"/>
                  </a:moveTo>
                  <a:cubicBezTo>
                    <a:pt x="80" y="18"/>
                    <a:pt x="161" y="14"/>
                    <a:pt x="230" y="12"/>
                  </a:cubicBezTo>
                  <a:cubicBezTo>
                    <a:pt x="299" y="10"/>
                    <a:pt x="364" y="9"/>
                    <a:pt x="417" y="8"/>
                  </a:cubicBezTo>
                  <a:cubicBezTo>
                    <a:pt x="470" y="7"/>
                    <a:pt x="499" y="0"/>
                    <a:pt x="551" y="3"/>
                  </a:cubicBezTo>
                  <a:cubicBezTo>
                    <a:pt x="603" y="6"/>
                    <a:pt x="665" y="16"/>
                    <a:pt x="728" y="27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" name="Group 153"/>
            <p:cNvGrpSpPr>
              <a:grpSpLocks/>
            </p:cNvGrpSpPr>
            <p:nvPr/>
          </p:nvGrpSpPr>
          <p:grpSpPr bwMode="auto">
            <a:xfrm>
              <a:off x="5566" y="3161"/>
              <a:ext cx="206" cy="192"/>
              <a:chOff x="1768" y="3755"/>
              <a:chExt cx="206" cy="192"/>
            </a:xfrm>
          </p:grpSpPr>
          <p:sp>
            <p:nvSpPr>
              <p:cNvPr id="355" name="Oval 154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6" name="Rectangle 155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52" name="Group 156"/>
            <p:cNvGrpSpPr>
              <a:grpSpLocks/>
            </p:cNvGrpSpPr>
            <p:nvPr/>
          </p:nvGrpSpPr>
          <p:grpSpPr bwMode="auto">
            <a:xfrm>
              <a:off x="5566" y="3397"/>
              <a:ext cx="206" cy="192"/>
              <a:chOff x="2621" y="2303"/>
              <a:chExt cx="206" cy="192"/>
            </a:xfrm>
          </p:grpSpPr>
          <p:sp>
            <p:nvSpPr>
              <p:cNvPr id="353" name="Oval 157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4" name="Rectangle 158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370" name="Group 159"/>
          <p:cNvGrpSpPr>
            <a:grpSpLocks/>
          </p:cNvGrpSpPr>
          <p:nvPr/>
        </p:nvGrpSpPr>
        <p:grpSpPr bwMode="auto">
          <a:xfrm>
            <a:off x="1878844" y="1782372"/>
            <a:ext cx="327025" cy="304800"/>
            <a:chOff x="1768" y="3755"/>
            <a:chExt cx="206" cy="192"/>
          </a:xfrm>
        </p:grpSpPr>
        <p:sp>
          <p:nvSpPr>
            <p:cNvPr id="371" name="Oval 160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2" name="Rectangle 161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73" name="Group 162"/>
          <p:cNvGrpSpPr>
            <a:grpSpLocks/>
          </p:cNvGrpSpPr>
          <p:nvPr/>
        </p:nvGrpSpPr>
        <p:grpSpPr bwMode="auto">
          <a:xfrm>
            <a:off x="1878844" y="1395022"/>
            <a:ext cx="327025" cy="304800"/>
            <a:chOff x="2621" y="2303"/>
            <a:chExt cx="206" cy="192"/>
          </a:xfrm>
        </p:grpSpPr>
        <p:sp>
          <p:nvSpPr>
            <p:cNvPr id="374" name="Oval 16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5" name="Rectangle 16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76" name="Group 165"/>
          <p:cNvGrpSpPr>
            <a:grpSpLocks/>
          </p:cNvGrpSpPr>
          <p:nvPr/>
        </p:nvGrpSpPr>
        <p:grpSpPr bwMode="auto">
          <a:xfrm>
            <a:off x="10279894" y="1336284"/>
            <a:ext cx="327025" cy="304800"/>
            <a:chOff x="1768" y="3755"/>
            <a:chExt cx="206" cy="192"/>
          </a:xfrm>
        </p:grpSpPr>
        <p:sp>
          <p:nvSpPr>
            <p:cNvPr id="377" name="Oval 166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" name="Rectangle 167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79" name="Group 168"/>
          <p:cNvGrpSpPr>
            <a:grpSpLocks/>
          </p:cNvGrpSpPr>
          <p:nvPr/>
        </p:nvGrpSpPr>
        <p:grpSpPr bwMode="auto">
          <a:xfrm>
            <a:off x="10279894" y="1712522"/>
            <a:ext cx="327025" cy="304800"/>
            <a:chOff x="2621" y="2303"/>
            <a:chExt cx="206" cy="192"/>
          </a:xfrm>
        </p:grpSpPr>
        <p:sp>
          <p:nvSpPr>
            <p:cNvPr id="380" name="Oval 16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1" name="Rectangle 17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82" name="Group 171"/>
          <p:cNvGrpSpPr>
            <a:grpSpLocks/>
          </p:cNvGrpSpPr>
          <p:nvPr/>
        </p:nvGrpSpPr>
        <p:grpSpPr bwMode="auto">
          <a:xfrm>
            <a:off x="8965444" y="4779572"/>
            <a:ext cx="1328738" cy="479425"/>
            <a:chOff x="4738" y="3027"/>
            <a:chExt cx="837" cy="302"/>
          </a:xfrm>
        </p:grpSpPr>
        <p:sp>
          <p:nvSpPr>
            <p:cNvPr id="383" name="AutoShape 172"/>
            <p:cNvSpPr>
              <a:spLocks noChangeArrowheads="1"/>
            </p:cNvSpPr>
            <p:nvPr/>
          </p:nvSpPr>
          <p:spPr bwMode="auto">
            <a:xfrm>
              <a:off x="4738" y="3027"/>
              <a:ext cx="837" cy="2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/>
                <a:t>growing 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 dirty="0"/>
                <a:t>replication fork</a:t>
              </a:r>
              <a:endParaRPr lang="en-US" altLang="en-US" sz="1800" b="1" dirty="0"/>
            </a:p>
          </p:txBody>
        </p:sp>
        <p:sp>
          <p:nvSpPr>
            <p:cNvPr id="384" name="Line 173"/>
            <p:cNvSpPr>
              <a:spLocks noChangeShapeType="1"/>
            </p:cNvSpPr>
            <p:nvPr/>
          </p:nvSpPr>
          <p:spPr bwMode="auto">
            <a:xfrm>
              <a:off x="4749" y="3329"/>
              <a:ext cx="665" cy="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174"/>
          <p:cNvGrpSpPr>
            <a:grpSpLocks/>
          </p:cNvGrpSpPr>
          <p:nvPr/>
        </p:nvGrpSpPr>
        <p:grpSpPr bwMode="auto">
          <a:xfrm>
            <a:off x="3066294" y="5105009"/>
            <a:ext cx="1393825" cy="447675"/>
            <a:chOff x="1022" y="3232"/>
            <a:chExt cx="878" cy="282"/>
          </a:xfrm>
        </p:grpSpPr>
        <p:sp>
          <p:nvSpPr>
            <p:cNvPr id="386" name="AutoShape 175"/>
            <p:cNvSpPr>
              <a:spLocks noChangeArrowheads="1"/>
            </p:cNvSpPr>
            <p:nvPr/>
          </p:nvSpPr>
          <p:spPr bwMode="auto">
            <a:xfrm>
              <a:off x="1063" y="3244"/>
              <a:ext cx="837" cy="2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/>
                <a:t>growing 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 dirty="0"/>
                <a:t>replication fork</a:t>
              </a:r>
              <a:endParaRPr lang="en-US" altLang="en-US" sz="1800" b="1" dirty="0"/>
            </a:p>
          </p:txBody>
        </p:sp>
        <p:sp>
          <p:nvSpPr>
            <p:cNvPr id="387" name="Line 176"/>
            <p:cNvSpPr>
              <a:spLocks noChangeShapeType="1"/>
            </p:cNvSpPr>
            <p:nvPr/>
          </p:nvSpPr>
          <p:spPr bwMode="auto">
            <a:xfrm flipH="1">
              <a:off x="1022" y="3232"/>
              <a:ext cx="665" cy="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" name="Freeform 177"/>
          <p:cNvSpPr>
            <a:spLocks/>
          </p:cNvSpPr>
          <p:nvPr/>
        </p:nvSpPr>
        <p:spPr bwMode="auto">
          <a:xfrm>
            <a:off x="6669919" y="2795197"/>
            <a:ext cx="760413" cy="266700"/>
          </a:xfrm>
          <a:custGeom>
            <a:avLst/>
            <a:gdLst>
              <a:gd name="T0" fmla="*/ 0 w 479"/>
              <a:gd name="T1" fmla="*/ 0 h 168"/>
              <a:gd name="T2" fmla="*/ 196850 w 479"/>
              <a:gd name="T3" fmla="*/ 53975 h 168"/>
              <a:gd name="T4" fmla="*/ 463550 w 479"/>
              <a:gd name="T5" fmla="*/ 174625 h 168"/>
              <a:gd name="T6" fmla="*/ 760413 w 479"/>
              <a:gd name="T7" fmla="*/ 2667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79"/>
              <a:gd name="T13" fmla="*/ 0 h 168"/>
              <a:gd name="T14" fmla="*/ 479 w 479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9" h="168">
                <a:moveTo>
                  <a:pt x="0" y="0"/>
                </a:moveTo>
                <a:cubicBezTo>
                  <a:pt x="37" y="8"/>
                  <a:pt x="75" y="16"/>
                  <a:pt x="124" y="34"/>
                </a:cubicBezTo>
                <a:cubicBezTo>
                  <a:pt x="173" y="52"/>
                  <a:pt x="233" y="88"/>
                  <a:pt x="292" y="110"/>
                </a:cubicBezTo>
                <a:cubicBezTo>
                  <a:pt x="351" y="132"/>
                  <a:pt x="415" y="150"/>
                  <a:pt x="479" y="168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" name="Group 178"/>
          <p:cNvGrpSpPr>
            <a:grpSpLocks/>
          </p:cNvGrpSpPr>
          <p:nvPr/>
        </p:nvGrpSpPr>
        <p:grpSpPr bwMode="auto">
          <a:xfrm>
            <a:off x="6595307" y="2669784"/>
            <a:ext cx="327025" cy="304800"/>
            <a:chOff x="1768" y="3755"/>
            <a:chExt cx="206" cy="192"/>
          </a:xfrm>
        </p:grpSpPr>
        <p:sp>
          <p:nvSpPr>
            <p:cNvPr id="390" name="Oval 179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1" name="Rectangle 180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392" name="Line 181"/>
          <p:cNvSpPr>
            <a:spLocks noChangeShapeType="1"/>
          </p:cNvSpPr>
          <p:nvPr/>
        </p:nvSpPr>
        <p:spPr bwMode="auto">
          <a:xfrm>
            <a:off x="7355719" y="3088884"/>
            <a:ext cx="989013" cy="212725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3" name="Group 182"/>
          <p:cNvGrpSpPr>
            <a:grpSpLocks/>
          </p:cNvGrpSpPr>
          <p:nvPr/>
        </p:nvGrpSpPr>
        <p:grpSpPr bwMode="auto">
          <a:xfrm>
            <a:off x="7079494" y="3053959"/>
            <a:ext cx="595313" cy="304800"/>
            <a:chOff x="3550" y="1940"/>
            <a:chExt cx="375" cy="192"/>
          </a:xfrm>
        </p:grpSpPr>
        <p:sp>
          <p:nvSpPr>
            <p:cNvPr id="394" name="Freeform 183"/>
            <p:cNvSpPr>
              <a:spLocks/>
            </p:cNvSpPr>
            <p:nvPr/>
          </p:nvSpPr>
          <p:spPr bwMode="auto">
            <a:xfrm>
              <a:off x="3550" y="2026"/>
              <a:ext cx="254" cy="53"/>
            </a:xfrm>
            <a:custGeom>
              <a:avLst/>
              <a:gdLst>
                <a:gd name="T0" fmla="*/ 254 w 254"/>
                <a:gd name="T1" fmla="*/ 0 h 53"/>
                <a:gd name="T2" fmla="*/ 0 w 254"/>
                <a:gd name="T3" fmla="*/ 53 h 53"/>
                <a:gd name="T4" fmla="*/ 0 60000 65536"/>
                <a:gd name="T5" fmla="*/ 0 60000 65536"/>
                <a:gd name="T6" fmla="*/ 0 w 254"/>
                <a:gd name="T7" fmla="*/ 0 h 53"/>
                <a:gd name="T8" fmla="*/ 254 w 254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53">
                  <a:moveTo>
                    <a:pt x="254" y="0"/>
                  </a:moveTo>
                  <a:cubicBezTo>
                    <a:pt x="254" y="0"/>
                    <a:pt x="127" y="26"/>
                    <a:pt x="0" y="53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5" name="Group 184"/>
            <p:cNvGrpSpPr>
              <a:grpSpLocks/>
            </p:cNvGrpSpPr>
            <p:nvPr/>
          </p:nvGrpSpPr>
          <p:grpSpPr bwMode="auto">
            <a:xfrm>
              <a:off x="3719" y="1940"/>
              <a:ext cx="206" cy="192"/>
              <a:chOff x="1768" y="3755"/>
              <a:chExt cx="206" cy="192"/>
            </a:xfrm>
          </p:grpSpPr>
          <p:sp>
            <p:nvSpPr>
              <p:cNvPr id="396" name="Oval 18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7" name="Rectangle 18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398" name="Group 187"/>
          <p:cNvGrpSpPr>
            <a:grpSpLocks/>
          </p:cNvGrpSpPr>
          <p:nvPr/>
        </p:nvGrpSpPr>
        <p:grpSpPr bwMode="auto">
          <a:xfrm>
            <a:off x="7276344" y="5828909"/>
            <a:ext cx="869950" cy="304800"/>
            <a:chOff x="3674" y="3688"/>
            <a:chExt cx="548" cy="192"/>
          </a:xfrm>
        </p:grpSpPr>
        <p:sp>
          <p:nvSpPr>
            <p:cNvPr id="399" name="Freeform 188"/>
            <p:cNvSpPr>
              <a:spLocks/>
            </p:cNvSpPr>
            <p:nvPr/>
          </p:nvSpPr>
          <p:spPr bwMode="auto">
            <a:xfrm>
              <a:off x="3674" y="3761"/>
              <a:ext cx="513" cy="96"/>
            </a:xfrm>
            <a:custGeom>
              <a:avLst/>
              <a:gdLst>
                <a:gd name="T0" fmla="*/ 513 w 513"/>
                <a:gd name="T1" fmla="*/ 0 h 96"/>
                <a:gd name="T2" fmla="*/ 221 w 513"/>
                <a:gd name="T3" fmla="*/ 72 h 96"/>
                <a:gd name="T4" fmla="*/ 0 w 513"/>
                <a:gd name="T5" fmla="*/ 96 h 96"/>
                <a:gd name="T6" fmla="*/ 0 60000 65536"/>
                <a:gd name="T7" fmla="*/ 0 60000 65536"/>
                <a:gd name="T8" fmla="*/ 0 60000 65536"/>
                <a:gd name="T9" fmla="*/ 0 w 513"/>
                <a:gd name="T10" fmla="*/ 0 h 96"/>
                <a:gd name="T11" fmla="*/ 513 w 513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3" h="96">
                  <a:moveTo>
                    <a:pt x="513" y="0"/>
                  </a:moveTo>
                  <a:cubicBezTo>
                    <a:pt x="409" y="28"/>
                    <a:pt x="306" y="56"/>
                    <a:pt x="221" y="72"/>
                  </a:cubicBezTo>
                  <a:cubicBezTo>
                    <a:pt x="136" y="88"/>
                    <a:pt x="68" y="92"/>
                    <a:pt x="0" y="96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" name="Group 189"/>
            <p:cNvGrpSpPr>
              <a:grpSpLocks/>
            </p:cNvGrpSpPr>
            <p:nvPr/>
          </p:nvGrpSpPr>
          <p:grpSpPr bwMode="auto">
            <a:xfrm>
              <a:off x="4016" y="3688"/>
              <a:ext cx="206" cy="192"/>
              <a:chOff x="1768" y="3755"/>
              <a:chExt cx="206" cy="192"/>
            </a:xfrm>
          </p:grpSpPr>
          <p:sp>
            <p:nvSpPr>
              <p:cNvPr id="401" name="Oval 190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2" name="Rectangle 191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403" name="Group 192"/>
          <p:cNvGrpSpPr>
            <a:grpSpLocks/>
          </p:cNvGrpSpPr>
          <p:nvPr/>
        </p:nvGrpSpPr>
        <p:grpSpPr bwMode="auto">
          <a:xfrm>
            <a:off x="8097082" y="5352659"/>
            <a:ext cx="882650" cy="357188"/>
            <a:chOff x="4191" y="3388"/>
            <a:chExt cx="556" cy="225"/>
          </a:xfrm>
        </p:grpSpPr>
        <p:sp>
          <p:nvSpPr>
            <p:cNvPr id="404" name="Freeform 193"/>
            <p:cNvSpPr>
              <a:spLocks/>
            </p:cNvSpPr>
            <p:nvPr/>
          </p:nvSpPr>
          <p:spPr bwMode="auto">
            <a:xfrm rot="-891758">
              <a:off x="4191" y="3517"/>
              <a:ext cx="513" cy="96"/>
            </a:xfrm>
            <a:custGeom>
              <a:avLst/>
              <a:gdLst>
                <a:gd name="T0" fmla="*/ 513 w 513"/>
                <a:gd name="T1" fmla="*/ 0 h 96"/>
                <a:gd name="T2" fmla="*/ 221 w 513"/>
                <a:gd name="T3" fmla="*/ 72 h 96"/>
                <a:gd name="T4" fmla="*/ 0 w 513"/>
                <a:gd name="T5" fmla="*/ 96 h 96"/>
                <a:gd name="T6" fmla="*/ 0 60000 65536"/>
                <a:gd name="T7" fmla="*/ 0 60000 65536"/>
                <a:gd name="T8" fmla="*/ 0 60000 65536"/>
                <a:gd name="T9" fmla="*/ 0 w 513"/>
                <a:gd name="T10" fmla="*/ 0 h 96"/>
                <a:gd name="T11" fmla="*/ 513 w 513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3" h="96">
                  <a:moveTo>
                    <a:pt x="513" y="0"/>
                  </a:moveTo>
                  <a:cubicBezTo>
                    <a:pt x="409" y="28"/>
                    <a:pt x="306" y="56"/>
                    <a:pt x="221" y="72"/>
                  </a:cubicBezTo>
                  <a:cubicBezTo>
                    <a:pt x="136" y="88"/>
                    <a:pt x="68" y="92"/>
                    <a:pt x="0" y="96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5" name="Group 194"/>
            <p:cNvGrpSpPr>
              <a:grpSpLocks/>
            </p:cNvGrpSpPr>
            <p:nvPr/>
          </p:nvGrpSpPr>
          <p:grpSpPr bwMode="auto">
            <a:xfrm>
              <a:off x="4541" y="3388"/>
              <a:ext cx="206" cy="192"/>
              <a:chOff x="1768" y="3755"/>
              <a:chExt cx="206" cy="192"/>
            </a:xfrm>
          </p:grpSpPr>
          <p:sp>
            <p:nvSpPr>
              <p:cNvPr id="406" name="Oval 19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7" name="Rectangle 19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408" name="Group 197"/>
          <p:cNvGrpSpPr>
            <a:grpSpLocks/>
          </p:cNvGrpSpPr>
          <p:nvPr/>
        </p:nvGrpSpPr>
        <p:grpSpPr bwMode="auto">
          <a:xfrm>
            <a:off x="6595307" y="3125397"/>
            <a:ext cx="617537" cy="304800"/>
            <a:chOff x="3245" y="1985"/>
            <a:chExt cx="389" cy="192"/>
          </a:xfrm>
        </p:grpSpPr>
        <p:sp>
          <p:nvSpPr>
            <p:cNvPr id="409" name="Freeform 198"/>
            <p:cNvSpPr>
              <a:spLocks/>
            </p:cNvSpPr>
            <p:nvPr/>
          </p:nvSpPr>
          <p:spPr bwMode="auto">
            <a:xfrm>
              <a:off x="3245" y="2074"/>
              <a:ext cx="254" cy="53"/>
            </a:xfrm>
            <a:custGeom>
              <a:avLst/>
              <a:gdLst>
                <a:gd name="T0" fmla="*/ 254 w 254"/>
                <a:gd name="T1" fmla="*/ 0 h 53"/>
                <a:gd name="T2" fmla="*/ 0 w 254"/>
                <a:gd name="T3" fmla="*/ 53 h 53"/>
                <a:gd name="T4" fmla="*/ 0 60000 65536"/>
                <a:gd name="T5" fmla="*/ 0 60000 65536"/>
                <a:gd name="T6" fmla="*/ 0 w 254"/>
                <a:gd name="T7" fmla="*/ 0 h 53"/>
                <a:gd name="T8" fmla="*/ 254 w 254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53">
                  <a:moveTo>
                    <a:pt x="254" y="0"/>
                  </a:moveTo>
                  <a:cubicBezTo>
                    <a:pt x="254" y="0"/>
                    <a:pt x="127" y="26"/>
                    <a:pt x="0" y="53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" name="Group 199"/>
            <p:cNvGrpSpPr>
              <a:grpSpLocks/>
            </p:cNvGrpSpPr>
            <p:nvPr/>
          </p:nvGrpSpPr>
          <p:grpSpPr bwMode="auto">
            <a:xfrm>
              <a:off x="3428" y="1985"/>
              <a:ext cx="206" cy="192"/>
              <a:chOff x="1768" y="3755"/>
              <a:chExt cx="206" cy="192"/>
            </a:xfrm>
          </p:grpSpPr>
          <p:sp>
            <p:nvSpPr>
              <p:cNvPr id="411" name="Oval 200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2" name="Rectangle 201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413" name="Group 202"/>
          <p:cNvGrpSpPr>
            <a:grpSpLocks/>
          </p:cNvGrpSpPr>
          <p:nvPr/>
        </p:nvGrpSpPr>
        <p:grpSpPr bwMode="auto">
          <a:xfrm>
            <a:off x="7090607" y="2865047"/>
            <a:ext cx="327025" cy="304800"/>
            <a:chOff x="2621" y="2303"/>
            <a:chExt cx="206" cy="192"/>
          </a:xfrm>
        </p:grpSpPr>
        <p:sp>
          <p:nvSpPr>
            <p:cNvPr id="414" name="Oval 20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5" name="Rectangle 20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416" name="Group 205"/>
          <p:cNvGrpSpPr>
            <a:grpSpLocks/>
          </p:cNvGrpSpPr>
          <p:nvPr/>
        </p:nvGrpSpPr>
        <p:grpSpPr bwMode="auto">
          <a:xfrm>
            <a:off x="6330194" y="3195247"/>
            <a:ext cx="327025" cy="304800"/>
            <a:chOff x="2621" y="2303"/>
            <a:chExt cx="206" cy="192"/>
          </a:xfrm>
        </p:grpSpPr>
        <p:sp>
          <p:nvSpPr>
            <p:cNvPr id="417" name="Oval 20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" name="Rectangle 20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419" name="Group 208"/>
          <p:cNvGrpSpPr>
            <a:grpSpLocks/>
          </p:cNvGrpSpPr>
          <p:nvPr/>
        </p:nvGrpSpPr>
        <p:grpSpPr bwMode="auto">
          <a:xfrm>
            <a:off x="6279394" y="5960672"/>
            <a:ext cx="1035050" cy="304800"/>
            <a:chOff x="2980" y="3771"/>
            <a:chExt cx="652" cy="192"/>
          </a:xfrm>
        </p:grpSpPr>
        <p:sp>
          <p:nvSpPr>
            <p:cNvPr id="420" name="Freeform 209"/>
            <p:cNvSpPr>
              <a:spLocks/>
            </p:cNvSpPr>
            <p:nvPr/>
          </p:nvSpPr>
          <p:spPr bwMode="auto">
            <a:xfrm>
              <a:off x="2980" y="3835"/>
              <a:ext cx="614" cy="30"/>
            </a:xfrm>
            <a:custGeom>
              <a:avLst/>
              <a:gdLst>
                <a:gd name="T0" fmla="*/ 614 w 614"/>
                <a:gd name="T1" fmla="*/ 28 h 30"/>
                <a:gd name="T2" fmla="*/ 361 w 614"/>
                <a:gd name="T3" fmla="*/ 28 h 30"/>
                <a:gd name="T4" fmla="*/ 198 w 614"/>
                <a:gd name="T5" fmla="*/ 17 h 30"/>
                <a:gd name="T6" fmla="*/ 0 w 61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4"/>
                <a:gd name="T13" fmla="*/ 0 h 30"/>
                <a:gd name="T14" fmla="*/ 614 w 61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4" h="30">
                  <a:moveTo>
                    <a:pt x="614" y="28"/>
                  </a:moveTo>
                  <a:cubicBezTo>
                    <a:pt x="522" y="29"/>
                    <a:pt x="430" y="30"/>
                    <a:pt x="361" y="28"/>
                  </a:cubicBezTo>
                  <a:cubicBezTo>
                    <a:pt x="292" y="26"/>
                    <a:pt x="258" y="22"/>
                    <a:pt x="198" y="17"/>
                  </a:cubicBezTo>
                  <a:cubicBezTo>
                    <a:pt x="138" y="12"/>
                    <a:pt x="33" y="3"/>
                    <a:pt x="0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1" name="Group 210"/>
            <p:cNvGrpSpPr>
              <a:grpSpLocks/>
            </p:cNvGrpSpPr>
            <p:nvPr/>
          </p:nvGrpSpPr>
          <p:grpSpPr bwMode="auto">
            <a:xfrm>
              <a:off x="3426" y="3771"/>
              <a:ext cx="206" cy="192"/>
              <a:chOff x="1768" y="3755"/>
              <a:chExt cx="206" cy="192"/>
            </a:xfrm>
          </p:grpSpPr>
          <p:sp>
            <p:nvSpPr>
              <p:cNvPr id="422" name="Oval 21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3" name="Rectangle 21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424" name="Group 213"/>
          <p:cNvGrpSpPr>
            <a:grpSpLocks/>
          </p:cNvGrpSpPr>
          <p:nvPr/>
        </p:nvGrpSpPr>
        <p:grpSpPr bwMode="auto">
          <a:xfrm>
            <a:off x="4128332" y="4620822"/>
            <a:ext cx="1003300" cy="473075"/>
            <a:chOff x="1691" y="2927"/>
            <a:chExt cx="632" cy="298"/>
          </a:xfrm>
        </p:grpSpPr>
        <p:sp>
          <p:nvSpPr>
            <p:cNvPr id="425" name="Freeform 214"/>
            <p:cNvSpPr>
              <a:spLocks/>
            </p:cNvSpPr>
            <p:nvPr/>
          </p:nvSpPr>
          <p:spPr bwMode="auto">
            <a:xfrm>
              <a:off x="1739" y="2927"/>
              <a:ext cx="584" cy="206"/>
            </a:xfrm>
            <a:custGeom>
              <a:avLst/>
              <a:gdLst>
                <a:gd name="T0" fmla="*/ 0 w 584"/>
                <a:gd name="T1" fmla="*/ 206 h 206"/>
                <a:gd name="T2" fmla="*/ 311 w 584"/>
                <a:gd name="T3" fmla="*/ 82 h 206"/>
                <a:gd name="T4" fmla="*/ 584 w 584"/>
                <a:gd name="T5" fmla="*/ 0 h 206"/>
                <a:gd name="T6" fmla="*/ 0 60000 65536"/>
                <a:gd name="T7" fmla="*/ 0 60000 65536"/>
                <a:gd name="T8" fmla="*/ 0 60000 65536"/>
                <a:gd name="T9" fmla="*/ 0 w 584"/>
                <a:gd name="T10" fmla="*/ 0 h 206"/>
                <a:gd name="T11" fmla="*/ 584 w 584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4" h="206">
                  <a:moveTo>
                    <a:pt x="0" y="206"/>
                  </a:moveTo>
                  <a:cubicBezTo>
                    <a:pt x="107" y="161"/>
                    <a:pt x="214" y="116"/>
                    <a:pt x="311" y="82"/>
                  </a:cubicBezTo>
                  <a:cubicBezTo>
                    <a:pt x="408" y="48"/>
                    <a:pt x="496" y="24"/>
                    <a:pt x="584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6" name="Group 215"/>
            <p:cNvGrpSpPr>
              <a:grpSpLocks/>
            </p:cNvGrpSpPr>
            <p:nvPr/>
          </p:nvGrpSpPr>
          <p:grpSpPr bwMode="auto">
            <a:xfrm>
              <a:off x="1691" y="3033"/>
              <a:ext cx="206" cy="192"/>
              <a:chOff x="1768" y="3755"/>
              <a:chExt cx="206" cy="192"/>
            </a:xfrm>
          </p:grpSpPr>
          <p:sp>
            <p:nvSpPr>
              <p:cNvPr id="427" name="Oval 216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8" name="Rectangle 217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sp>
        <p:nvSpPr>
          <p:cNvPr id="429" name="AutoShape 218"/>
          <p:cNvSpPr>
            <a:spLocks noChangeArrowheads="1"/>
          </p:cNvSpPr>
          <p:nvPr/>
        </p:nvSpPr>
        <p:spPr bwMode="auto">
          <a:xfrm>
            <a:off x="4895094" y="4693847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 b="1" dirty="0">
                <a:solidFill>
                  <a:srgbClr val="0F116A"/>
                </a:solidFill>
              </a:rPr>
              <a:t>lagging strand</a:t>
            </a:r>
          </a:p>
        </p:txBody>
      </p:sp>
      <p:grpSp>
        <p:nvGrpSpPr>
          <p:cNvPr id="430" name="Group 219"/>
          <p:cNvGrpSpPr>
            <a:grpSpLocks/>
          </p:cNvGrpSpPr>
          <p:nvPr/>
        </p:nvGrpSpPr>
        <p:grpSpPr bwMode="auto">
          <a:xfrm>
            <a:off x="5201482" y="4369997"/>
            <a:ext cx="1163637" cy="384175"/>
            <a:chOff x="2367" y="2769"/>
            <a:chExt cx="733" cy="242"/>
          </a:xfrm>
        </p:grpSpPr>
        <p:grpSp>
          <p:nvGrpSpPr>
            <p:cNvPr id="431" name="Group 220"/>
            <p:cNvGrpSpPr>
              <a:grpSpLocks/>
            </p:cNvGrpSpPr>
            <p:nvPr/>
          </p:nvGrpSpPr>
          <p:grpSpPr bwMode="auto">
            <a:xfrm>
              <a:off x="2367" y="2819"/>
              <a:ext cx="733" cy="192"/>
              <a:chOff x="2367" y="2819"/>
              <a:chExt cx="733" cy="192"/>
            </a:xfrm>
          </p:grpSpPr>
          <p:grpSp>
            <p:nvGrpSpPr>
              <p:cNvPr id="435" name="Group 221"/>
              <p:cNvGrpSpPr>
                <a:grpSpLocks/>
              </p:cNvGrpSpPr>
              <p:nvPr/>
            </p:nvGrpSpPr>
            <p:grpSpPr bwMode="auto">
              <a:xfrm>
                <a:off x="2410" y="2825"/>
                <a:ext cx="690" cy="107"/>
                <a:chOff x="2410" y="2825"/>
                <a:chExt cx="690" cy="107"/>
              </a:xfrm>
            </p:grpSpPr>
            <p:sp>
              <p:nvSpPr>
                <p:cNvPr id="439" name="Freeform 222"/>
                <p:cNvSpPr>
                  <a:spLocks/>
                </p:cNvSpPr>
                <p:nvPr/>
              </p:nvSpPr>
              <p:spPr bwMode="auto">
                <a:xfrm>
                  <a:off x="2410" y="2851"/>
                  <a:ext cx="690" cy="81"/>
                </a:xfrm>
                <a:custGeom>
                  <a:avLst/>
                  <a:gdLst>
                    <a:gd name="T0" fmla="*/ 0 w 690"/>
                    <a:gd name="T1" fmla="*/ 81 h 81"/>
                    <a:gd name="T2" fmla="*/ 297 w 690"/>
                    <a:gd name="T3" fmla="*/ 19 h 81"/>
                    <a:gd name="T4" fmla="*/ 690 w 690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690"/>
                    <a:gd name="T10" fmla="*/ 0 h 81"/>
                    <a:gd name="T11" fmla="*/ 690 w 690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90" h="81">
                      <a:moveTo>
                        <a:pt x="0" y="81"/>
                      </a:moveTo>
                      <a:cubicBezTo>
                        <a:pt x="91" y="56"/>
                        <a:pt x="182" y="32"/>
                        <a:pt x="297" y="19"/>
                      </a:cubicBezTo>
                      <a:cubicBezTo>
                        <a:pt x="412" y="6"/>
                        <a:pt x="551" y="3"/>
                        <a:pt x="690" y="0"/>
                      </a:cubicBezTo>
                    </a:path>
                  </a:pathLst>
                </a:custGeom>
                <a:noFill/>
                <a:ln w="177800">
                  <a:solidFill>
                    <a:schemeClr val="hlink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58" y="2825"/>
                  <a:ext cx="83" cy="67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436" name="Group 224"/>
              <p:cNvGrpSpPr>
                <a:grpSpLocks/>
              </p:cNvGrpSpPr>
              <p:nvPr/>
            </p:nvGrpSpPr>
            <p:grpSpPr bwMode="auto">
              <a:xfrm>
                <a:off x="2367" y="2819"/>
                <a:ext cx="206" cy="192"/>
                <a:chOff x="1768" y="3755"/>
                <a:chExt cx="206" cy="192"/>
              </a:xfrm>
            </p:grpSpPr>
            <p:sp>
              <p:nvSpPr>
                <p:cNvPr id="437" name="Oval 225"/>
                <p:cNvSpPr>
                  <a:spLocks noChangeArrowheads="1"/>
                </p:cNvSpPr>
                <p:nvPr/>
              </p:nvSpPr>
              <p:spPr bwMode="auto">
                <a:xfrm>
                  <a:off x="1792" y="3775"/>
                  <a:ext cx="134" cy="134"/>
                </a:xfrm>
                <a:prstGeom prst="ellipse">
                  <a:avLst/>
                </a:prstGeom>
                <a:solidFill>
                  <a:srgbClr val="00804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8" name="Rectangle 226"/>
                <p:cNvSpPr>
                  <a:spLocks noChangeArrowheads="1"/>
                </p:cNvSpPr>
                <p:nvPr/>
              </p:nvSpPr>
              <p:spPr bwMode="auto">
                <a:xfrm>
                  <a:off x="1768" y="3755"/>
                  <a:ext cx="20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 b="1">
                      <a:solidFill>
                        <a:schemeClr val="bg1"/>
                      </a:solidFill>
                    </a:rPr>
                    <a:t>5</a:t>
                  </a:r>
                  <a:r>
                    <a:rPr lang="en-US" altLang="en-US" sz="1400" b="1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</a:t>
                  </a:r>
                </a:p>
              </p:txBody>
            </p:sp>
          </p:grpSp>
        </p:grpSp>
        <p:grpSp>
          <p:nvGrpSpPr>
            <p:cNvPr id="432" name="Group 227"/>
            <p:cNvGrpSpPr>
              <a:grpSpLocks/>
            </p:cNvGrpSpPr>
            <p:nvPr/>
          </p:nvGrpSpPr>
          <p:grpSpPr bwMode="auto">
            <a:xfrm>
              <a:off x="2824" y="2769"/>
              <a:ext cx="206" cy="192"/>
              <a:chOff x="2621" y="2303"/>
              <a:chExt cx="206" cy="192"/>
            </a:xfrm>
          </p:grpSpPr>
          <p:sp>
            <p:nvSpPr>
              <p:cNvPr id="433" name="Oval 22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4" name="Rectangle 22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sp>
        <p:nvSpPr>
          <p:cNvPr id="441" name="AutoShape 230"/>
          <p:cNvSpPr>
            <a:spLocks noChangeArrowheads="1"/>
          </p:cNvSpPr>
          <p:nvPr/>
        </p:nvSpPr>
        <p:spPr bwMode="auto">
          <a:xfrm rot="5400000">
            <a:off x="1849475" y="2116541"/>
            <a:ext cx="484187" cy="546100"/>
          </a:xfrm>
          <a:custGeom>
            <a:avLst/>
            <a:gdLst>
              <a:gd name="T0" fmla="*/ 5942319 w 21600"/>
              <a:gd name="T1" fmla="*/ 0 h 21600"/>
              <a:gd name="T2" fmla="*/ 0 w 21600"/>
              <a:gd name="T3" fmla="*/ 6903361 h 21600"/>
              <a:gd name="T4" fmla="*/ 5942319 w 21600"/>
              <a:gd name="T5" fmla="*/ 13806723 h 21600"/>
              <a:gd name="T6" fmla="*/ 10853567 w 21600"/>
              <a:gd name="T7" fmla="*/ 690336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4772 h 21600"/>
              <a:gd name="T14" fmla="*/ 16145 w 21600"/>
              <a:gd name="T15" fmla="*/ 168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826" y="0"/>
                </a:moveTo>
                <a:lnTo>
                  <a:pt x="11826" y="4772"/>
                </a:lnTo>
                <a:lnTo>
                  <a:pt x="3375" y="4772"/>
                </a:lnTo>
                <a:lnTo>
                  <a:pt x="3375" y="16828"/>
                </a:lnTo>
                <a:lnTo>
                  <a:pt x="11826" y="16828"/>
                </a:lnTo>
                <a:lnTo>
                  <a:pt x="11826" y="21600"/>
                </a:lnTo>
                <a:lnTo>
                  <a:pt x="21600" y="10800"/>
                </a:lnTo>
                <a:lnTo>
                  <a:pt x="11826" y="0"/>
                </a:lnTo>
                <a:close/>
              </a:path>
              <a:path w="21600" h="21600">
                <a:moveTo>
                  <a:pt x="1350" y="4772"/>
                </a:moveTo>
                <a:lnTo>
                  <a:pt x="1350" y="16828"/>
                </a:lnTo>
                <a:lnTo>
                  <a:pt x="2700" y="16828"/>
                </a:lnTo>
                <a:lnTo>
                  <a:pt x="2700" y="4772"/>
                </a:lnTo>
                <a:lnTo>
                  <a:pt x="1350" y="4772"/>
                </a:lnTo>
                <a:close/>
              </a:path>
              <a:path w="21600" h="21600">
                <a:moveTo>
                  <a:pt x="0" y="4772"/>
                </a:moveTo>
                <a:lnTo>
                  <a:pt x="0" y="16828"/>
                </a:lnTo>
                <a:lnTo>
                  <a:pt x="675" y="16828"/>
                </a:lnTo>
                <a:lnTo>
                  <a:pt x="675" y="4772"/>
                </a:lnTo>
                <a:lnTo>
                  <a:pt x="0" y="47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2" name="AutoShape 231"/>
          <p:cNvSpPr>
            <a:spLocks noChangeArrowheads="1"/>
          </p:cNvSpPr>
          <p:nvPr/>
        </p:nvSpPr>
        <p:spPr bwMode="auto">
          <a:xfrm rot="5400000">
            <a:off x="1684375" y="3792941"/>
            <a:ext cx="814387" cy="546100"/>
          </a:xfrm>
          <a:custGeom>
            <a:avLst/>
            <a:gdLst>
              <a:gd name="T0" fmla="*/ 16810946 w 21600"/>
              <a:gd name="T1" fmla="*/ 0 h 21600"/>
              <a:gd name="T2" fmla="*/ 0 w 21600"/>
              <a:gd name="T3" fmla="*/ 6903361 h 21600"/>
              <a:gd name="T4" fmla="*/ 16810946 w 21600"/>
              <a:gd name="T5" fmla="*/ 13806723 h 21600"/>
              <a:gd name="T6" fmla="*/ 30704916 w 21600"/>
              <a:gd name="T7" fmla="*/ 690336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4772 h 21600"/>
              <a:gd name="T14" fmla="*/ 16145 w 21600"/>
              <a:gd name="T15" fmla="*/ 168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826" y="0"/>
                </a:moveTo>
                <a:lnTo>
                  <a:pt x="11826" y="4772"/>
                </a:lnTo>
                <a:lnTo>
                  <a:pt x="3375" y="4772"/>
                </a:lnTo>
                <a:lnTo>
                  <a:pt x="3375" y="16828"/>
                </a:lnTo>
                <a:lnTo>
                  <a:pt x="11826" y="16828"/>
                </a:lnTo>
                <a:lnTo>
                  <a:pt x="11826" y="21600"/>
                </a:lnTo>
                <a:lnTo>
                  <a:pt x="21600" y="10800"/>
                </a:lnTo>
                <a:lnTo>
                  <a:pt x="11826" y="0"/>
                </a:lnTo>
                <a:close/>
              </a:path>
              <a:path w="21600" h="21600">
                <a:moveTo>
                  <a:pt x="1350" y="4772"/>
                </a:moveTo>
                <a:lnTo>
                  <a:pt x="1350" y="16828"/>
                </a:lnTo>
                <a:lnTo>
                  <a:pt x="2700" y="16828"/>
                </a:lnTo>
                <a:lnTo>
                  <a:pt x="2700" y="4772"/>
                </a:lnTo>
                <a:lnTo>
                  <a:pt x="1350" y="4772"/>
                </a:lnTo>
                <a:close/>
              </a:path>
              <a:path w="21600" h="21600">
                <a:moveTo>
                  <a:pt x="0" y="4772"/>
                </a:moveTo>
                <a:lnTo>
                  <a:pt x="0" y="16828"/>
                </a:lnTo>
                <a:lnTo>
                  <a:pt x="675" y="16828"/>
                </a:lnTo>
                <a:lnTo>
                  <a:pt x="675" y="4772"/>
                </a:lnTo>
                <a:lnTo>
                  <a:pt x="0" y="47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317" grpId="0" animBg="1"/>
      <p:bldP spid="318" grpId="0" animBg="1"/>
      <p:bldP spid="319" grpId="0" animBg="1" autoUpdateAnimBg="0"/>
      <p:bldP spid="320" grpId="0" animBg="1" autoUpdateAnimBg="0"/>
      <p:bldP spid="321" grpId="0" animBg="1" autoUpdateAnimBg="0"/>
      <p:bldP spid="322" grpId="0" animBg="1" autoUpdateAnimBg="0"/>
      <p:bldP spid="323" grpId="0" animBg="1"/>
      <p:bldP spid="388" grpId="0" animBg="1"/>
      <p:bldP spid="392" grpId="0" animBg="1"/>
      <p:bldP spid="429" grpId="0" animBg="1" autoUpdateAnimBg="0"/>
      <p:bldP spid="441" grpId="0" animBg="1"/>
      <p:bldP spid="4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1360"/>
            <a:ext cx="9613861" cy="1798638"/>
          </a:xfrm>
        </p:spPr>
        <p:txBody>
          <a:bodyPr/>
          <a:lstStyle/>
          <a:p>
            <a:r>
              <a:rPr lang="en-US" dirty="0" smtClean="0"/>
              <a:t>Starting DNA synthesis: RNA primers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5766"/>
            <a:ext cx="4074559" cy="4701007"/>
          </a:xfrm>
        </p:spPr>
        <p:txBody>
          <a:bodyPr/>
          <a:lstStyle/>
          <a:p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grpSp>
        <p:nvGrpSpPr>
          <p:cNvPr id="233" name="Group 2"/>
          <p:cNvGrpSpPr>
            <a:grpSpLocks/>
          </p:cNvGrpSpPr>
          <p:nvPr/>
        </p:nvGrpSpPr>
        <p:grpSpPr bwMode="auto">
          <a:xfrm>
            <a:off x="6363532" y="3998348"/>
            <a:ext cx="2759075" cy="1428750"/>
            <a:chOff x="2970" y="2548"/>
            <a:chExt cx="1738" cy="900"/>
          </a:xfrm>
        </p:grpSpPr>
        <p:sp>
          <p:nvSpPr>
            <p:cNvPr id="234" name="AutoShape 3"/>
            <p:cNvSpPr>
              <a:spLocks noChangeArrowheads="1"/>
            </p:cNvSpPr>
            <p:nvPr/>
          </p:nvSpPr>
          <p:spPr bwMode="auto">
            <a:xfrm>
              <a:off x="4292" y="2650"/>
              <a:ext cx="416" cy="798"/>
            </a:xfrm>
            <a:custGeom>
              <a:avLst/>
              <a:gdLst>
                <a:gd name="T0" fmla="*/ 4 w 21600"/>
                <a:gd name="T1" fmla="*/ 0 h 21600"/>
                <a:gd name="T2" fmla="*/ 1 w 21600"/>
                <a:gd name="T3" fmla="*/ 4 h 21600"/>
                <a:gd name="T4" fmla="*/ 0 w 21600"/>
                <a:gd name="T5" fmla="*/ 15 h 21600"/>
                <a:gd name="T6" fmla="*/ 1 w 21600"/>
                <a:gd name="T7" fmla="*/ 25 h 21600"/>
                <a:gd name="T8" fmla="*/ 4 w 21600"/>
                <a:gd name="T9" fmla="*/ 29 h 21600"/>
                <a:gd name="T10" fmla="*/ 7 w 21600"/>
                <a:gd name="T11" fmla="*/ 25 h 21600"/>
                <a:gd name="T12" fmla="*/ 8 w 21600"/>
                <a:gd name="T13" fmla="*/ 15 h 21600"/>
                <a:gd name="T14" fmla="*/ 7 w 21600"/>
                <a:gd name="T15" fmla="*/ 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67 h 21600"/>
                <a:gd name="T26" fmla="*/ 18433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99"/>
            </a:solidFill>
            <a:ln w="25400">
              <a:solidFill>
                <a:srgbClr val="000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AutoShape 4"/>
            <p:cNvSpPr>
              <a:spLocks noChangeArrowheads="1"/>
            </p:cNvSpPr>
            <p:nvPr/>
          </p:nvSpPr>
          <p:spPr bwMode="auto">
            <a:xfrm>
              <a:off x="2970" y="2548"/>
              <a:ext cx="1390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0" rIns="4572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0F116A"/>
                  </a:solidFill>
                </a:rPr>
                <a:t>DNA polymerase III</a:t>
              </a:r>
            </a:p>
          </p:txBody>
        </p:sp>
      </p:grpSp>
      <p:sp>
        <p:nvSpPr>
          <p:cNvPr id="236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794707" y="5015936"/>
            <a:ext cx="4918075" cy="163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rgbClr val="0F116A"/>
                </a:solidFill>
              </a:rPr>
              <a:t>RNA primer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built by </a:t>
            </a:r>
            <a:r>
              <a:rPr lang="en-US" altLang="en-US" b="1" u="sng" dirty="0" err="1">
                <a:solidFill>
                  <a:srgbClr val="CC0000"/>
                </a:solidFill>
              </a:rPr>
              <a:t>primase</a:t>
            </a:r>
            <a:endParaRPr lang="en-US" altLang="en-US" b="1" dirty="0"/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serves as starter sequence for DNA polymerase III</a:t>
            </a:r>
          </a:p>
        </p:txBody>
      </p:sp>
      <p:sp>
        <p:nvSpPr>
          <p:cNvPr id="237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794707" y="1261498"/>
            <a:ext cx="4865688" cy="13049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rgbClr val="0F116A"/>
                </a:solidFill>
              </a:rPr>
              <a:t>Limits of DNA polymerase III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can only build onto 3</a:t>
            </a:r>
            <a:r>
              <a:rPr lang="en-US" altLang="en-US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  <a:r>
              <a:rPr lang="en-US" altLang="en-US" b="1" dirty="0">
                <a:solidFill>
                  <a:schemeClr val="bg1"/>
                </a:solidFill>
              </a:rPr>
              <a:t> end of an </a:t>
            </a:r>
            <a:r>
              <a:rPr lang="en-US" altLang="en-US" b="1" u="sng" dirty="0">
                <a:solidFill>
                  <a:srgbClr val="CC0000"/>
                </a:solidFill>
              </a:rPr>
              <a:t>existing DNA strand</a:t>
            </a:r>
            <a:endParaRPr lang="en-US" altLang="en-US" b="1" u="sng" dirty="0"/>
          </a:p>
        </p:txBody>
      </p:sp>
      <p:sp>
        <p:nvSpPr>
          <p:cNvPr id="238" name="AutoShape 7"/>
          <p:cNvSpPr>
            <a:spLocks noChangeArrowheads="1"/>
          </p:cNvSpPr>
          <p:nvPr/>
        </p:nvSpPr>
        <p:spPr bwMode="auto">
          <a:xfrm>
            <a:off x="9473445" y="4131698"/>
            <a:ext cx="660400" cy="1266825"/>
          </a:xfrm>
          <a:custGeom>
            <a:avLst/>
            <a:gdLst>
              <a:gd name="T0" fmla="*/ 10095559 w 21600"/>
              <a:gd name="T1" fmla="*/ 0 h 21600"/>
              <a:gd name="T2" fmla="*/ 2956696 w 21600"/>
              <a:gd name="T3" fmla="*/ 10879915 h 21600"/>
              <a:gd name="T4" fmla="*/ 0 w 21600"/>
              <a:gd name="T5" fmla="*/ 37149233 h 21600"/>
              <a:gd name="T6" fmla="*/ 2956696 w 21600"/>
              <a:gd name="T7" fmla="*/ 63418491 h 21600"/>
              <a:gd name="T8" fmla="*/ 10095559 w 21600"/>
              <a:gd name="T9" fmla="*/ 74298407 h 21600"/>
              <a:gd name="T10" fmla="*/ 17234422 w 21600"/>
              <a:gd name="T11" fmla="*/ 63418491 h 21600"/>
              <a:gd name="T12" fmla="*/ 20191119 w 21600"/>
              <a:gd name="T13" fmla="*/ 37149233 h 21600"/>
              <a:gd name="T14" fmla="*/ 17234422 w 21600"/>
              <a:gd name="T15" fmla="*/ 108799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2540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Freeform 9"/>
          <p:cNvSpPr>
            <a:spLocks/>
          </p:cNvSpPr>
          <p:nvPr/>
        </p:nvSpPr>
        <p:spPr bwMode="auto">
          <a:xfrm>
            <a:off x="2378907" y="2266386"/>
            <a:ext cx="7750175" cy="1311275"/>
          </a:xfrm>
          <a:custGeom>
            <a:avLst/>
            <a:gdLst>
              <a:gd name="T0" fmla="*/ 0 w 4882"/>
              <a:gd name="T1" fmla="*/ 1140743 h 792"/>
              <a:gd name="T2" fmla="*/ 1695450 w 4882"/>
              <a:gd name="T3" fmla="*/ 1157300 h 792"/>
              <a:gd name="T4" fmla="*/ 3856038 w 4882"/>
              <a:gd name="T5" fmla="*/ 213579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Freeform 10"/>
          <p:cNvSpPr>
            <a:spLocks/>
          </p:cNvSpPr>
          <p:nvPr/>
        </p:nvSpPr>
        <p:spPr bwMode="auto">
          <a:xfrm flipV="1">
            <a:off x="2356682" y="3977711"/>
            <a:ext cx="7750175" cy="1257300"/>
          </a:xfrm>
          <a:custGeom>
            <a:avLst/>
            <a:gdLst>
              <a:gd name="T0" fmla="*/ 0 w 4882"/>
              <a:gd name="T1" fmla="*/ 1093788 h 792"/>
              <a:gd name="T2" fmla="*/ 1695450 w 4882"/>
              <a:gd name="T3" fmla="*/ 1109663 h 792"/>
              <a:gd name="T4" fmla="*/ 3856038 w 4882"/>
              <a:gd name="T5" fmla="*/ 204788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AutoShape 11"/>
          <p:cNvSpPr>
            <a:spLocks noChangeArrowheads="1"/>
          </p:cNvSpPr>
          <p:nvPr/>
        </p:nvSpPr>
        <p:spPr bwMode="auto">
          <a:xfrm>
            <a:off x="2523370" y="3493523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2" name="AutoShape 12"/>
          <p:cNvSpPr>
            <a:spLocks noChangeArrowheads="1"/>
          </p:cNvSpPr>
          <p:nvPr/>
        </p:nvSpPr>
        <p:spPr bwMode="auto">
          <a:xfrm>
            <a:off x="2728157" y="3777686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3" name="AutoShape 13"/>
          <p:cNvSpPr>
            <a:spLocks noChangeArrowheads="1"/>
          </p:cNvSpPr>
          <p:nvPr/>
        </p:nvSpPr>
        <p:spPr bwMode="auto">
          <a:xfrm>
            <a:off x="2948820" y="379356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4" name="AutoShape 14"/>
          <p:cNvSpPr>
            <a:spLocks noChangeArrowheads="1"/>
          </p:cNvSpPr>
          <p:nvPr/>
        </p:nvSpPr>
        <p:spPr bwMode="auto">
          <a:xfrm>
            <a:off x="3167895" y="378562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" name="AutoShape 15"/>
          <p:cNvSpPr>
            <a:spLocks noChangeArrowheads="1"/>
          </p:cNvSpPr>
          <p:nvPr/>
        </p:nvSpPr>
        <p:spPr bwMode="auto">
          <a:xfrm>
            <a:off x="3433007" y="381737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6" name="AutoShape 16"/>
          <p:cNvSpPr>
            <a:spLocks noChangeArrowheads="1"/>
          </p:cNvSpPr>
          <p:nvPr/>
        </p:nvSpPr>
        <p:spPr bwMode="auto">
          <a:xfrm>
            <a:off x="3683832" y="3872936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7" name="AutoShape 17"/>
          <p:cNvSpPr>
            <a:spLocks noChangeArrowheads="1"/>
          </p:cNvSpPr>
          <p:nvPr/>
        </p:nvSpPr>
        <p:spPr bwMode="auto">
          <a:xfrm>
            <a:off x="3904495" y="388881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8" name="AutoShape 18"/>
          <p:cNvSpPr>
            <a:spLocks noChangeArrowheads="1"/>
          </p:cNvSpPr>
          <p:nvPr/>
        </p:nvSpPr>
        <p:spPr bwMode="auto">
          <a:xfrm>
            <a:off x="2728157" y="3555436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9" name="AutoShape 19"/>
          <p:cNvSpPr>
            <a:spLocks noChangeArrowheads="1"/>
          </p:cNvSpPr>
          <p:nvPr/>
        </p:nvSpPr>
        <p:spPr bwMode="auto">
          <a:xfrm>
            <a:off x="2948820" y="357131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0" name="AutoShape 20"/>
          <p:cNvSpPr>
            <a:spLocks noChangeArrowheads="1"/>
          </p:cNvSpPr>
          <p:nvPr/>
        </p:nvSpPr>
        <p:spPr bwMode="auto">
          <a:xfrm>
            <a:off x="3167895" y="353956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1" name="AutoShape 21"/>
          <p:cNvSpPr>
            <a:spLocks noChangeArrowheads="1"/>
          </p:cNvSpPr>
          <p:nvPr/>
        </p:nvSpPr>
        <p:spPr bwMode="auto">
          <a:xfrm>
            <a:off x="3433007" y="353162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3" name="AutoShape 22"/>
          <p:cNvSpPr>
            <a:spLocks noChangeArrowheads="1"/>
          </p:cNvSpPr>
          <p:nvPr/>
        </p:nvSpPr>
        <p:spPr bwMode="auto">
          <a:xfrm>
            <a:off x="3690182" y="350781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4" name="AutoShape 23"/>
          <p:cNvSpPr>
            <a:spLocks noChangeArrowheads="1"/>
          </p:cNvSpPr>
          <p:nvPr/>
        </p:nvSpPr>
        <p:spPr bwMode="auto">
          <a:xfrm>
            <a:off x="3896557" y="3414148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45" name="Group 24"/>
          <p:cNvGrpSpPr>
            <a:grpSpLocks/>
          </p:cNvGrpSpPr>
          <p:nvPr/>
        </p:nvGrpSpPr>
        <p:grpSpPr bwMode="auto">
          <a:xfrm>
            <a:off x="2097920" y="4033273"/>
            <a:ext cx="327025" cy="304800"/>
            <a:chOff x="1768" y="3755"/>
            <a:chExt cx="206" cy="192"/>
          </a:xfrm>
        </p:grpSpPr>
        <p:sp>
          <p:nvSpPr>
            <p:cNvPr id="446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7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448" name="Group 27"/>
          <p:cNvGrpSpPr>
            <a:grpSpLocks/>
          </p:cNvGrpSpPr>
          <p:nvPr/>
        </p:nvGrpSpPr>
        <p:grpSpPr bwMode="auto">
          <a:xfrm>
            <a:off x="10129082" y="2115573"/>
            <a:ext cx="327025" cy="304800"/>
            <a:chOff x="1768" y="3755"/>
            <a:chExt cx="206" cy="192"/>
          </a:xfrm>
        </p:grpSpPr>
        <p:sp>
          <p:nvSpPr>
            <p:cNvPr id="449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451" name="Group 30"/>
          <p:cNvGrpSpPr>
            <a:grpSpLocks/>
          </p:cNvGrpSpPr>
          <p:nvPr/>
        </p:nvGrpSpPr>
        <p:grpSpPr bwMode="auto">
          <a:xfrm>
            <a:off x="4818895" y="3828486"/>
            <a:ext cx="5637212" cy="965200"/>
            <a:chOff x="1997" y="2459"/>
            <a:chExt cx="3551" cy="608"/>
          </a:xfrm>
        </p:grpSpPr>
        <p:sp>
          <p:nvSpPr>
            <p:cNvPr id="452" name="Freeform 31"/>
            <p:cNvSpPr>
              <a:spLocks/>
            </p:cNvSpPr>
            <p:nvPr/>
          </p:nvSpPr>
          <p:spPr bwMode="auto">
            <a:xfrm>
              <a:off x="2170" y="2563"/>
              <a:ext cx="3152" cy="403"/>
            </a:xfrm>
            <a:custGeom>
              <a:avLst/>
              <a:gdLst>
                <a:gd name="T0" fmla="*/ 0 w 3152"/>
                <a:gd name="T1" fmla="*/ 0 h 403"/>
                <a:gd name="T2" fmla="*/ 580 w 3152"/>
                <a:gd name="T3" fmla="*/ 254 h 403"/>
                <a:gd name="T4" fmla="*/ 1825 w 3152"/>
                <a:gd name="T5" fmla="*/ 378 h 403"/>
                <a:gd name="T6" fmla="*/ 3152 w 3152"/>
                <a:gd name="T7" fmla="*/ 402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2"/>
                <a:gd name="T13" fmla="*/ 0 h 403"/>
                <a:gd name="T14" fmla="*/ 3152 w 3152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2" h="403">
                  <a:moveTo>
                    <a:pt x="0" y="0"/>
                  </a:moveTo>
                  <a:cubicBezTo>
                    <a:pt x="138" y="95"/>
                    <a:pt x="276" y="191"/>
                    <a:pt x="580" y="254"/>
                  </a:cubicBezTo>
                  <a:cubicBezTo>
                    <a:pt x="884" y="317"/>
                    <a:pt x="1396" y="353"/>
                    <a:pt x="1825" y="378"/>
                  </a:cubicBezTo>
                  <a:cubicBezTo>
                    <a:pt x="2254" y="403"/>
                    <a:pt x="2703" y="402"/>
                    <a:pt x="3152" y="402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3" name="Group 32"/>
            <p:cNvGrpSpPr>
              <a:grpSpLocks/>
            </p:cNvGrpSpPr>
            <p:nvPr/>
          </p:nvGrpSpPr>
          <p:grpSpPr bwMode="auto">
            <a:xfrm>
              <a:off x="5342" y="2875"/>
              <a:ext cx="206" cy="192"/>
              <a:chOff x="1768" y="3755"/>
              <a:chExt cx="206" cy="192"/>
            </a:xfrm>
          </p:grpSpPr>
          <p:sp>
            <p:nvSpPr>
              <p:cNvPr id="457" name="Oval 3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8" name="Rectangle 3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454" name="Group 35"/>
            <p:cNvGrpSpPr>
              <a:grpSpLocks/>
            </p:cNvGrpSpPr>
            <p:nvPr/>
          </p:nvGrpSpPr>
          <p:grpSpPr bwMode="auto">
            <a:xfrm>
              <a:off x="1997" y="2459"/>
              <a:ext cx="206" cy="192"/>
              <a:chOff x="2621" y="2303"/>
              <a:chExt cx="206" cy="192"/>
            </a:xfrm>
          </p:grpSpPr>
          <p:sp>
            <p:nvSpPr>
              <p:cNvPr id="455" name="Oval 36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6" name="Rectangle 37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459" name="Group 38"/>
          <p:cNvGrpSpPr>
            <a:grpSpLocks/>
          </p:cNvGrpSpPr>
          <p:nvPr/>
        </p:nvGrpSpPr>
        <p:grpSpPr bwMode="auto">
          <a:xfrm>
            <a:off x="2097920" y="3236348"/>
            <a:ext cx="327025" cy="304800"/>
            <a:chOff x="2621" y="2303"/>
            <a:chExt cx="206" cy="192"/>
          </a:xfrm>
        </p:grpSpPr>
        <p:sp>
          <p:nvSpPr>
            <p:cNvPr id="460" name="Oval 3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" name="Rectangle 4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462" name="Group 41"/>
          <p:cNvGrpSpPr>
            <a:grpSpLocks/>
          </p:cNvGrpSpPr>
          <p:nvPr/>
        </p:nvGrpSpPr>
        <p:grpSpPr bwMode="auto">
          <a:xfrm>
            <a:off x="10129082" y="5098486"/>
            <a:ext cx="327025" cy="304800"/>
            <a:chOff x="2621" y="2303"/>
            <a:chExt cx="206" cy="192"/>
          </a:xfrm>
        </p:grpSpPr>
        <p:sp>
          <p:nvSpPr>
            <p:cNvPr id="463" name="Oval 4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4" name="Rectangle 4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465" name="Group 44"/>
          <p:cNvGrpSpPr>
            <a:grpSpLocks/>
          </p:cNvGrpSpPr>
          <p:nvPr/>
        </p:nvGrpSpPr>
        <p:grpSpPr bwMode="auto">
          <a:xfrm>
            <a:off x="5179257" y="2923611"/>
            <a:ext cx="1676400" cy="622300"/>
            <a:chOff x="2224" y="1889"/>
            <a:chExt cx="1056" cy="392"/>
          </a:xfrm>
        </p:grpSpPr>
        <p:sp>
          <p:nvSpPr>
            <p:cNvPr id="466" name="Freeform 45"/>
            <p:cNvSpPr>
              <a:spLocks/>
            </p:cNvSpPr>
            <p:nvPr/>
          </p:nvSpPr>
          <p:spPr bwMode="auto">
            <a:xfrm rot="-662540">
              <a:off x="2423" y="2036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7" name="Group 46"/>
            <p:cNvGrpSpPr>
              <a:grpSpLocks/>
            </p:cNvGrpSpPr>
            <p:nvPr/>
          </p:nvGrpSpPr>
          <p:grpSpPr bwMode="auto">
            <a:xfrm>
              <a:off x="2224" y="2089"/>
              <a:ext cx="206" cy="192"/>
              <a:chOff x="1768" y="3755"/>
              <a:chExt cx="206" cy="192"/>
            </a:xfrm>
          </p:grpSpPr>
          <p:sp>
            <p:nvSpPr>
              <p:cNvPr id="471" name="Oval 47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2" name="Rectangle 48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468" name="Group 49"/>
            <p:cNvGrpSpPr>
              <a:grpSpLocks/>
            </p:cNvGrpSpPr>
            <p:nvPr/>
          </p:nvGrpSpPr>
          <p:grpSpPr bwMode="auto">
            <a:xfrm>
              <a:off x="3061" y="1889"/>
              <a:ext cx="206" cy="192"/>
              <a:chOff x="2621" y="2303"/>
              <a:chExt cx="206" cy="192"/>
            </a:xfrm>
          </p:grpSpPr>
          <p:sp>
            <p:nvSpPr>
              <p:cNvPr id="469" name="Oval 50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0" name="Rectangle 51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473" name="Group 52"/>
          <p:cNvGrpSpPr>
            <a:grpSpLocks/>
          </p:cNvGrpSpPr>
          <p:nvPr/>
        </p:nvGrpSpPr>
        <p:grpSpPr bwMode="auto">
          <a:xfrm>
            <a:off x="6814382" y="2664848"/>
            <a:ext cx="1616075" cy="455613"/>
            <a:chOff x="3254" y="1726"/>
            <a:chExt cx="1018" cy="287"/>
          </a:xfrm>
        </p:grpSpPr>
        <p:sp>
          <p:nvSpPr>
            <p:cNvPr id="474" name="Freeform 53"/>
            <p:cNvSpPr>
              <a:spLocks/>
            </p:cNvSpPr>
            <p:nvPr/>
          </p:nvSpPr>
          <p:spPr bwMode="auto">
            <a:xfrm rot="-267660">
              <a:off x="3415" y="1834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5" name="Group 54"/>
            <p:cNvGrpSpPr>
              <a:grpSpLocks/>
            </p:cNvGrpSpPr>
            <p:nvPr/>
          </p:nvGrpSpPr>
          <p:grpSpPr bwMode="auto">
            <a:xfrm>
              <a:off x="3254" y="1821"/>
              <a:ext cx="206" cy="192"/>
              <a:chOff x="1768" y="3755"/>
              <a:chExt cx="206" cy="192"/>
            </a:xfrm>
          </p:grpSpPr>
          <p:sp>
            <p:nvSpPr>
              <p:cNvPr id="479" name="Oval 5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0" name="Rectangle 5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476" name="Group 57"/>
            <p:cNvGrpSpPr>
              <a:grpSpLocks/>
            </p:cNvGrpSpPr>
            <p:nvPr/>
          </p:nvGrpSpPr>
          <p:grpSpPr bwMode="auto">
            <a:xfrm>
              <a:off x="4038" y="1726"/>
              <a:ext cx="206" cy="192"/>
              <a:chOff x="2621" y="2303"/>
              <a:chExt cx="206" cy="192"/>
            </a:xfrm>
          </p:grpSpPr>
          <p:sp>
            <p:nvSpPr>
              <p:cNvPr id="477" name="Oval 5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8" name="Rectangle 5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481" name="Group 60"/>
          <p:cNvGrpSpPr>
            <a:grpSpLocks/>
          </p:cNvGrpSpPr>
          <p:nvPr/>
        </p:nvGrpSpPr>
        <p:grpSpPr bwMode="auto">
          <a:xfrm>
            <a:off x="8478082" y="2602936"/>
            <a:ext cx="1978025" cy="363537"/>
            <a:chOff x="4302" y="1687"/>
            <a:chExt cx="1246" cy="229"/>
          </a:xfrm>
        </p:grpSpPr>
        <p:sp>
          <p:nvSpPr>
            <p:cNvPr id="482" name="Freeform 61"/>
            <p:cNvSpPr>
              <a:spLocks/>
            </p:cNvSpPr>
            <p:nvPr/>
          </p:nvSpPr>
          <p:spPr bwMode="auto">
            <a:xfrm>
              <a:off x="4465" y="1776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3" name="Group 62"/>
            <p:cNvGrpSpPr>
              <a:grpSpLocks/>
            </p:cNvGrpSpPr>
            <p:nvPr/>
          </p:nvGrpSpPr>
          <p:grpSpPr bwMode="auto">
            <a:xfrm>
              <a:off x="4302" y="1724"/>
              <a:ext cx="206" cy="192"/>
              <a:chOff x="1768" y="3755"/>
              <a:chExt cx="206" cy="192"/>
            </a:xfrm>
          </p:grpSpPr>
          <p:sp>
            <p:nvSpPr>
              <p:cNvPr id="487" name="Oval 6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8" name="Rectangle 6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484" name="Group 65"/>
            <p:cNvGrpSpPr>
              <a:grpSpLocks/>
            </p:cNvGrpSpPr>
            <p:nvPr/>
          </p:nvGrpSpPr>
          <p:grpSpPr bwMode="auto">
            <a:xfrm>
              <a:off x="5342" y="1687"/>
              <a:ext cx="206" cy="192"/>
              <a:chOff x="2621" y="2303"/>
              <a:chExt cx="206" cy="192"/>
            </a:xfrm>
          </p:grpSpPr>
          <p:sp>
            <p:nvSpPr>
              <p:cNvPr id="485" name="Oval 66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6" name="Rectangle 67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sp>
        <p:nvSpPr>
          <p:cNvPr id="489" name="AutoShape 68"/>
          <p:cNvSpPr>
            <a:spLocks noChangeArrowheads="1"/>
          </p:cNvSpPr>
          <p:nvPr/>
        </p:nvSpPr>
        <p:spPr bwMode="auto">
          <a:xfrm>
            <a:off x="2523370" y="3782448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0" name="AutoShape 69"/>
          <p:cNvSpPr>
            <a:spLocks noChangeArrowheads="1"/>
          </p:cNvSpPr>
          <p:nvPr/>
        </p:nvSpPr>
        <p:spPr bwMode="auto">
          <a:xfrm>
            <a:off x="3480632" y="3796736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dirty="0"/>
              <a:t>growing 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/>
              <a:t>replication fork</a:t>
            </a:r>
            <a:endParaRPr lang="en-US" altLang="en-US" sz="1800" b="1" dirty="0"/>
          </a:p>
        </p:txBody>
      </p:sp>
      <p:sp>
        <p:nvSpPr>
          <p:cNvPr id="491" name="Line 70"/>
          <p:cNvSpPr>
            <a:spLocks noChangeShapeType="1"/>
          </p:cNvSpPr>
          <p:nvPr/>
        </p:nvSpPr>
        <p:spPr bwMode="auto">
          <a:xfrm flipH="1">
            <a:off x="3415545" y="3777686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" name="Freeform 71"/>
          <p:cNvSpPr>
            <a:spLocks/>
          </p:cNvSpPr>
          <p:nvPr/>
        </p:nvSpPr>
        <p:spPr bwMode="auto">
          <a:xfrm>
            <a:off x="9609970" y="4631761"/>
            <a:ext cx="493712" cy="1587"/>
          </a:xfrm>
          <a:custGeom>
            <a:avLst/>
            <a:gdLst>
              <a:gd name="T0" fmla="*/ 493712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" name="Freeform 72"/>
          <p:cNvSpPr>
            <a:spLocks/>
          </p:cNvSpPr>
          <p:nvPr/>
        </p:nvSpPr>
        <p:spPr bwMode="auto">
          <a:xfrm>
            <a:off x="8744782" y="2769623"/>
            <a:ext cx="250825" cy="15875"/>
          </a:xfrm>
          <a:custGeom>
            <a:avLst/>
            <a:gdLst>
              <a:gd name="T0" fmla="*/ 0 w 158"/>
              <a:gd name="T1" fmla="*/ 15875 h 10"/>
              <a:gd name="T2" fmla="*/ 250825 w 158"/>
              <a:gd name="T3" fmla="*/ 0 h 10"/>
              <a:gd name="T4" fmla="*/ 0 60000 65536"/>
              <a:gd name="T5" fmla="*/ 0 60000 65536"/>
              <a:gd name="T6" fmla="*/ 0 w 158"/>
              <a:gd name="T7" fmla="*/ 0 h 10"/>
              <a:gd name="T8" fmla="*/ 158 w 158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10">
                <a:moveTo>
                  <a:pt x="0" y="10"/>
                </a:moveTo>
                <a:cubicBezTo>
                  <a:pt x="0" y="10"/>
                  <a:pt x="79" y="5"/>
                  <a:pt x="158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" name="Freeform 73"/>
          <p:cNvSpPr>
            <a:spLocks/>
          </p:cNvSpPr>
          <p:nvPr/>
        </p:nvSpPr>
        <p:spPr bwMode="auto">
          <a:xfrm>
            <a:off x="5514220" y="3280798"/>
            <a:ext cx="227012" cy="42863"/>
          </a:xfrm>
          <a:custGeom>
            <a:avLst/>
            <a:gdLst>
              <a:gd name="T0" fmla="*/ 0 w 129"/>
              <a:gd name="T1" fmla="*/ 42863 h 14"/>
              <a:gd name="T2" fmla="*/ 227012 w 129"/>
              <a:gd name="T3" fmla="*/ 0 h 14"/>
              <a:gd name="T4" fmla="*/ 0 60000 65536"/>
              <a:gd name="T5" fmla="*/ 0 60000 65536"/>
              <a:gd name="T6" fmla="*/ 0 w 129"/>
              <a:gd name="T7" fmla="*/ 0 h 14"/>
              <a:gd name="T8" fmla="*/ 129 w 129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9" h="14">
                <a:moveTo>
                  <a:pt x="0" y="14"/>
                </a:moveTo>
                <a:cubicBezTo>
                  <a:pt x="53" y="8"/>
                  <a:pt x="107" y="2"/>
                  <a:pt x="129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5" name="AutoShape 74"/>
          <p:cNvSpPr>
            <a:spLocks noChangeArrowheads="1"/>
          </p:cNvSpPr>
          <p:nvPr/>
        </p:nvSpPr>
        <p:spPr bwMode="auto">
          <a:xfrm>
            <a:off x="9795707" y="3811023"/>
            <a:ext cx="996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</a:rPr>
              <a:t>primase</a:t>
            </a:r>
          </a:p>
        </p:txBody>
      </p:sp>
      <p:sp>
        <p:nvSpPr>
          <p:cNvPr id="496" name="Freeform 75"/>
          <p:cNvSpPr>
            <a:spLocks/>
          </p:cNvSpPr>
          <p:nvPr/>
        </p:nvSpPr>
        <p:spPr bwMode="auto">
          <a:xfrm>
            <a:off x="7071557" y="2899798"/>
            <a:ext cx="266700" cy="30163"/>
          </a:xfrm>
          <a:custGeom>
            <a:avLst/>
            <a:gdLst>
              <a:gd name="T0" fmla="*/ 0 w 168"/>
              <a:gd name="T1" fmla="*/ 30163 h 19"/>
              <a:gd name="T2" fmla="*/ 266700 w 168"/>
              <a:gd name="T3" fmla="*/ 0 h 19"/>
              <a:gd name="T4" fmla="*/ 0 60000 65536"/>
              <a:gd name="T5" fmla="*/ 0 60000 65536"/>
              <a:gd name="T6" fmla="*/ 0 w 168"/>
              <a:gd name="T7" fmla="*/ 0 h 19"/>
              <a:gd name="T8" fmla="*/ 168 w 168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19">
                <a:moveTo>
                  <a:pt x="0" y="19"/>
                </a:moveTo>
                <a:cubicBezTo>
                  <a:pt x="70" y="11"/>
                  <a:pt x="140" y="3"/>
                  <a:pt x="168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" name="Rectangle 76"/>
          <p:cNvSpPr>
            <a:spLocks noChangeArrowheads="1"/>
          </p:cNvSpPr>
          <p:nvPr/>
        </p:nvSpPr>
        <p:spPr bwMode="auto">
          <a:xfrm>
            <a:off x="9569527" y="4503173"/>
            <a:ext cx="569912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 dirty="0">
                <a:solidFill>
                  <a:srgbClr val="FF6FCF"/>
                </a:solidFill>
              </a:rPr>
              <a:t>RNA</a:t>
            </a:r>
          </a:p>
        </p:txBody>
      </p:sp>
      <p:sp>
        <p:nvSpPr>
          <p:cNvPr id="498" name="Freeform 77"/>
          <p:cNvSpPr>
            <a:spLocks/>
          </p:cNvSpPr>
          <p:nvPr/>
        </p:nvSpPr>
        <p:spPr bwMode="auto">
          <a:xfrm>
            <a:off x="2382082" y="3758636"/>
            <a:ext cx="1011238" cy="23812"/>
          </a:xfrm>
          <a:custGeom>
            <a:avLst/>
            <a:gdLst>
              <a:gd name="T0" fmla="*/ 0 w 637"/>
              <a:gd name="T1" fmla="*/ 20637 h 15"/>
              <a:gd name="T2" fmla="*/ 546100 w 637"/>
              <a:gd name="T3" fmla="*/ 20637 h 15"/>
              <a:gd name="T4" fmla="*/ 885825 w 637"/>
              <a:gd name="T5" fmla="*/ 3175 h 15"/>
              <a:gd name="T6" fmla="*/ 1011238 w 637"/>
              <a:gd name="T7" fmla="*/ 3175 h 15"/>
              <a:gd name="T8" fmla="*/ 0 60000 65536"/>
              <a:gd name="T9" fmla="*/ 0 60000 65536"/>
              <a:gd name="T10" fmla="*/ 0 60000 65536"/>
              <a:gd name="T11" fmla="*/ 0 60000 65536"/>
              <a:gd name="T12" fmla="*/ 0 w 637"/>
              <a:gd name="T13" fmla="*/ 0 h 15"/>
              <a:gd name="T14" fmla="*/ 637 w 637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7" h="15">
                <a:moveTo>
                  <a:pt x="0" y="13"/>
                </a:moveTo>
                <a:cubicBezTo>
                  <a:pt x="125" y="14"/>
                  <a:pt x="251" y="15"/>
                  <a:pt x="344" y="13"/>
                </a:cubicBezTo>
                <a:cubicBezTo>
                  <a:pt x="437" y="11"/>
                  <a:pt x="509" y="4"/>
                  <a:pt x="558" y="2"/>
                </a:cubicBezTo>
                <a:cubicBezTo>
                  <a:pt x="607" y="0"/>
                  <a:pt x="622" y="1"/>
                  <a:pt x="637" y="2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uild="p" bldLvl="2" animBg="1" autoUpdateAnimBg="0"/>
      <p:bldP spid="237" grpId="0" animBg="1" autoUpdateAnimBg="0"/>
      <p:bldP spid="238" grpId="0" animBg="1"/>
      <p:bldP spid="492" grpId="0" animBg="1"/>
      <p:bldP spid="493" grpId="0" animBg="1"/>
      <p:bldP spid="494" grpId="0" animBg="1"/>
      <p:bldP spid="495" grpId="0" animBg="1" autoUpdateAnimBg="0"/>
      <p:bldP spid="496" grpId="0" animBg="1"/>
      <p:bldP spid="497" grpId="0" build="p" autoUpdateAnimBg="0"/>
      <p:bldP spid="497" grpId="1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helix structure of DNA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680321" y="2115520"/>
            <a:ext cx="8028717" cy="4320449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038492" y="2242986"/>
            <a:ext cx="2732797" cy="34778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45720" anchor="ctr">
            <a:spAutoFit/>
          </a:bodyPr>
          <a:lstStyle>
            <a:lvl1pPr algn="ctr"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69156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000" b="1" i="1" dirty="0">
                <a:solidFill>
                  <a:srgbClr val="FF0000"/>
                </a:solidFill>
              </a:rPr>
              <a:t>“It has not escaped our notice that the specific pairing we have postulated immediately suggests a possible copying mechanism for the genetic material.”	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   </a:t>
            </a:r>
          </a:p>
          <a:p>
            <a:pPr algn="l"/>
            <a:endParaRPr lang="en-US" altLang="en-US" sz="2000" b="1" i="1" dirty="0">
              <a:solidFill>
                <a:srgbClr val="FF0000"/>
              </a:solidFill>
            </a:endParaRPr>
          </a:p>
          <a:p>
            <a:pPr algn="l"/>
            <a:r>
              <a:rPr lang="en-US" altLang="en-US" sz="2000" b="1" i="1" dirty="0" smtClean="0">
                <a:solidFill>
                  <a:srgbClr val="0F116A"/>
                </a:solidFill>
              </a:rPr>
              <a:t>Watson </a:t>
            </a:r>
            <a:r>
              <a:rPr lang="en-US" altLang="en-US" sz="2000" b="1" i="1" dirty="0">
                <a:solidFill>
                  <a:srgbClr val="0F116A"/>
                </a:solidFill>
              </a:rPr>
              <a:t>&amp; Crick</a:t>
            </a:r>
            <a:endParaRPr lang="en-US" altLang="en-US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1360"/>
            <a:ext cx="9613861" cy="1798638"/>
          </a:xfrm>
        </p:spPr>
        <p:txBody>
          <a:bodyPr/>
          <a:lstStyle/>
          <a:p>
            <a:r>
              <a:rPr lang="en-US" dirty="0" smtClean="0"/>
              <a:t>Replacing RNA primers with DNA</a:t>
            </a:r>
            <a:endParaRPr lang="en-US" dirty="0"/>
          </a:p>
        </p:txBody>
      </p:sp>
      <p:sp>
        <p:nvSpPr>
          <p:cNvPr id="79" name="Rectangle 6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940757" y="1409700"/>
            <a:ext cx="4865688" cy="1674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u="sng" dirty="0">
                <a:solidFill>
                  <a:srgbClr val="CC0000"/>
                </a:solidFill>
              </a:rPr>
              <a:t>DNA polymerase I</a:t>
            </a:r>
            <a:endParaRPr lang="en-US" altLang="en-US" sz="2600" b="1" dirty="0">
              <a:solidFill>
                <a:srgbClr val="0F116A"/>
              </a:solidFill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removes sections of RNA primer and replaces with DNA nucleotides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80" name="AutoShape 2"/>
          <p:cNvSpPr>
            <a:spLocks noChangeArrowheads="1"/>
          </p:cNvSpPr>
          <p:nvPr/>
        </p:nvSpPr>
        <p:spPr bwMode="auto">
          <a:xfrm>
            <a:off x="5961895" y="2316162"/>
            <a:ext cx="660400" cy="1266825"/>
          </a:xfrm>
          <a:custGeom>
            <a:avLst/>
            <a:gdLst>
              <a:gd name="T0" fmla="*/ 10095559 w 21600"/>
              <a:gd name="T1" fmla="*/ 0 h 21600"/>
              <a:gd name="T2" fmla="*/ 2956696 w 21600"/>
              <a:gd name="T3" fmla="*/ 10879915 h 21600"/>
              <a:gd name="T4" fmla="*/ 0 w 21600"/>
              <a:gd name="T5" fmla="*/ 37149233 h 21600"/>
              <a:gd name="T6" fmla="*/ 2956696 w 21600"/>
              <a:gd name="T7" fmla="*/ 63418491 h 21600"/>
              <a:gd name="T8" fmla="*/ 10095559 w 21600"/>
              <a:gd name="T9" fmla="*/ 74298407 h 21600"/>
              <a:gd name="T10" fmla="*/ 17234422 w 21600"/>
              <a:gd name="T11" fmla="*/ 63418491 h 21600"/>
              <a:gd name="T12" fmla="*/ 20191119 w 21600"/>
              <a:gd name="T13" fmla="*/ 37149233 h 21600"/>
              <a:gd name="T14" fmla="*/ 17234422 w 21600"/>
              <a:gd name="T15" fmla="*/ 108799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940757" y="5575300"/>
            <a:ext cx="4865688" cy="1282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rgbClr val="0F116A"/>
                </a:solidFill>
              </a:rPr>
              <a:t>But DNA polymerase I still can only build onto 3</a:t>
            </a:r>
            <a:r>
              <a:rPr lang="en-US" altLang="en-US" sz="2600" b="1" dirty="0">
                <a:solidFill>
                  <a:srgbClr val="0F116A"/>
                </a:solidFill>
                <a:sym typeface="Symbol" panose="05050102010706020507" pitchFamily="18" charset="2"/>
              </a:rPr>
              <a:t></a:t>
            </a:r>
            <a:r>
              <a:rPr lang="en-US" altLang="en-US" sz="2600" b="1" dirty="0">
                <a:solidFill>
                  <a:srgbClr val="0F116A"/>
                </a:solidFill>
              </a:rPr>
              <a:t> end of an </a:t>
            </a:r>
            <a:r>
              <a:rPr lang="en-US" altLang="en-US" sz="2600" b="1" u="sng" dirty="0">
                <a:solidFill>
                  <a:srgbClr val="0F116A"/>
                </a:solidFill>
              </a:rPr>
              <a:t>existing DNA strand</a:t>
            </a:r>
          </a:p>
        </p:txBody>
      </p:sp>
      <p:sp>
        <p:nvSpPr>
          <p:cNvPr id="82" name="Freeform 5"/>
          <p:cNvSpPr>
            <a:spLocks/>
          </p:cNvSpPr>
          <p:nvPr/>
        </p:nvSpPr>
        <p:spPr bwMode="auto">
          <a:xfrm>
            <a:off x="2524957" y="2470150"/>
            <a:ext cx="7750175" cy="1311275"/>
          </a:xfrm>
          <a:custGeom>
            <a:avLst/>
            <a:gdLst>
              <a:gd name="T0" fmla="*/ 0 w 4882"/>
              <a:gd name="T1" fmla="*/ 1140743 h 792"/>
              <a:gd name="T2" fmla="*/ 1695450 w 4882"/>
              <a:gd name="T3" fmla="*/ 1157300 h 792"/>
              <a:gd name="T4" fmla="*/ 3856038 w 4882"/>
              <a:gd name="T5" fmla="*/ 213579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V="1">
            <a:off x="2502732" y="4181475"/>
            <a:ext cx="7750175" cy="1257300"/>
          </a:xfrm>
          <a:custGeom>
            <a:avLst/>
            <a:gdLst>
              <a:gd name="T0" fmla="*/ 0 w 4882"/>
              <a:gd name="T1" fmla="*/ 1093788 h 792"/>
              <a:gd name="T2" fmla="*/ 1695450 w 4882"/>
              <a:gd name="T3" fmla="*/ 1109663 h 792"/>
              <a:gd name="T4" fmla="*/ 3856038 w 4882"/>
              <a:gd name="T5" fmla="*/ 204788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7"/>
          <p:cNvSpPr>
            <a:spLocks/>
          </p:cNvSpPr>
          <p:nvPr/>
        </p:nvSpPr>
        <p:spPr bwMode="auto">
          <a:xfrm>
            <a:off x="5239582" y="4197350"/>
            <a:ext cx="5003800" cy="639762"/>
          </a:xfrm>
          <a:custGeom>
            <a:avLst/>
            <a:gdLst>
              <a:gd name="T0" fmla="*/ 0 w 3152"/>
              <a:gd name="T1" fmla="*/ 0 h 403"/>
              <a:gd name="T2" fmla="*/ 920750 w 3152"/>
              <a:gd name="T3" fmla="*/ 403225 h 403"/>
              <a:gd name="T4" fmla="*/ 2897188 w 3152"/>
              <a:gd name="T5" fmla="*/ 600075 h 403"/>
              <a:gd name="T6" fmla="*/ 5003800 w 3152"/>
              <a:gd name="T7" fmla="*/ 638175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AutoShape 8"/>
          <p:cNvSpPr>
            <a:spLocks noChangeArrowheads="1"/>
          </p:cNvSpPr>
          <p:nvPr/>
        </p:nvSpPr>
        <p:spPr bwMode="auto">
          <a:xfrm>
            <a:off x="2669420" y="3697287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6" name="AutoShape 9"/>
          <p:cNvSpPr>
            <a:spLocks noChangeArrowheads="1"/>
          </p:cNvSpPr>
          <p:nvPr/>
        </p:nvSpPr>
        <p:spPr bwMode="auto">
          <a:xfrm>
            <a:off x="2874207" y="39814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" name="AutoShape 10"/>
          <p:cNvSpPr>
            <a:spLocks noChangeArrowheads="1"/>
          </p:cNvSpPr>
          <p:nvPr/>
        </p:nvSpPr>
        <p:spPr bwMode="auto">
          <a:xfrm>
            <a:off x="3094870" y="399732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" name="AutoShape 11"/>
          <p:cNvSpPr>
            <a:spLocks noChangeArrowheads="1"/>
          </p:cNvSpPr>
          <p:nvPr/>
        </p:nvSpPr>
        <p:spPr bwMode="auto">
          <a:xfrm>
            <a:off x="3313945" y="3989387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" name="AutoShape 12"/>
          <p:cNvSpPr>
            <a:spLocks noChangeArrowheads="1"/>
          </p:cNvSpPr>
          <p:nvPr/>
        </p:nvSpPr>
        <p:spPr bwMode="auto">
          <a:xfrm>
            <a:off x="3579057" y="4021137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" name="AutoShape 13"/>
          <p:cNvSpPr>
            <a:spLocks noChangeArrowheads="1"/>
          </p:cNvSpPr>
          <p:nvPr/>
        </p:nvSpPr>
        <p:spPr bwMode="auto">
          <a:xfrm>
            <a:off x="3829882" y="40767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" name="AutoShape 14"/>
          <p:cNvSpPr>
            <a:spLocks noChangeArrowheads="1"/>
          </p:cNvSpPr>
          <p:nvPr/>
        </p:nvSpPr>
        <p:spPr bwMode="auto">
          <a:xfrm>
            <a:off x="4050545" y="409257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" name="AutoShape 15"/>
          <p:cNvSpPr>
            <a:spLocks noChangeArrowheads="1"/>
          </p:cNvSpPr>
          <p:nvPr/>
        </p:nvSpPr>
        <p:spPr bwMode="auto">
          <a:xfrm>
            <a:off x="2874207" y="37592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" name="AutoShape 16"/>
          <p:cNvSpPr>
            <a:spLocks noChangeArrowheads="1"/>
          </p:cNvSpPr>
          <p:nvPr/>
        </p:nvSpPr>
        <p:spPr bwMode="auto">
          <a:xfrm>
            <a:off x="3094870" y="377507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4" name="AutoShape 17"/>
          <p:cNvSpPr>
            <a:spLocks noChangeArrowheads="1"/>
          </p:cNvSpPr>
          <p:nvPr/>
        </p:nvSpPr>
        <p:spPr bwMode="auto">
          <a:xfrm>
            <a:off x="3313945" y="374332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5" name="AutoShape 18"/>
          <p:cNvSpPr>
            <a:spLocks noChangeArrowheads="1"/>
          </p:cNvSpPr>
          <p:nvPr/>
        </p:nvSpPr>
        <p:spPr bwMode="auto">
          <a:xfrm>
            <a:off x="3579057" y="3735387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" name="AutoShape 19"/>
          <p:cNvSpPr>
            <a:spLocks noChangeArrowheads="1"/>
          </p:cNvSpPr>
          <p:nvPr/>
        </p:nvSpPr>
        <p:spPr bwMode="auto">
          <a:xfrm>
            <a:off x="3836232" y="371157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" name="AutoShape 20"/>
          <p:cNvSpPr>
            <a:spLocks noChangeArrowheads="1"/>
          </p:cNvSpPr>
          <p:nvPr/>
        </p:nvSpPr>
        <p:spPr bwMode="auto">
          <a:xfrm>
            <a:off x="4042607" y="3617912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8" name="Group 21"/>
          <p:cNvGrpSpPr>
            <a:grpSpLocks/>
          </p:cNvGrpSpPr>
          <p:nvPr/>
        </p:nvGrpSpPr>
        <p:grpSpPr bwMode="auto">
          <a:xfrm>
            <a:off x="2243970" y="4237037"/>
            <a:ext cx="327025" cy="304800"/>
            <a:chOff x="1768" y="3755"/>
            <a:chExt cx="206" cy="192"/>
          </a:xfrm>
        </p:grpSpPr>
        <p:sp>
          <p:nvSpPr>
            <p:cNvPr id="99" name="Oval 22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01" name="Group 24"/>
          <p:cNvGrpSpPr>
            <a:grpSpLocks/>
          </p:cNvGrpSpPr>
          <p:nvPr/>
        </p:nvGrpSpPr>
        <p:grpSpPr bwMode="auto">
          <a:xfrm>
            <a:off x="10303707" y="4692650"/>
            <a:ext cx="327025" cy="304800"/>
            <a:chOff x="1768" y="3755"/>
            <a:chExt cx="206" cy="192"/>
          </a:xfrm>
        </p:grpSpPr>
        <p:sp>
          <p:nvSpPr>
            <p:cNvPr id="102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04" name="Group 27"/>
          <p:cNvGrpSpPr>
            <a:grpSpLocks/>
          </p:cNvGrpSpPr>
          <p:nvPr/>
        </p:nvGrpSpPr>
        <p:grpSpPr bwMode="auto">
          <a:xfrm>
            <a:off x="10303707" y="2319337"/>
            <a:ext cx="327025" cy="304800"/>
            <a:chOff x="1768" y="3755"/>
            <a:chExt cx="206" cy="192"/>
          </a:xfrm>
        </p:grpSpPr>
        <p:sp>
          <p:nvSpPr>
            <p:cNvPr id="105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07" name="Group 30"/>
          <p:cNvGrpSpPr>
            <a:grpSpLocks/>
          </p:cNvGrpSpPr>
          <p:nvPr/>
        </p:nvGrpSpPr>
        <p:grpSpPr bwMode="auto">
          <a:xfrm>
            <a:off x="4964945" y="3606800"/>
            <a:ext cx="327025" cy="304800"/>
            <a:chOff x="1768" y="3755"/>
            <a:chExt cx="206" cy="192"/>
          </a:xfrm>
        </p:grpSpPr>
        <p:sp>
          <p:nvSpPr>
            <p:cNvPr id="108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10" name="Group 33"/>
          <p:cNvGrpSpPr>
            <a:grpSpLocks/>
          </p:cNvGrpSpPr>
          <p:nvPr/>
        </p:nvGrpSpPr>
        <p:grpSpPr bwMode="auto">
          <a:xfrm>
            <a:off x="4964945" y="4032250"/>
            <a:ext cx="327025" cy="304800"/>
            <a:chOff x="2621" y="2303"/>
            <a:chExt cx="206" cy="192"/>
          </a:xfrm>
        </p:grpSpPr>
        <p:sp>
          <p:nvSpPr>
            <p:cNvPr id="111" name="Oval 34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35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13" name="Group 36"/>
          <p:cNvGrpSpPr>
            <a:grpSpLocks/>
          </p:cNvGrpSpPr>
          <p:nvPr/>
        </p:nvGrpSpPr>
        <p:grpSpPr bwMode="auto">
          <a:xfrm>
            <a:off x="2243970" y="3440112"/>
            <a:ext cx="327025" cy="304800"/>
            <a:chOff x="2621" y="2303"/>
            <a:chExt cx="206" cy="192"/>
          </a:xfrm>
        </p:grpSpPr>
        <p:sp>
          <p:nvSpPr>
            <p:cNvPr id="114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16" name="Group 39"/>
          <p:cNvGrpSpPr>
            <a:grpSpLocks/>
          </p:cNvGrpSpPr>
          <p:nvPr/>
        </p:nvGrpSpPr>
        <p:grpSpPr bwMode="auto">
          <a:xfrm>
            <a:off x="10303707" y="5302250"/>
            <a:ext cx="327025" cy="304800"/>
            <a:chOff x="2621" y="2303"/>
            <a:chExt cx="206" cy="192"/>
          </a:xfrm>
        </p:grpSpPr>
        <p:sp>
          <p:nvSpPr>
            <p:cNvPr id="117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19" name="Group 42"/>
          <p:cNvGrpSpPr>
            <a:grpSpLocks/>
          </p:cNvGrpSpPr>
          <p:nvPr/>
        </p:nvGrpSpPr>
        <p:grpSpPr bwMode="auto">
          <a:xfrm>
            <a:off x="10303707" y="2806700"/>
            <a:ext cx="327025" cy="304800"/>
            <a:chOff x="2621" y="2303"/>
            <a:chExt cx="206" cy="192"/>
          </a:xfrm>
        </p:grpSpPr>
        <p:sp>
          <p:nvSpPr>
            <p:cNvPr id="120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122" name="AutoShape 45"/>
          <p:cNvSpPr>
            <a:spLocks noChangeArrowheads="1"/>
          </p:cNvSpPr>
          <p:nvPr/>
        </p:nvSpPr>
        <p:spPr bwMode="auto">
          <a:xfrm>
            <a:off x="2669420" y="3986212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" name="AutoShape 46"/>
          <p:cNvSpPr>
            <a:spLocks noChangeArrowheads="1"/>
          </p:cNvSpPr>
          <p:nvPr/>
        </p:nvSpPr>
        <p:spPr bwMode="auto">
          <a:xfrm>
            <a:off x="3626682" y="4000500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dirty="0"/>
              <a:t>growing 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/>
              <a:t>replication fork</a:t>
            </a:r>
            <a:endParaRPr lang="en-US" altLang="en-US" sz="1800" b="1" dirty="0"/>
          </a:p>
        </p:txBody>
      </p:sp>
      <p:sp>
        <p:nvSpPr>
          <p:cNvPr id="124" name="Line 47"/>
          <p:cNvSpPr>
            <a:spLocks noChangeShapeType="1"/>
          </p:cNvSpPr>
          <p:nvPr/>
        </p:nvSpPr>
        <p:spPr bwMode="auto">
          <a:xfrm flipH="1">
            <a:off x="3561595" y="3981450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Freeform 48"/>
          <p:cNvSpPr>
            <a:spLocks/>
          </p:cNvSpPr>
          <p:nvPr/>
        </p:nvSpPr>
        <p:spPr bwMode="auto">
          <a:xfrm>
            <a:off x="9756020" y="4835525"/>
            <a:ext cx="493712" cy="1587"/>
          </a:xfrm>
          <a:custGeom>
            <a:avLst/>
            <a:gdLst>
              <a:gd name="T0" fmla="*/ 493712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AutoShape 49"/>
          <p:cNvSpPr>
            <a:spLocks noChangeArrowheads="1"/>
          </p:cNvSpPr>
          <p:nvPr/>
        </p:nvSpPr>
        <p:spPr bwMode="auto">
          <a:xfrm>
            <a:off x="6306382" y="2082800"/>
            <a:ext cx="20796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</a:rPr>
              <a:t>DNA polymerase I</a:t>
            </a:r>
          </a:p>
        </p:txBody>
      </p:sp>
      <p:sp>
        <p:nvSpPr>
          <p:cNvPr id="127" name="Freeform 50"/>
          <p:cNvSpPr>
            <a:spLocks/>
          </p:cNvSpPr>
          <p:nvPr/>
        </p:nvSpPr>
        <p:spPr bwMode="auto">
          <a:xfrm>
            <a:off x="5336420" y="3017837"/>
            <a:ext cx="4964112" cy="804863"/>
          </a:xfrm>
          <a:custGeom>
            <a:avLst/>
            <a:gdLst>
              <a:gd name="T0" fmla="*/ 0 w 3127"/>
              <a:gd name="T1" fmla="*/ 804863 h 507"/>
              <a:gd name="T2" fmla="*/ 814387 w 3127"/>
              <a:gd name="T3" fmla="*/ 357188 h 507"/>
              <a:gd name="T4" fmla="*/ 2655887 w 3127"/>
              <a:gd name="T5" fmla="*/ 71438 h 507"/>
              <a:gd name="T6" fmla="*/ 4964112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51"/>
          <p:cNvSpPr>
            <a:spLocks/>
          </p:cNvSpPr>
          <p:nvPr/>
        </p:nvSpPr>
        <p:spPr bwMode="auto">
          <a:xfrm>
            <a:off x="8582857" y="3043237"/>
            <a:ext cx="250825" cy="9525"/>
          </a:xfrm>
          <a:custGeom>
            <a:avLst/>
            <a:gdLst>
              <a:gd name="T0" fmla="*/ 0 w 158"/>
              <a:gd name="T1" fmla="*/ 9525 h 6"/>
              <a:gd name="T2" fmla="*/ 250825 w 158"/>
              <a:gd name="T3" fmla="*/ 0 h 6"/>
              <a:gd name="T4" fmla="*/ 0 60000 65536"/>
              <a:gd name="T5" fmla="*/ 0 60000 65536"/>
              <a:gd name="T6" fmla="*/ 0 w 158"/>
              <a:gd name="T7" fmla="*/ 0 h 6"/>
              <a:gd name="T8" fmla="*/ 158 w 158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6">
                <a:moveTo>
                  <a:pt x="0" y="6"/>
                </a:moveTo>
                <a:cubicBezTo>
                  <a:pt x="0" y="6"/>
                  <a:pt x="79" y="3"/>
                  <a:pt x="158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52"/>
          <p:cNvSpPr>
            <a:spLocks/>
          </p:cNvSpPr>
          <p:nvPr/>
        </p:nvSpPr>
        <p:spPr bwMode="auto">
          <a:xfrm>
            <a:off x="7295395" y="3124200"/>
            <a:ext cx="241300" cy="46037"/>
          </a:xfrm>
          <a:custGeom>
            <a:avLst/>
            <a:gdLst>
              <a:gd name="T0" fmla="*/ 0 w 152"/>
              <a:gd name="T1" fmla="*/ 46037 h 29"/>
              <a:gd name="T2" fmla="*/ 241300 w 152"/>
              <a:gd name="T3" fmla="*/ 0 h 29"/>
              <a:gd name="T4" fmla="*/ 0 60000 65536"/>
              <a:gd name="T5" fmla="*/ 0 60000 65536"/>
              <a:gd name="T6" fmla="*/ 0 w 152"/>
              <a:gd name="T7" fmla="*/ 0 h 29"/>
              <a:gd name="T8" fmla="*/ 152 w 152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29">
                <a:moveTo>
                  <a:pt x="0" y="29"/>
                </a:moveTo>
                <a:cubicBezTo>
                  <a:pt x="0" y="29"/>
                  <a:pt x="76" y="14"/>
                  <a:pt x="152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53"/>
          <p:cNvSpPr>
            <a:spLocks/>
          </p:cNvSpPr>
          <p:nvPr/>
        </p:nvSpPr>
        <p:spPr bwMode="auto">
          <a:xfrm>
            <a:off x="6087307" y="3321050"/>
            <a:ext cx="250825" cy="80962"/>
          </a:xfrm>
          <a:custGeom>
            <a:avLst/>
            <a:gdLst>
              <a:gd name="T0" fmla="*/ 0 w 158"/>
              <a:gd name="T1" fmla="*/ 80962 h 51"/>
              <a:gd name="T2" fmla="*/ 250825 w 158"/>
              <a:gd name="T3" fmla="*/ 0 h 51"/>
              <a:gd name="T4" fmla="*/ 0 60000 65536"/>
              <a:gd name="T5" fmla="*/ 0 60000 65536"/>
              <a:gd name="T6" fmla="*/ 0 w 158"/>
              <a:gd name="T7" fmla="*/ 0 h 51"/>
              <a:gd name="T8" fmla="*/ 158 w 158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51">
                <a:moveTo>
                  <a:pt x="0" y="51"/>
                </a:moveTo>
                <a:cubicBezTo>
                  <a:pt x="0" y="51"/>
                  <a:pt x="79" y="25"/>
                  <a:pt x="158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54"/>
          <p:cNvSpPr>
            <a:spLocks/>
          </p:cNvSpPr>
          <p:nvPr/>
        </p:nvSpPr>
        <p:spPr bwMode="auto">
          <a:xfrm>
            <a:off x="9756020" y="4835525"/>
            <a:ext cx="493712" cy="1587"/>
          </a:xfrm>
          <a:custGeom>
            <a:avLst/>
            <a:gdLst>
              <a:gd name="T0" fmla="*/ 493712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55"/>
          <p:cNvSpPr>
            <a:spLocks noChangeArrowheads="1"/>
          </p:cNvSpPr>
          <p:nvPr/>
        </p:nvSpPr>
        <p:spPr bwMode="auto">
          <a:xfrm>
            <a:off x="9724270" y="4687887"/>
            <a:ext cx="569912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 dirty="0">
                <a:solidFill>
                  <a:srgbClr val="FF6FCF"/>
                </a:solidFill>
              </a:rPr>
              <a:t>RNA</a:t>
            </a:r>
          </a:p>
        </p:txBody>
      </p:sp>
      <p:grpSp>
        <p:nvGrpSpPr>
          <p:cNvPr id="133" name="Group 56"/>
          <p:cNvGrpSpPr>
            <a:grpSpLocks/>
          </p:cNvGrpSpPr>
          <p:nvPr/>
        </p:nvGrpSpPr>
        <p:grpSpPr bwMode="auto">
          <a:xfrm>
            <a:off x="7103307" y="3276600"/>
            <a:ext cx="1141413" cy="646112"/>
            <a:chOff x="3205" y="1959"/>
            <a:chExt cx="719" cy="407"/>
          </a:xfrm>
        </p:grpSpPr>
        <p:sp>
          <p:nvSpPr>
            <p:cNvPr id="134" name="AutoShape 57"/>
            <p:cNvSpPr>
              <a:spLocks noChangeArrowheads="1"/>
            </p:cNvSpPr>
            <p:nvPr/>
          </p:nvSpPr>
          <p:spPr bwMode="auto">
            <a:xfrm>
              <a:off x="3392" y="2141"/>
              <a:ext cx="532" cy="21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135" name="Group 58"/>
            <p:cNvGrpSpPr>
              <a:grpSpLocks/>
            </p:cNvGrpSpPr>
            <p:nvPr/>
          </p:nvGrpSpPr>
          <p:grpSpPr bwMode="auto">
            <a:xfrm>
              <a:off x="3205" y="1959"/>
              <a:ext cx="249" cy="407"/>
              <a:chOff x="3205" y="1759"/>
              <a:chExt cx="249" cy="407"/>
            </a:xfrm>
          </p:grpSpPr>
          <p:sp>
            <p:nvSpPr>
              <p:cNvPr id="136" name="Oval 59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AutoShape 60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38" name="Oval 62"/>
          <p:cNvSpPr>
            <a:spLocks noChangeArrowheads="1"/>
          </p:cNvSpPr>
          <p:nvPr/>
        </p:nvSpPr>
        <p:spPr bwMode="auto">
          <a:xfrm>
            <a:off x="9529007" y="4333875"/>
            <a:ext cx="1087438" cy="9509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6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 autoUpdateAnimBg="0"/>
      <p:bldP spid="80" grpId="0" animBg="1"/>
      <p:bldP spid="81" grpId="0" animBg="1" autoUpdateAnimBg="0"/>
      <p:bldP spid="126" grpId="0" animBg="1" autoUpdateAnimBg="0"/>
      <p:bldP spid="128" grpId="0" animBg="1"/>
      <p:bldP spid="129" grpId="0" animBg="1"/>
      <p:bldP spid="130" grpId="0" animBg="1"/>
      <p:bldP spid="131" grpId="0" animBg="1"/>
      <p:bldP spid="132" grpId="1" build="allAtOnce" animBg="1"/>
      <p:bldP spid="1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1360"/>
            <a:ext cx="9613861" cy="1798638"/>
          </a:xfrm>
        </p:spPr>
        <p:txBody>
          <a:bodyPr/>
          <a:lstStyle/>
          <a:p>
            <a:r>
              <a:rPr lang="en-US" dirty="0" smtClean="0"/>
              <a:t>Chromosome erosion</a:t>
            </a:r>
            <a:endParaRPr lang="en-US" dirty="0"/>
          </a:p>
        </p:txBody>
      </p:sp>
      <p:sp>
        <p:nvSpPr>
          <p:cNvPr id="63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982032" y="4885557"/>
            <a:ext cx="7543800" cy="1762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rgbClr val="000068"/>
                </a:solidFill>
              </a:rPr>
              <a:t>Loss of bases at 5</a:t>
            </a:r>
            <a:r>
              <a:rPr lang="en-US" altLang="en-US" sz="2600" b="1" dirty="0">
                <a:solidFill>
                  <a:srgbClr val="000068"/>
                </a:solidFill>
                <a:sym typeface="Symbol" panose="05050102010706020507" pitchFamily="18" charset="2"/>
              </a:rPr>
              <a:t></a:t>
            </a:r>
            <a:r>
              <a:rPr lang="en-US" altLang="en-US" sz="2600" b="1" dirty="0">
                <a:solidFill>
                  <a:srgbClr val="000068"/>
                </a:solidFill>
              </a:rPr>
              <a:t> ends</a:t>
            </a:r>
            <a:r>
              <a:rPr lang="en-US" altLang="en-US" sz="2600" b="1" dirty="0">
                <a:solidFill>
                  <a:srgbClr val="0F116A"/>
                </a:solidFill>
              </a:rPr>
              <a:t> </a:t>
            </a:r>
            <a:br>
              <a:rPr lang="en-US" altLang="en-US" sz="2600" b="1" dirty="0">
                <a:solidFill>
                  <a:srgbClr val="0F116A"/>
                </a:solidFill>
              </a:rPr>
            </a:br>
            <a:r>
              <a:rPr lang="en-US" altLang="en-US" sz="2600" b="1" dirty="0">
                <a:solidFill>
                  <a:srgbClr val="0F116A"/>
                </a:solidFill>
              </a:rPr>
              <a:t>in every replication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chromosomes get shorter with each replication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limit to number of cell divisions?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6144457" y="3940994"/>
            <a:ext cx="660400" cy="1266825"/>
          </a:xfrm>
          <a:custGeom>
            <a:avLst/>
            <a:gdLst>
              <a:gd name="T0" fmla="*/ 10095559 w 21600"/>
              <a:gd name="T1" fmla="*/ 0 h 21600"/>
              <a:gd name="T2" fmla="*/ 2956696 w 21600"/>
              <a:gd name="T3" fmla="*/ 10879915 h 21600"/>
              <a:gd name="T4" fmla="*/ 0 w 21600"/>
              <a:gd name="T5" fmla="*/ 37149233 h 21600"/>
              <a:gd name="T6" fmla="*/ 2956696 w 21600"/>
              <a:gd name="T7" fmla="*/ 63418491 h 21600"/>
              <a:gd name="T8" fmla="*/ 10095559 w 21600"/>
              <a:gd name="T9" fmla="*/ 74298407 h 21600"/>
              <a:gd name="T10" fmla="*/ 17234422 w 21600"/>
              <a:gd name="T11" fmla="*/ 63418491 h 21600"/>
              <a:gd name="T12" fmla="*/ 20191119 w 21600"/>
              <a:gd name="T13" fmla="*/ 37149233 h 21600"/>
              <a:gd name="T14" fmla="*/ 17234422 w 21600"/>
              <a:gd name="T15" fmla="*/ 108799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auto">
          <a:xfrm>
            <a:off x="6566732" y="3867969"/>
            <a:ext cx="2206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</a:rPr>
              <a:t>DNA polymerase III</a:t>
            </a:r>
          </a:p>
        </p:txBody>
      </p:sp>
      <p:sp>
        <p:nvSpPr>
          <p:cNvPr id="66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982032" y="1135882"/>
            <a:ext cx="4314825" cy="1282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rgbClr val="000068"/>
                </a:solidFill>
              </a:rPr>
              <a:t>All DNA polymerases can only add to </a:t>
            </a:r>
            <a:r>
              <a:rPr lang="en-US" altLang="en-US" sz="2600" b="1" dirty="0">
                <a:solidFill>
                  <a:srgbClr val="0F116A"/>
                </a:solidFill>
              </a:rPr>
              <a:t>3</a:t>
            </a:r>
            <a:r>
              <a:rPr lang="en-US" altLang="en-US" sz="2600" b="1" dirty="0">
                <a:solidFill>
                  <a:srgbClr val="0F116A"/>
                </a:solidFill>
                <a:sym typeface="Symbol" panose="05050102010706020507" pitchFamily="18" charset="2"/>
              </a:rPr>
              <a:t></a:t>
            </a:r>
            <a:r>
              <a:rPr lang="en-US" altLang="en-US" sz="2600" b="1" dirty="0">
                <a:solidFill>
                  <a:srgbClr val="0F116A"/>
                </a:solidFill>
              </a:rPr>
              <a:t> end of an existing DNA strand</a:t>
            </a:r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auto">
          <a:xfrm>
            <a:off x="6128582" y="2010594"/>
            <a:ext cx="660400" cy="1266825"/>
          </a:xfrm>
          <a:custGeom>
            <a:avLst/>
            <a:gdLst>
              <a:gd name="T0" fmla="*/ 10095559 w 21600"/>
              <a:gd name="T1" fmla="*/ 0 h 21600"/>
              <a:gd name="T2" fmla="*/ 2956696 w 21600"/>
              <a:gd name="T3" fmla="*/ 10879915 h 21600"/>
              <a:gd name="T4" fmla="*/ 0 w 21600"/>
              <a:gd name="T5" fmla="*/ 37149233 h 21600"/>
              <a:gd name="T6" fmla="*/ 2956696 w 21600"/>
              <a:gd name="T7" fmla="*/ 63418491 h 21600"/>
              <a:gd name="T8" fmla="*/ 10095559 w 21600"/>
              <a:gd name="T9" fmla="*/ 74298407 h 21600"/>
              <a:gd name="T10" fmla="*/ 17234422 w 21600"/>
              <a:gd name="T11" fmla="*/ 63418491 h 21600"/>
              <a:gd name="T12" fmla="*/ 20191119 w 21600"/>
              <a:gd name="T13" fmla="*/ 37149233 h 21600"/>
              <a:gd name="T14" fmla="*/ 17234422 w 21600"/>
              <a:gd name="T15" fmla="*/ 108799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2566232" y="2164582"/>
            <a:ext cx="7750175" cy="1311275"/>
          </a:xfrm>
          <a:custGeom>
            <a:avLst/>
            <a:gdLst>
              <a:gd name="T0" fmla="*/ 0 w 4882"/>
              <a:gd name="T1" fmla="*/ 1140743 h 792"/>
              <a:gd name="T2" fmla="*/ 1695450 w 4882"/>
              <a:gd name="T3" fmla="*/ 1157300 h 792"/>
              <a:gd name="T4" fmla="*/ 3856038 w 4882"/>
              <a:gd name="T5" fmla="*/ 213579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9"/>
          <p:cNvSpPr>
            <a:spLocks/>
          </p:cNvSpPr>
          <p:nvPr/>
        </p:nvSpPr>
        <p:spPr bwMode="auto">
          <a:xfrm flipV="1">
            <a:off x="2544007" y="3875907"/>
            <a:ext cx="7750175" cy="1257300"/>
          </a:xfrm>
          <a:custGeom>
            <a:avLst/>
            <a:gdLst>
              <a:gd name="T0" fmla="*/ 0 w 4882"/>
              <a:gd name="T1" fmla="*/ 1093788 h 792"/>
              <a:gd name="T2" fmla="*/ 1695450 w 4882"/>
              <a:gd name="T3" fmla="*/ 1109663 h 792"/>
              <a:gd name="T4" fmla="*/ 3856038 w 4882"/>
              <a:gd name="T5" fmla="*/ 204788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Freeform 10"/>
          <p:cNvSpPr>
            <a:spLocks/>
          </p:cNvSpPr>
          <p:nvPr/>
        </p:nvSpPr>
        <p:spPr bwMode="auto">
          <a:xfrm>
            <a:off x="5280857" y="3891782"/>
            <a:ext cx="5003800" cy="639762"/>
          </a:xfrm>
          <a:custGeom>
            <a:avLst/>
            <a:gdLst>
              <a:gd name="T0" fmla="*/ 0 w 3152"/>
              <a:gd name="T1" fmla="*/ 0 h 403"/>
              <a:gd name="T2" fmla="*/ 920750 w 3152"/>
              <a:gd name="T3" fmla="*/ 403225 h 403"/>
              <a:gd name="T4" fmla="*/ 2897188 w 3152"/>
              <a:gd name="T5" fmla="*/ 600075 h 403"/>
              <a:gd name="T6" fmla="*/ 5003800 w 3152"/>
              <a:gd name="T7" fmla="*/ 638175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11"/>
          <p:cNvSpPr>
            <a:spLocks noChangeArrowheads="1"/>
          </p:cNvSpPr>
          <p:nvPr/>
        </p:nvSpPr>
        <p:spPr bwMode="auto">
          <a:xfrm>
            <a:off x="2710695" y="3391719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" name="AutoShape 12"/>
          <p:cNvSpPr>
            <a:spLocks noChangeArrowheads="1"/>
          </p:cNvSpPr>
          <p:nvPr/>
        </p:nvSpPr>
        <p:spPr bwMode="auto">
          <a:xfrm>
            <a:off x="2915482" y="3675882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3" name="AutoShape 13"/>
          <p:cNvSpPr>
            <a:spLocks noChangeArrowheads="1"/>
          </p:cNvSpPr>
          <p:nvPr/>
        </p:nvSpPr>
        <p:spPr bwMode="auto">
          <a:xfrm>
            <a:off x="3136145" y="3691757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" name="AutoShape 14"/>
          <p:cNvSpPr>
            <a:spLocks noChangeArrowheads="1"/>
          </p:cNvSpPr>
          <p:nvPr/>
        </p:nvSpPr>
        <p:spPr bwMode="auto">
          <a:xfrm>
            <a:off x="3355220" y="3683819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5" name="AutoShape 15"/>
          <p:cNvSpPr>
            <a:spLocks noChangeArrowheads="1"/>
          </p:cNvSpPr>
          <p:nvPr/>
        </p:nvSpPr>
        <p:spPr bwMode="auto">
          <a:xfrm>
            <a:off x="3620332" y="3715569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" name="AutoShape 16"/>
          <p:cNvSpPr>
            <a:spLocks noChangeArrowheads="1"/>
          </p:cNvSpPr>
          <p:nvPr/>
        </p:nvSpPr>
        <p:spPr bwMode="auto">
          <a:xfrm>
            <a:off x="3871157" y="3771132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" name="AutoShape 17"/>
          <p:cNvSpPr>
            <a:spLocks noChangeArrowheads="1"/>
          </p:cNvSpPr>
          <p:nvPr/>
        </p:nvSpPr>
        <p:spPr bwMode="auto">
          <a:xfrm>
            <a:off x="4091820" y="3787007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" name="AutoShape 18"/>
          <p:cNvSpPr>
            <a:spLocks noChangeArrowheads="1"/>
          </p:cNvSpPr>
          <p:nvPr/>
        </p:nvSpPr>
        <p:spPr bwMode="auto">
          <a:xfrm>
            <a:off x="2915482" y="3453632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9" name="AutoShape 19"/>
          <p:cNvSpPr>
            <a:spLocks noChangeArrowheads="1"/>
          </p:cNvSpPr>
          <p:nvPr/>
        </p:nvSpPr>
        <p:spPr bwMode="auto">
          <a:xfrm>
            <a:off x="3136145" y="3469507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0" name="AutoShape 20"/>
          <p:cNvSpPr>
            <a:spLocks noChangeArrowheads="1"/>
          </p:cNvSpPr>
          <p:nvPr/>
        </p:nvSpPr>
        <p:spPr bwMode="auto">
          <a:xfrm>
            <a:off x="3355220" y="3437757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1" name="AutoShape 21"/>
          <p:cNvSpPr>
            <a:spLocks noChangeArrowheads="1"/>
          </p:cNvSpPr>
          <p:nvPr/>
        </p:nvSpPr>
        <p:spPr bwMode="auto">
          <a:xfrm>
            <a:off x="3620332" y="3429819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" name="AutoShape 22"/>
          <p:cNvSpPr>
            <a:spLocks noChangeArrowheads="1"/>
          </p:cNvSpPr>
          <p:nvPr/>
        </p:nvSpPr>
        <p:spPr bwMode="auto">
          <a:xfrm>
            <a:off x="3877507" y="3406007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" name="AutoShape 23"/>
          <p:cNvSpPr>
            <a:spLocks noChangeArrowheads="1"/>
          </p:cNvSpPr>
          <p:nvPr/>
        </p:nvSpPr>
        <p:spPr bwMode="auto">
          <a:xfrm>
            <a:off x="4083882" y="3312344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44" name="Group 24"/>
          <p:cNvGrpSpPr>
            <a:grpSpLocks/>
          </p:cNvGrpSpPr>
          <p:nvPr/>
        </p:nvGrpSpPr>
        <p:grpSpPr bwMode="auto">
          <a:xfrm>
            <a:off x="2285245" y="3931469"/>
            <a:ext cx="327025" cy="304800"/>
            <a:chOff x="1768" y="3755"/>
            <a:chExt cx="206" cy="192"/>
          </a:xfrm>
        </p:grpSpPr>
        <p:sp>
          <p:nvSpPr>
            <p:cNvPr id="145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47" name="Group 27"/>
          <p:cNvGrpSpPr>
            <a:grpSpLocks/>
          </p:cNvGrpSpPr>
          <p:nvPr/>
        </p:nvGrpSpPr>
        <p:grpSpPr bwMode="auto">
          <a:xfrm>
            <a:off x="10344982" y="4387082"/>
            <a:ext cx="327025" cy="304800"/>
            <a:chOff x="1768" y="3755"/>
            <a:chExt cx="206" cy="192"/>
          </a:xfrm>
        </p:grpSpPr>
        <p:sp>
          <p:nvSpPr>
            <p:cNvPr id="148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50" name="Group 30"/>
          <p:cNvGrpSpPr>
            <a:grpSpLocks/>
          </p:cNvGrpSpPr>
          <p:nvPr/>
        </p:nvGrpSpPr>
        <p:grpSpPr bwMode="auto">
          <a:xfrm>
            <a:off x="10344982" y="2013769"/>
            <a:ext cx="327025" cy="304800"/>
            <a:chOff x="1768" y="3755"/>
            <a:chExt cx="206" cy="192"/>
          </a:xfrm>
        </p:grpSpPr>
        <p:sp>
          <p:nvSpPr>
            <p:cNvPr id="151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53" name="Group 33"/>
          <p:cNvGrpSpPr>
            <a:grpSpLocks/>
          </p:cNvGrpSpPr>
          <p:nvPr/>
        </p:nvGrpSpPr>
        <p:grpSpPr bwMode="auto">
          <a:xfrm>
            <a:off x="5006220" y="3301232"/>
            <a:ext cx="327025" cy="304800"/>
            <a:chOff x="1768" y="3755"/>
            <a:chExt cx="206" cy="192"/>
          </a:xfrm>
        </p:grpSpPr>
        <p:sp>
          <p:nvSpPr>
            <p:cNvPr id="154" name="Oval 34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5" name="Rectangle 35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56" name="Group 36"/>
          <p:cNvGrpSpPr>
            <a:grpSpLocks/>
          </p:cNvGrpSpPr>
          <p:nvPr/>
        </p:nvGrpSpPr>
        <p:grpSpPr bwMode="auto">
          <a:xfrm>
            <a:off x="5006220" y="3726682"/>
            <a:ext cx="327025" cy="304800"/>
            <a:chOff x="2621" y="2303"/>
            <a:chExt cx="206" cy="192"/>
          </a:xfrm>
        </p:grpSpPr>
        <p:sp>
          <p:nvSpPr>
            <p:cNvPr id="157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8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59" name="Group 39"/>
          <p:cNvGrpSpPr>
            <a:grpSpLocks/>
          </p:cNvGrpSpPr>
          <p:nvPr/>
        </p:nvGrpSpPr>
        <p:grpSpPr bwMode="auto">
          <a:xfrm>
            <a:off x="2285245" y="3134544"/>
            <a:ext cx="327025" cy="304800"/>
            <a:chOff x="2621" y="2303"/>
            <a:chExt cx="206" cy="192"/>
          </a:xfrm>
        </p:grpSpPr>
        <p:sp>
          <p:nvSpPr>
            <p:cNvPr id="160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1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62" name="Group 42"/>
          <p:cNvGrpSpPr>
            <a:grpSpLocks/>
          </p:cNvGrpSpPr>
          <p:nvPr/>
        </p:nvGrpSpPr>
        <p:grpSpPr bwMode="auto">
          <a:xfrm>
            <a:off x="10344982" y="4996682"/>
            <a:ext cx="327025" cy="304800"/>
            <a:chOff x="2621" y="2303"/>
            <a:chExt cx="206" cy="192"/>
          </a:xfrm>
        </p:grpSpPr>
        <p:sp>
          <p:nvSpPr>
            <p:cNvPr id="163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65" name="Group 45"/>
          <p:cNvGrpSpPr>
            <a:grpSpLocks/>
          </p:cNvGrpSpPr>
          <p:nvPr/>
        </p:nvGrpSpPr>
        <p:grpSpPr bwMode="auto">
          <a:xfrm>
            <a:off x="10344982" y="2501132"/>
            <a:ext cx="327025" cy="304800"/>
            <a:chOff x="2621" y="2303"/>
            <a:chExt cx="206" cy="192"/>
          </a:xfrm>
        </p:grpSpPr>
        <p:sp>
          <p:nvSpPr>
            <p:cNvPr id="166" name="Oval 4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7" name="Rectangle 4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168" name="AutoShape 48"/>
          <p:cNvSpPr>
            <a:spLocks noChangeArrowheads="1"/>
          </p:cNvSpPr>
          <p:nvPr/>
        </p:nvSpPr>
        <p:spPr bwMode="auto">
          <a:xfrm>
            <a:off x="2710695" y="3680644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9" name="AutoShape 49"/>
          <p:cNvSpPr>
            <a:spLocks noChangeArrowheads="1"/>
          </p:cNvSpPr>
          <p:nvPr/>
        </p:nvSpPr>
        <p:spPr bwMode="auto">
          <a:xfrm>
            <a:off x="3667957" y="3694932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dirty="0"/>
              <a:t>growing 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/>
              <a:t>replication fork</a:t>
            </a:r>
            <a:endParaRPr lang="en-US" altLang="en-US" sz="1800" b="1" dirty="0"/>
          </a:p>
        </p:txBody>
      </p:sp>
      <p:sp>
        <p:nvSpPr>
          <p:cNvPr id="170" name="Line 50"/>
          <p:cNvSpPr>
            <a:spLocks noChangeShapeType="1"/>
          </p:cNvSpPr>
          <p:nvPr/>
        </p:nvSpPr>
        <p:spPr bwMode="auto">
          <a:xfrm flipH="1">
            <a:off x="3602870" y="3675882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51"/>
          <p:cNvSpPr>
            <a:spLocks/>
          </p:cNvSpPr>
          <p:nvPr/>
        </p:nvSpPr>
        <p:spPr bwMode="auto">
          <a:xfrm>
            <a:off x="9797295" y="4529957"/>
            <a:ext cx="493712" cy="1587"/>
          </a:xfrm>
          <a:custGeom>
            <a:avLst/>
            <a:gdLst>
              <a:gd name="T0" fmla="*/ 493712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AutoShape 52"/>
          <p:cNvSpPr>
            <a:spLocks noChangeArrowheads="1"/>
          </p:cNvSpPr>
          <p:nvPr/>
        </p:nvSpPr>
        <p:spPr bwMode="auto">
          <a:xfrm>
            <a:off x="6550857" y="1777232"/>
            <a:ext cx="20796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</a:rPr>
              <a:t>DNA polymerase I</a:t>
            </a: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5377695" y="2712269"/>
            <a:ext cx="4964112" cy="804863"/>
          </a:xfrm>
          <a:custGeom>
            <a:avLst/>
            <a:gdLst>
              <a:gd name="T0" fmla="*/ 0 w 3127"/>
              <a:gd name="T1" fmla="*/ 804863 h 507"/>
              <a:gd name="T2" fmla="*/ 814387 w 3127"/>
              <a:gd name="T3" fmla="*/ 357188 h 507"/>
              <a:gd name="T4" fmla="*/ 2655887 w 3127"/>
              <a:gd name="T5" fmla="*/ 71438 h 507"/>
              <a:gd name="T6" fmla="*/ 4964112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54"/>
          <p:cNvSpPr>
            <a:spLocks/>
          </p:cNvSpPr>
          <p:nvPr/>
        </p:nvSpPr>
        <p:spPr bwMode="auto">
          <a:xfrm>
            <a:off x="9797295" y="4529957"/>
            <a:ext cx="493712" cy="1587"/>
          </a:xfrm>
          <a:custGeom>
            <a:avLst/>
            <a:gdLst>
              <a:gd name="T0" fmla="*/ 493712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55"/>
          <p:cNvSpPr>
            <a:spLocks noChangeArrowheads="1"/>
          </p:cNvSpPr>
          <p:nvPr/>
        </p:nvSpPr>
        <p:spPr bwMode="auto">
          <a:xfrm>
            <a:off x="9765545" y="4382319"/>
            <a:ext cx="569912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 dirty="0">
                <a:solidFill>
                  <a:srgbClr val="FF6FCF"/>
                </a:solidFill>
              </a:rPr>
              <a:t>RNA</a:t>
            </a:r>
          </a:p>
        </p:txBody>
      </p:sp>
      <p:sp>
        <p:nvSpPr>
          <p:cNvPr id="176" name="Oval 58"/>
          <p:cNvSpPr>
            <a:spLocks noChangeArrowheads="1"/>
          </p:cNvSpPr>
          <p:nvPr/>
        </p:nvSpPr>
        <p:spPr bwMode="auto">
          <a:xfrm>
            <a:off x="9570282" y="4028307"/>
            <a:ext cx="1087438" cy="9509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" name="Oval 59"/>
          <p:cNvSpPr>
            <a:spLocks noChangeArrowheads="1"/>
          </p:cNvSpPr>
          <p:nvPr/>
        </p:nvSpPr>
        <p:spPr bwMode="auto">
          <a:xfrm>
            <a:off x="2156657" y="2856732"/>
            <a:ext cx="1087438" cy="9509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8" name="Rectangle 60"/>
          <p:cNvSpPr>
            <a:spLocks noChangeArrowheads="1"/>
          </p:cNvSpPr>
          <p:nvPr/>
        </p:nvSpPr>
        <p:spPr bwMode="auto">
          <a:xfrm>
            <a:off x="9903657" y="2675757"/>
            <a:ext cx="169863" cy="809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79" name="Picture 56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238" y="291332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AutoShape 57"/>
          <p:cNvSpPr>
            <a:spLocks noChangeArrowheads="1"/>
          </p:cNvSpPr>
          <p:nvPr/>
        </p:nvSpPr>
        <p:spPr bwMode="auto">
          <a:xfrm>
            <a:off x="8602663" y="269107"/>
            <a:ext cx="2433637" cy="960437"/>
          </a:xfrm>
          <a:prstGeom prst="wedgeEllipseCallout">
            <a:avLst>
              <a:gd name="adj1" fmla="val 54370"/>
              <a:gd name="adj2" fmla="val -2025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F116A"/>
                </a:solidFill>
                <a:latin typeface="Comic Sans MS" panose="030F0702030302020204" pitchFamily="66" charset="0"/>
              </a:rPr>
              <a:t>Houston, we </a:t>
            </a:r>
            <a:br>
              <a:rPr lang="en-US" altLang="en-US" sz="1800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 dirty="0">
                <a:solidFill>
                  <a:srgbClr val="0F116A"/>
                </a:solidFill>
                <a:latin typeface="Comic Sans MS" panose="030F0702030302020204" pitchFamily="66" charset="0"/>
              </a:rPr>
              <a:t> have a problem</a:t>
            </a:r>
            <a:r>
              <a:rPr lang="en-US" altLang="en-US" sz="1800" b="1" i="1" dirty="0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sz="1800" b="1" dirty="0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13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 bldLvl="2" animBg="1" autoUpdateAnimBg="0"/>
      <p:bldP spid="66" grpId="0" animBg="1" autoUpdateAnimBg="0"/>
      <p:bldP spid="67" grpId="0" animBg="1"/>
      <p:bldP spid="172" grpId="0" animBg="1" autoUpdateAnimBg="0"/>
      <p:bldP spid="174" grpId="0" animBg="1"/>
      <p:bldP spid="175" grpId="0" build="p" autoUpdateAnimBg="0"/>
      <p:bldP spid="176" grpId="0" animBg="1"/>
      <p:bldP spid="177" grpId="0" animBg="1"/>
      <p:bldP spid="18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1360"/>
            <a:ext cx="9613861" cy="1798638"/>
          </a:xfrm>
        </p:spPr>
        <p:txBody>
          <a:bodyPr/>
          <a:lstStyle/>
          <a:p>
            <a:r>
              <a:rPr lang="en-US" dirty="0" smtClean="0"/>
              <a:t>Telomeres </a:t>
            </a:r>
            <a:endParaRPr lang="en-US" dirty="0"/>
          </a:p>
        </p:txBody>
      </p:sp>
      <p:sp>
        <p:nvSpPr>
          <p:cNvPr id="61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197225" y="815586"/>
            <a:ext cx="7543800" cy="1323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rgbClr val="000068"/>
                </a:solidFill>
              </a:rPr>
              <a:t>Repeating, non-coding sequences at the end of chromosomes = protective cap</a:t>
            </a:r>
            <a:endParaRPr lang="en-US" altLang="en-US" sz="2600" b="1" dirty="0">
              <a:solidFill>
                <a:srgbClr val="0F116A"/>
              </a:solidFill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limit to ~50 cell divisions</a:t>
            </a:r>
          </a:p>
        </p:txBody>
      </p:sp>
      <p:sp>
        <p:nvSpPr>
          <p:cNvPr id="6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197225" y="4147129"/>
            <a:ext cx="7543800" cy="2191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b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3225" indent="-2889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46125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 u="sng" dirty="0">
                <a:solidFill>
                  <a:srgbClr val="CC0000"/>
                </a:solidFill>
              </a:rPr>
              <a:t>Telomerase</a:t>
            </a:r>
            <a:endParaRPr lang="en-US" altLang="en-US" sz="2600" b="1" dirty="0">
              <a:solidFill>
                <a:srgbClr val="0F116A"/>
              </a:solidFill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enzyme extends telomeres 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can add DNA bases at 5</a:t>
            </a:r>
            <a:r>
              <a:rPr lang="en-US" altLang="en-US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  <a:r>
              <a:rPr lang="en-US" altLang="en-US" b="1" dirty="0">
                <a:solidFill>
                  <a:schemeClr val="bg1"/>
                </a:solidFill>
              </a:rPr>
              <a:t> end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b="1" dirty="0">
                <a:solidFill>
                  <a:schemeClr val="bg1"/>
                </a:solidFill>
              </a:rPr>
              <a:t>different level of activity in different cells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F116A"/>
                </a:solidFill>
              </a:rPr>
              <a:t>high in stem cells &amp; cancers -- Why?</a:t>
            </a:r>
          </a:p>
        </p:txBody>
      </p:sp>
      <p:sp>
        <p:nvSpPr>
          <p:cNvPr id="79" name="Freeform 4"/>
          <p:cNvSpPr>
            <a:spLocks/>
          </p:cNvSpPr>
          <p:nvPr/>
        </p:nvSpPr>
        <p:spPr bwMode="auto">
          <a:xfrm>
            <a:off x="6496050" y="3565136"/>
            <a:ext cx="5003800" cy="639762"/>
          </a:xfrm>
          <a:custGeom>
            <a:avLst/>
            <a:gdLst>
              <a:gd name="T0" fmla="*/ 0 w 3152"/>
              <a:gd name="T1" fmla="*/ 0 h 403"/>
              <a:gd name="T2" fmla="*/ 920750 w 3152"/>
              <a:gd name="T3" fmla="*/ 403225 h 403"/>
              <a:gd name="T4" fmla="*/ 2897188 w 3152"/>
              <a:gd name="T5" fmla="*/ 600075 h 403"/>
              <a:gd name="T6" fmla="*/ 5003800 w 3152"/>
              <a:gd name="T7" fmla="*/ 638175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Freeform 5"/>
          <p:cNvSpPr>
            <a:spLocks/>
          </p:cNvSpPr>
          <p:nvPr/>
        </p:nvSpPr>
        <p:spPr bwMode="auto">
          <a:xfrm>
            <a:off x="11012488" y="4203311"/>
            <a:ext cx="493712" cy="1587"/>
          </a:xfrm>
          <a:custGeom>
            <a:avLst/>
            <a:gdLst>
              <a:gd name="T0" fmla="*/ 493712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AutoShape 6"/>
          <p:cNvSpPr>
            <a:spLocks noChangeArrowheads="1"/>
          </p:cNvSpPr>
          <p:nvPr/>
        </p:nvSpPr>
        <p:spPr bwMode="auto">
          <a:xfrm>
            <a:off x="10872788" y="3703248"/>
            <a:ext cx="660400" cy="1266825"/>
          </a:xfrm>
          <a:custGeom>
            <a:avLst/>
            <a:gdLst>
              <a:gd name="T0" fmla="*/ 10095559 w 21600"/>
              <a:gd name="T1" fmla="*/ 0 h 21600"/>
              <a:gd name="T2" fmla="*/ 2956696 w 21600"/>
              <a:gd name="T3" fmla="*/ 10879915 h 21600"/>
              <a:gd name="T4" fmla="*/ 0 w 21600"/>
              <a:gd name="T5" fmla="*/ 37149233 h 21600"/>
              <a:gd name="T6" fmla="*/ 2956696 w 21600"/>
              <a:gd name="T7" fmla="*/ 63418491 h 21600"/>
              <a:gd name="T8" fmla="*/ 10095559 w 21600"/>
              <a:gd name="T9" fmla="*/ 74298407 h 21600"/>
              <a:gd name="T10" fmla="*/ 17234422 w 21600"/>
              <a:gd name="T11" fmla="*/ 63418491 h 21600"/>
              <a:gd name="T12" fmla="*/ 20191119 w 21600"/>
              <a:gd name="T13" fmla="*/ 37149233 h 21600"/>
              <a:gd name="T14" fmla="*/ 17234422 w 21600"/>
              <a:gd name="T15" fmla="*/ 108799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FCF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AutoShape 7"/>
          <p:cNvSpPr>
            <a:spLocks noChangeArrowheads="1"/>
          </p:cNvSpPr>
          <p:nvPr/>
        </p:nvSpPr>
        <p:spPr bwMode="auto">
          <a:xfrm>
            <a:off x="10864850" y="3382573"/>
            <a:ext cx="13271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1">
                <a:solidFill>
                  <a:srgbClr val="0F116A"/>
                </a:solidFill>
              </a:rPr>
              <a:t>telomerase</a:t>
            </a:r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3781425" y="1837936"/>
            <a:ext cx="7750175" cy="1311275"/>
          </a:xfrm>
          <a:custGeom>
            <a:avLst/>
            <a:gdLst>
              <a:gd name="T0" fmla="*/ 0 w 4882"/>
              <a:gd name="T1" fmla="*/ 1140743 h 792"/>
              <a:gd name="T2" fmla="*/ 1695450 w 4882"/>
              <a:gd name="T3" fmla="*/ 1157300 h 792"/>
              <a:gd name="T4" fmla="*/ 3856038 w 4882"/>
              <a:gd name="T5" fmla="*/ 213579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10"/>
          <p:cNvSpPr>
            <a:spLocks/>
          </p:cNvSpPr>
          <p:nvPr/>
        </p:nvSpPr>
        <p:spPr bwMode="auto">
          <a:xfrm flipV="1">
            <a:off x="3759200" y="3549261"/>
            <a:ext cx="7750175" cy="1257300"/>
          </a:xfrm>
          <a:custGeom>
            <a:avLst/>
            <a:gdLst>
              <a:gd name="T0" fmla="*/ 0 w 4882"/>
              <a:gd name="T1" fmla="*/ 1093788 h 792"/>
              <a:gd name="T2" fmla="*/ 1695450 w 4882"/>
              <a:gd name="T3" fmla="*/ 1109663 h 792"/>
              <a:gd name="T4" fmla="*/ 3856038 w 4882"/>
              <a:gd name="T5" fmla="*/ 204788 h 792"/>
              <a:gd name="T6" fmla="*/ 7750175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AutoShape 11"/>
          <p:cNvSpPr>
            <a:spLocks noChangeArrowheads="1"/>
          </p:cNvSpPr>
          <p:nvPr/>
        </p:nvSpPr>
        <p:spPr bwMode="auto">
          <a:xfrm>
            <a:off x="3925888" y="3065073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6" name="AutoShape 12"/>
          <p:cNvSpPr>
            <a:spLocks noChangeArrowheads="1"/>
          </p:cNvSpPr>
          <p:nvPr/>
        </p:nvSpPr>
        <p:spPr bwMode="auto">
          <a:xfrm>
            <a:off x="4130675" y="3349236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" name="AutoShape 13"/>
          <p:cNvSpPr>
            <a:spLocks noChangeArrowheads="1"/>
          </p:cNvSpPr>
          <p:nvPr/>
        </p:nvSpPr>
        <p:spPr bwMode="auto">
          <a:xfrm>
            <a:off x="4351338" y="336511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4570413" y="335717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" name="AutoShape 15"/>
          <p:cNvSpPr>
            <a:spLocks noChangeArrowheads="1"/>
          </p:cNvSpPr>
          <p:nvPr/>
        </p:nvSpPr>
        <p:spPr bwMode="auto">
          <a:xfrm>
            <a:off x="4835525" y="338892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" name="AutoShape 16"/>
          <p:cNvSpPr>
            <a:spLocks noChangeArrowheads="1"/>
          </p:cNvSpPr>
          <p:nvPr/>
        </p:nvSpPr>
        <p:spPr bwMode="auto">
          <a:xfrm>
            <a:off x="5086350" y="3444486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" name="AutoShape 17"/>
          <p:cNvSpPr>
            <a:spLocks noChangeArrowheads="1"/>
          </p:cNvSpPr>
          <p:nvPr/>
        </p:nvSpPr>
        <p:spPr bwMode="auto">
          <a:xfrm>
            <a:off x="5307013" y="346036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" name="AutoShape 18"/>
          <p:cNvSpPr>
            <a:spLocks noChangeArrowheads="1"/>
          </p:cNvSpPr>
          <p:nvPr/>
        </p:nvSpPr>
        <p:spPr bwMode="auto">
          <a:xfrm>
            <a:off x="4130675" y="3126986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" name="AutoShape 19"/>
          <p:cNvSpPr>
            <a:spLocks noChangeArrowheads="1"/>
          </p:cNvSpPr>
          <p:nvPr/>
        </p:nvSpPr>
        <p:spPr bwMode="auto">
          <a:xfrm>
            <a:off x="4351338" y="314286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4" name="AutoShape 20"/>
          <p:cNvSpPr>
            <a:spLocks noChangeArrowheads="1"/>
          </p:cNvSpPr>
          <p:nvPr/>
        </p:nvSpPr>
        <p:spPr bwMode="auto">
          <a:xfrm>
            <a:off x="4570413" y="311111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5" name="AutoShape 21"/>
          <p:cNvSpPr>
            <a:spLocks noChangeArrowheads="1"/>
          </p:cNvSpPr>
          <p:nvPr/>
        </p:nvSpPr>
        <p:spPr bwMode="auto">
          <a:xfrm>
            <a:off x="4835525" y="310317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" name="AutoShape 22"/>
          <p:cNvSpPr>
            <a:spLocks noChangeArrowheads="1"/>
          </p:cNvSpPr>
          <p:nvPr/>
        </p:nvSpPr>
        <p:spPr bwMode="auto">
          <a:xfrm>
            <a:off x="5092700" y="3079361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" name="AutoShape 23"/>
          <p:cNvSpPr>
            <a:spLocks noChangeArrowheads="1"/>
          </p:cNvSpPr>
          <p:nvPr/>
        </p:nvSpPr>
        <p:spPr bwMode="auto">
          <a:xfrm>
            <a:off x="5299075" y="2985698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8" name="Group 24"/>
          <p:cNvGrpSpPr>
            <a:grpSpLocks/>
          </p:cNvGrpSpPr>
          <p:nvPr/>
        </p:nvGrpSpPr>
        <p:grpSpPr bwMode="auto">
          <a:xfrm>
            <a:off x="3500438" y="3604823"/>
            <a:ext cx="327025" cy="304800"/>
            <a:chOff x="1768" y="3755"/>
            <a:chExt cx="206" cy="192"/>
          </a:xfrm>
        </p:grpSpPr>
        <p:sp>
          <p:nvSpPr>
            <p:cNvPr id="99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01" name="Group 27"/>
          <p:cNvGrpSpPr>
            <a:grpSpLocks/>
          </p:cNvGrpSpPr>
          <p:nvPr/>
        </p:nvGrpSpPr>
        <p:grpSpPr bwMode="auto">
          <a:xfrm>
            <a:off x="11560175" y="4060436"/>
            <a:ext cx="327025" cy="304800"/>
            <a:chOff x="1768" y="3755"/>
            <a:chExt cx="206" cy="192"/>
          </a:xfrm>
        </p:grpSpPr>
        <p:sp>
          <p:nvSpPr>
            <p:cNvPr id="102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04" name="Group 30"/>
          <p:cNvGrpSpPr>
            <a:grpSpLocks/>
          </p:cNvGrpSpPr>
          <p:nvPr/>
        </p:nvGrpSpPr>
        <p:grpSpPr bwMode="auto">
          <a:xfrm>
            <a:off x="11560175" y="1687123"/>
            <a:ext cx="327025" cy="304800"/>
            <a:chOff x="1768" y="3755"/>
            <a:chExt cx="206" cy="192"/>
          </a:xfrm>
        </p:grpSpPr>
        <p:sp>
          <p:nvSpPr>
            <p:cNvPr id="105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07" name="Group 33"/>
          <p:cNvGrpSpPr>
            <a:grpSpLocks/>
          </p:cNvGrpSpPr>
          <p:nvPr/>
        </p:nvGrpSpPr>
        <p:grpSpPr bwMode="auto">
          <a:xfrm>
            <a:off x="6221413" y="2974586"/>
            <a:ext cx="327025" cy="304800"/>
            <a:chOff x="1768" y="3755"/>
            <a:chExt cx="206" cy="192"/>
          </a:xfrm>
        </p:grpSpPr>
        <p:sp>
          <p:nvSpPr>
            <p:cNvPr id="108" name="Oval 34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35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10" name="Group 36"/>
          <p:cNvGrpSpPr>
            <a:grpSpLocks/>
          </p:cNvGrpSpPr>
          <p:nvPr/>
        </p:nvGrpSpPr>
        <p:grpSpPr bwMode="auto">
          <a:xfrm>
            <a:off x="6221413" y="3400036"/>
            <a:ext cx="327025" cy="304800"/>
            <a:chOff x="2621" y="2303"/>
            <a:chExt cx="206" cy="192"/>
          </a:xfrm>
        </p:grpSpPr>
        <p:sp>
          <p:nvSpPr>
            <p:cNvPr id="111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13" name="Group 39"/>
          <p:cNvGrpSpPr>
            <a:grpSpLocks/>
          </p:cNvGrpSpPr>
          <p:nvPr/>
        </p:nvGrpSpPr>
        <p:grpSpPr bwMode="auto">
          <a:xfrm>
            <a:off x="3500438" y="2807898"/>
            <a:ext cx="327025" cy="304800"/>
            <a:chOff x="2621" y="2303"/>
            <a:chExt cx="206" cy="192"/>
          </a:xfrm>
        </p:grpSpPr>
        <p:sp>
          <p:nvSpPr>
            <p:cNvPr id="114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16" name="Group 42"/>
          <p:cNvGrpSpPr>
            <a:grpSpLocks/>
          </p:cNvGrpSpPr>
          <p:nvPr/>
        </p:nvGrpSpPr>
        <p:grpSpPr bwMode="auto">
          <a:xfrm>
            <a:off x="11560175" y="4670036"/>
            <a:ext cx="327025" cy="304800"/>
            <a:chOff x="2621" y="2303"/>
            <a:chExt cx="206" cy="192"/>
          </a:xfrm>
        </p:grpSpPr>
        <p:sp>
          <p:nvSpPr>
            <p:cNvPr id="117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19" name="Group 45"/>
          <p:cNvGrpSpPr>
            <a:grpSpLocks/>
          </p:cNvGrpSpPr>
          <p:nvPr/>
        </p:nvGrpSpPr>
        <p:grpSpPr bwMode="auto">
          <a:xfrm>
            <a:off x="11560175" y="2174486"/>
            <a:ext cx="327025" cy="304800"/>
            <a:chOff x="2621" y="2303"/>
            <a:chExt cx="206" cy="192"/>
          </a:xfrm>
        </p:grpSpPr>
        <p:sp>
          <p:nvSpPr>
            <p:cNvPr id="120" name="Oval 4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Rectangle 4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122" name="AutoShape 48"/>
          <p:cNvSpPr>
            <a:spLocks noChangeArrowheads="1"/>
          </p:cNvSpPr>
          <p:nvPr/>
        </p:nvSpPr>
        <p:spPr bwMode="auto">
          <a:xfrm>
            <a:off x="3925888" y="3353998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" name="AutoShape 49"/>
          <p:cNvSpPr>
            <a:spLocks noChangeArrowheads="1"/>
          </p:cNvSpPr>
          <p:nvPr/>
        </p:nvSpPr>
        <p:spPr bwMode="auto">
          <a:xfrm>
            <a:off x="4883150" y="3368286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dirty="0"/>
              <a:t>growing 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/>
              <a:t>replication fork</a:t>
            </a:r>
            <a:endParaRPr lang="en-US" altLang="en-US" sz="1800" b="1" dirty="0"/>
          </a:p>
        </p:txBody>
      </p:sp>
      <p:sp>
        <p:nvSpPr>
          <p:cNvPr id="124" name="Line 50"/>
          <p:cNvSpPr>
            <a:spLocks noChangeShapeType="1"/>
          </p:cNvSpPr>
          <p:nvPr/>
        </p:nvSpPr>
        <p:spPr bwMode="auto">
          <a:xfrm flipH="1">
            <a:off x="4818063" y="3349236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Freeform 51"/>
          <p:cNvSpPr>
            <a:spLocks/>
          </p:cNvSpPr>
          <p:nvPr/>
        </p:nvSpPr>
        <p:spPr bwMode="auto">
          <a:xfrm>
            <a:off x="6592888" y="2385623"/>
            <a:ext cx="4964112" cy="804863"/>
          </a:xfrm>
          <a:custGeom>
            <a:avLst/>
            <a:gdLst>
              <a:gd name="T0" fmla="*/ 0 w 3127"/>
              <a:gd name="T1" fmla="*/ 804863 h 507"/>
              <a:gd name="T2" fmla="*/ 814387 w 3127"/>
              <a:gd name="T3" fmla="*/ 357188 h 507"/>
              <a:gd name="T4" fmla="*/ 2655887 w 3127"/>
              <a:gd name="T5" fmla="*/ 71438 h 507"/>
              <a:gd name="T6" fmla="*/ 4964112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52"/>
          <p:cNvSpPr>
            <a:spLocks noChangeArrowheads="1"/>
          </p:cNvSpPr>
          <p:nvPr/>
        </p:nvSpPr>
        <p:spPr bwMode="auto">
          <a:xfrm>
            <a:off x="11118850" y="2349111"/>
            <a:ext cx="169863" cy="809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7" name="Freeform 53"/>
          <p:cNvSpPr>
            <a:spLocks/>
          </p:cNvSpPr>
          <p:nvPr/>
        </p:nvSpPr>
        <p:spPr bwMode="auto">
          <a:xfrm>
            <a:off x="8101013" y="4674798"/>
            <a:ext cx="3398837" cy="136525"/>
          </a:xfrm>
          <a:custGeom>
            <a:avLst/>
            <a:gdLst>
              <a:gd name="T0" fmla="*/ 3398837 w 2141"/>
              <a:gd name="T1" fmla="*/ 136525 h 86"/>
              <a:gd name="T2" fmla="*/ 2060575 w 2141"/>
              <a:gd name="T3" fmla="*/ 122238 h 86"/>
              <a:gd name="T4" fmla="*/ 1270000 w 2141"/>
              <a:gd name="T5" fmla="*/ 100013 h 86"/>
              <a:gd name="T6" fmla="*/ 319087 w 2141"/>
              <a:gd name="T7" fmla="*/ 30163 h 86"/>
              <a:gd name="T8" fmla="*/ 0 w 2141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1"/>
              <a:gd name="T16" fmla="*/ 0 h 86"/>
              <a:gd name="T17" fmla="*/ 2141 w 2141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1" h="86">
                <a:moveTo>
                  <a:pt x="2141" y="86"/>
                </a:moveTo>
                <a:cubicBezTo>
                  <a:pt x="1831" y="83"/>
                  <a:pt x="1521" y="81"/>
                  <a:pt x="1298" y="77"/>
                </a:cubicBezTo>
                <a:cubicBezTo>
                  <a:pt x="1075" y="73"/>
                  <a:pt x="983" y="73"/>
                  <a:pt x="800" y="63"/>
                </a:cubicBezTo>
                <a:cubicBezTo>
                  <a:pt x="617" y="53"/>
                  <a:pt x="334" y="29"/>
                  <a:pt x="201" y="19"/>
                </a:cubicBezTo>
                <a:cubicBezTo>
                  <a:pt x="68" y="9"/>
                  <a:pt x="33" y="3"/>
                  <a:pt x="0" y="0"/>
                </a:cubicBezTo>
              </a:path>
            </a:pathLst>
          </a:custGeom>
          <a:noFill/>
          <a:ln w="177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54"/>
          <p:cNvSpPr>
            <a:spLocks noChangeArrowheads="1"/>
          </p:cNvSpPr>
          <p:nvPr/>
        </p:nvSpPr>
        <p:spPr bwMode="auto">
          <a:xfrm>
            <a:off x="10566400" y="4657336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129" name="Rectangle 55"/>
          <p:cNvSpPr>
            <a:spLocks noChangeArrowheads="1"/>
          </p:cNvSpPr>
          <p:nvPr/>
        </p:nvSpPr>
        <p:spPr bwMode="auto">
          <a:xfrm>
            <a:off x="9677400" y="4657336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130" name="Rectangle 56"/>
          <p:cNvSpPr>
            <a:spLocks noChangeArrowheads="1"/>
          </p:cNvSpPr>
          <p:nvPr/>
        </p:nvSpPr>
        <p:spPr bwMode="auto">
          <a:xfrm rot="61581">
            <a:off x="8785225" y="4620823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131" name="Freeform 57"/>
          <p:cNvSpPr>
            <a:spLocks/>
          </p:cNvSpPr>
          <p:nvPr/>
        </p:nvSpPr>
        <p:spPr bwMode="auto">
          <a:xfrm flipV="1">
            <a:off x="8124825" y="1829998"/>
            <a:ext cx="3398838" cy="136525"/>
          </a:xfrm>
          <a:custGeom>
            <a:avLst/>
            <a:gdLst>
              <a:gd name="T0" fmla="*/ 3398838 w 2141"/>
              <a:gd name="T1" fmla="*/ 136525 h 86"/>
              <a:gd name="T2" fmla="*/ 2060575 w 2141"/>
              <a:gd name="T3" fmla="*/ 122238 h 86"/>
              <a:gd name="T4" fmla="*/ 1270000 w 2141"/>
              <a:gd name="T5" fmla="*/ 100013 h 86"/>
              <a:gd name="T6" fmla="*/ 319088 w 2141"/>
              <a:gd name="T7" fmla="*/ 30163 h 86"/>
              <a:gd name="T8" fmla="*/ 0 w 2141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1"/>
              <a:gd name="T16" fmla="*/ 0 h 86"/>
              <a:gd name="T17" fmla="*/ 2141 w 2141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1" h="86">
                <a:moveTo>
                  <a:pt x="2141" y="86"/>
                </a:moveTo>
                <a:cubicBezTo>
                  <a:pt x="1831" y="83"/>
                  <a:pt x="1521" y="81"/>
                  <a:pt x="1298" y="77"/>
                </a:cubicBezTo>
                <a:cubicBezTo>
                  <a:pt x="1075" y="73"/>
                  <a:pt x="983" y="73"/>
                  <a:pt x="800" y="63"/>
                </a:cubicBezTo>
                <a:cubicBezTo>
                  <a:pt x="617" y="53"/>
                  <a:pt x="334" y="29"/>
                  <a:pt x="201" y="19"/>
                </a:cubicBezTo>
                <a:cubicBezTo>
                  <a:pt x="68" y="9"/>
                  <a:pt x="33" y="3"/>
                  <a:pt x="0" y="0"/>
                </a:cubicBezTo>
              </a:path>
            </a:pathLst>
          </a:custGeom>
          <a:noFill/>
          <a:ln w="177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 bldLvl="2" animBg="1" autoUpdateAnimBg="0"/>
      <p:bldP spid="62" grpId="0" build="p" bldLvl="2" animBg="1" autoUpdateAnimBg="0"/>
      <p:bldP spid="81" grpId="0" animBg="1"/>
      <p:bldP spid="82" grpId="0" animBg="1" autoUpdateAnimBg="0"/>
      <p:bldP spid="128" grpId="0" build="p" autoUpdateAnimBg="0"/>
      <p:bldP spid="129" grpId="0" build="p" autoUpdateAnimBg="0"/>
      <p:bldP spid="13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1360"/>
            <a:ext cx="9613861" cy="1798638"/>
          </a:xfrm>
        </p:spPr>
        <p:txBody>
          <a:bodyPr/>
          <a:lstStyle/>
          <a:p>
            <a:r>
              <a:rPr lang="en-US" dirty="0" smtClean="0"/>
              <a:t>Replication fork</a:t>
            </a:r>
            <a:endParaRPr lang="en-US" dirty="0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2663415" y="2111477"/>
            <a:ext cx="82296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2671352" y="5769077"/>
            <a:ext cx="449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>
                <a:solidFill>
                  <a:srgbClr val="000005"/>
                </a:solidFill>
              </a:rPr>
              <a:t>3’</a:t>
            </a:r>
            <a:endParaRPr lang="en-US" altLang="en-US" sz="1900" b="1">
              <a:solidFill>
                <a:srgbClr val="000005"/>
              </a:solidFill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10832690" y="2949677"/>
            <a:ext cx="4492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>
                <a:solidFill>
                  <a:srgbClr val="000005"/>
                </a:solidFill>
              </a:rPr>
              <a:t>5’</a:t>
            </a:r>
            <a:endParaRPr lang="en-US" altLang="en-US" sz="1900" b="1">
              <a:solidFill>
                <a:srgbClr val="000005"/>
              </a:solidFill>
            </a:endParaRP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10519952" y="2492477"/>
            <a:ext cx="449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>
                <a:solidFill>
                  <a:srgbClr val="000005"/>
                </a:solidFill>
              </a:rPr>
              <a:t>3’</a:t>
            </a:r>
            <a:endParaRPr lang="en-US" altLang="en-US" sz="1900" b="1">
              <a:solidFill>
                <a:srgbClr val="000005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2671352" y="3254477"/>
            <a:ext cx="449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>
                <a:solidFill>
                  <a:srgbClr val="000005"/>
                </a:solidFill>
              </a:rPr>
              <a:t>5’</a:t>
            </a:r>
            <a:endParaRPr lang="en-US" altLang="en-US" sz="1900" b="1">
              <a:solidFill>
                <a:srgbClr val="000005"/>
              </a:solidFill>
            </a:endParaRPr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2526890" y="5311877"/>
            <a:ext cx="4492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>
                <a:solidFill>
                  <a:srgbClr val="CC0000"/>
                </a:solidFill>
              </a:rPr>
              <a:t>5’</a:t>
            </a:r>
            <a:endParaRPr lang="en-US" altLang="en-US" sz="1900" b="1">
              <a:solidFill>
                <a:srgbClr val="000005"/>
              </a:solidFill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8538752" y="4016477"/>
            <a:ext cx="449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>
                <a:solidFill>
                  <a:srgbClr val="CC0000"/>
                </a:solidFill>
              </a:rPr>
              <a:t>3’</a:t>
            </a:r>
            <a:endParaRPr lang="en-US" altLang="en-US" sz="1900" b="1">
              <a:solidFill>
                <a:srgbClr val="000005"/>
              </a:solidFill>
            </a:endParaRPr>
          </a:p>
        </p:txBody>
      </p: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2899952" y="3559277"/>
            <a:ext cx="449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>
                <a:solidFill>
                  <a:srgbClr val="CC0000"/>
                </a:solidFill>
              </a:rPr>
              <a:t>3’</a:t>
            </a:r>
            <a:endParaRPr lang="en-US" altLang="en-US" sz="1900" b="1">
              <a:solidFill>
                <a:srgbClr val="000005"/>
              </a:solidFill>
            </a:endParaRP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8081552" y="3559277"/>
            <a:ext cx="449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>
                <a:solidFill>
                  <a:srgbClr val="CC0000"/>
                </a:solidFill>
              </a:rPr>
              <a:t>5’</a:t>
            </a:r>
            <a:endParaRPr lang="en-US" altLang="en-US" sz="1900" b="1">
              <a:solidFill>
                <a:srgbClr val="000005"/>
              </a:solidFill>
            </a:endParaRP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9756365" y="4092677"/>
            <a:ext cx="12874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660000"/>
                </a:solidFill>
              </a:rPr>
              <a:t>helicase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grpSp>
        <p:nvGrpSpPr>
          <p:cNvPr id="70" name="Group 13"/>
          <p:cNvGrpSpPr>
            <a:grpSpLocks/>
          </p:cNvGrpSpPr>
          <p:nvPr/>
        </p:nvGrpSpPr>
        <p:grpSpPr bwMode="auto">
          <a:xfrm>
            <a:off x="4652552" y="5921477"/>
            <a:ext cx="4572000" cy="655638"/>
            <a:chOff x="1584" y="3600"/>
            <a:chExt cx="2880" cy="413"/>
          </a:xfrm>
        </p:grpSpPr>
        <p:sp>
          <p:nvSpPr>
            <p:cNvPr id="71" name="AutoShape 14"/>
            <p:cNvSpPr>
              <a:spLocks noChangeArrowheads="1"/>
            </p:cNvSpPr>
            <p:nvPr/>
          </p:nvSpPr>
          <p:spPr bwMode="auto">
            <a:xfrm>
              <a:off x="1584" y="3600"/>
              <a:ext cx="2880" cy="192"/>
            </a:xfrm>
            <a:prstGeom prst="rightArrow">
              <a:avLst>
                <a:gd name="adj1" fmla="val 59370"/>
                <a:gd name="adj2" fmla="val 213819"/>
              </a:avLst>
            </a:prstGeom>
            <a:solidFill>
              <a:srgbClr val="0000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1824" y="3744"/>
              <a:ext cx="201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5"/>
                  </a:solidFill>
                </a:rPr>
                <a:t>direction of replication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8289515" y="2743302"/>
            <a:ext cx="1255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CC0000"/>
                </a:solidFill>
              </a:rPr>
              <a:t>primase</a:t>
            </a:r>
            <a:endParaRPr lang="en-US" altLang="en-US" sz="2200" b="1">
              <a:solidFill>
                <a:srgbClr val="660000"/>
              </a:solidFill>
            </a:endParaRP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7552915" y="4802290"/>
            <a:ext cx="2047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660000"/>
                </a:solidFill>
              </a:rPr>
              <a:t>DNA </a:t>
            </a:r>
            <a:br>
              <a:rPr lang="en-US" altLang="en-US" sz="2200" b="1">
                <a:solidFill>
                  <a:srgbClr val="660000"/>
                </a:solidFill>
              </a:rPr>
            </a:br>
            <a:r>
              <a:rPr lang="en-US" altLang="en-US" sz="2200" b="1">
                <a:solidFill>
                  <a:srgbClr val="660000"/>
                </a:solidFill>
              </a:rPr>
              <a:t>polymerase III</a:t>
            </a: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4354102" y="1571727"/>
            <a:ext cx="2047875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rgbClr val="660000"/>
                </a:solidFill>
              </a:rPr>
              <a:t>DNA </a:t>
            </a:r>
            <a:br>
              <a:rPr lang="en-US" altLang="en-US" sz="2200" b="1" dirty="0">
                <a:solidFill>
                  <a:srgbClr val="660000"/>
                </a:solidFill>
              </a:rPr>
            </a:br>
            <a:r>
              <a:rPr lang="en-US" altLang="en-US" sz="2200" b="1" dirty="0">
                <a:solidFill>
                  <a:srgbClr val="660000"/>
                </a:solidFill>
              </a:rPr>
              <a:t>polymerase III</a:t>
            </a: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2574515" y="2119415"/>
            <a:ext cx="189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660000"/>
                </a:solidFill>
              </a:rPr>
              <a:t>DNA </a:t>
            </a:r>
            <a:br>
              <a:rPr lang="en-US" altLang="en-US" sz="2200" b="1">
                <a:solidFill>
                  <a:srgbClr val="660000"/>
                </a:solidFill>
              </a:rPr>
            </a:br>
            <a:r>
              <a:rPr lang="en-US" altLang="en-US" sz="2200" b="1">
                <a:solidFill>
                  <a:srgbClr val="660000"/>
                </a:solidFill>
              </a:rPr>
              <a:t>polymerase I</a:t>
            </a:r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3898490" y="3379890"/>
            <a:ext cx="9763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00060"/>
                </a:solidFill>
              </a:rPr>
              <a:t>ligase</a:t>
            </a:r>
          </a:p>
        </p:txBody>
      </p:sp>
      <p:sp>
        <p:nvSpPr>
          <p:cNvPr id="78" name="AutoShape 22"/>
          <p:cNvSpPr>
            <a:spLocks noChangeArrowheads="1"/>
          </p:cNvSpPr>
          <p:nvPr/>
        </p:nvSpPr>
        <p:spPr bwMode="auto">
          <a:xfrm>
            <a:off x="5419315" y="2871890"/>
            <a:ext cx="1411287" cy="5969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rgbClr val="006604"/>
                </a:solidFill>
              </a:rPr>
              <a:t>Okazaki </a:t>
            </a:r>
            <a:br>
              <a:rPr lang="en-US" altLang="en-US" sz="2200" b="1" dirty="0">
                <a:solidFill>
                  <a:srgbClr val="006604"/>
                </a:solidFill>
              </a:rPr>
            </a:br>
            <a:r>
              <a:rPr lang="en-US" altLang="en-US" sz="2200" b="1" dirty="0">
                <a:solidFill>
                  <a:srgbClr val="006604"/>
                </a:solidFill>
              </a:rPr>
              <a:t>fragments</a:t>
            </a:r>
          </a:p>
        </p:txBody>
      </p:sp>
      <p:sp>
        <p:nvSpPr>
          <p:cNvPr id="132" name="AutoShape 23"/>
          <p:cNvSpPr>
            <a:spLocks noChangeArrowheads="1"/>
          </p:cNvSpPr>
          <p:nvPr/>
        </p:nvSpPr>
        <p:spPr bwMode="auto">
          <a:xfrm>
            <a:off x="3550827" y="5551590"/>
            <a:ext cx="2292350" cy="3524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600" b="1">
                <a:solidFill>
                  <a:srgbClr val="006604"/>
                </a:solidFill>
              </a:rPr>
              <a:t>leading strand</a:t>
            </a:r>
          </a:p>
        </p:txBody>
      </p:sp>
      <p:sp>
        <p:nvSpPr>
          <p:cNvPr id="133" name="AutoShape 24"/>
          <p:cNvSpPr>
            <a:spLocks noChangeArrowheads="1"/>
          </p:cNvSpPr>
          <p:nvPr/>
        </p:nvSpPr>
        <p:spPr bwMode="auto">
          <a:xfrm>
            <a:off x="6963952" y="1733652"/>
            <a:ext cx="2309813" cy="3524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600" b="1" dirty="0">
                <a:solidFill>
                  <a:srgbClr val="006604"/>
                </a:solidFill>
              </a:rPr>
              <a:t>lagging strand</a:t>
            </a:r>
          </a:p>
        </p:txBody>
      </p:sp>
      <p:sp>
        <p:nvSpPr>
          <p:cNvPr id="134" name="Rectangle 25"/>
          <p:cNvSpPr>
            <a:spLocks noChangeArrowheads="1"/>
          </p:cNvSpPr>
          <p:nvPr/>
        </p:nvSpPr>
        <p:spPr bwMode="auto">
          <a:xfrm>
            <a:off x="8743540" y="3495777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000" b="1">
                <a:solidFill>
                  <a:srgbClr val="660000"/>
                </a:solidFill>
              </a:rPr>
              <a:t>SSB</a:t>
            </a:r>
          </a:p>
        </p:txBody>
      </p:sp>
      <p:sp>
        <p:nvSpPr>
          <p:cNvPr id="135" name="Rectangle 16"/>
          <p:cNvSpPr>
            <a:spLocks noChangeArrowheads="1"/>
          </p:cNvSpPr>
          <p:nvPr/>
        </p:nvSpPr>
        <p:spPr bwMode="auto">
          <a:xfrm>
            <a:off x="7071902" y="6467577"/>
            <a:ext cx="4946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000" b="1" dirty="0">
                <a:solidFill>
                  <a:srgbClr val="660000"/>
                </a:solidFill>
              </a:rPr>
              <a:t>SSB = single-stranded binding proteins</a:t>
            </a:r>
          </a:p>
        </p:txBody>
      </p:sp>
    </p:spTree>
    <p:extLst>
      <p:ext uri="{BB962C8B-B14F-4D97-AF65-F5344CB8AC3E}">
        <p14:creationId xmlns:p14="http://schemas.microsoft.com/office/powerpoint/2010/main" val="25607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 autoUpdateAnimBg="0"/>
      <p:bldP spid="73" grpId="0" build="p" autoUpdateAnimBg="0"/>
      <p:bldP spid="74" grpId="0" build="p" autoUpdateAnimBg="0"/>
      <p:bldP spid="75" grpId="0" build="p" autoUpdateAnimBg="0"/>
      <p:bldP spid="76" grpId="0" build="p" autoUpdateAnimBg="0"/>
      <p:bldP spid="77" grpId="0" build="p" autoUpdateAnimBg="0"/>
      <p:bldP spid="78" grpId="0" build="p" autoUpdateAnimBg="0"/>
      <p:bldP spid="132" grpId="0" build="p" autoUpdateAnimBg="0"/>
      <p:bldP spid="133" grpId="0" build="p" autoUpdateAnimBg="0"/>
      <p:bldP spid="134" grpId="0" build="p" autoUpdateAnimBg="0"/>
      <p:bldP spid="1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polymerases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5766"/>
            <a:ext cx="9319085" cy="47010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DNA polymerase III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1000 bases/second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Main DNA builder</a:t>
            </a:r>
          </a:p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DNA polymerase I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20 bases/second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Editing, repair &amp; primer removal</a:t>
            </a:r>
          </a:p>
        </p:txBody>
      </p:sp>
      <p:pic>
        <p:nvPicPr>
          <p:cNvPr id="14" name="Picture 2" descr="f14-17a_the_dna_polymer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000" r="9000"/>
          <a:stretch>
            <a:fillRect/>
          </a:stretch>
        </p:blipFill>
        <p:spPr bwMode="auto">
          <a:xfrm>
            <a:off x="7253748" y="1631182"/>
            <a:ext cx="24384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f14-17_the_dna_polymera_c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0" r="5624"/>
          <a:stretch>
            <a:fillRect/>
          </a:stretch>
        </p:blipFill>
        <p:spPr bwMode="auto">
          <a:xfrm>
            <a:off x="5879690" y="3837807"/>
            <a:ext cx="59436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9626267" y="2487524"/>
            <a:ext cx="257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7030A0"/>
                </a:solidFill>
              </a:rPr>
              <a:t>DNA polymerase III </a:t>
            </a:r>
            <a:br>
              <a:rPr lang="en-US" altLang="en-US" sz="2000" b="1" dirty="0">
                <a:solidFill>
                  <a:srgbClr val="7030A0"/>
                </a:solidFill>
              </a:rPr>
            </a:br>
            <a:r>
              <a:rPr lang="en-US" altLang="en-US" sz="2000" b="1" dirty="0">
                <a:solidFill>
                  <a:srgbClr val="7030A0"/>
                </a:solidFill>
              </a:rPr>
              <a:t>enzyme</a:t>
            </a:r>
          </a:p>
        </p:txBody>
      </p:sp>
    </p:spTree>
    <p:extLst>
      <p:ext uri="{BB962C8B-B14F-4D97-AF65-F5344CB8AC3E}">
        <p14:creationId xmlns:p14="http://schemas.microsoft.com/office/powerpoint/2010/main" val="24769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&amp; proofreading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1935766"/>
            <a:ext cx="6457898" cy="47010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1000 bases/second = lots of typos</a:t>
            </a:r>
          </a:p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DNA polymerase I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Proofreads &amp; corrects typos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Repairs mismatched bases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Removes abnormal bases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effectLst/>
              </a:rPr>
              <a:t>Repairs damage throughout life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Reduces error rate from 1/10,000 to 1/100 million</a:t>
            </a:r>
          </a:p>
        </p:txBody>
      </p:sp>
      <p:pic>
        <p:nvPicPr>
          <p:cNvPr id="7" name="Picture 4" descr="16-17-DNARepair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7138220" y="1012722"/>
            <a:ext cx="4348162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6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&amp; accurate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1935766"/>
            <a:ext cx="6533687" cy="47010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It takes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E.coli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&lt;1 hour to copy 5 million base pairs in its single chromosome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Divide to form 2 identical daughter cells</a:t>
            </a:r>
          </a:p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Human cells copy 6 billion bases &amp; divide into daughter cells in only a few hours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Remarkably accurate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Only ~1 error per 100 million bases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~30 errors per cell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09" y="2153386"/>
            <a:ext cx="4390012" cy="42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61034"/>
            <a:ext cx="9613861" cy="1473132"/>
          </a:xfrm>
        </p:spPr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83607" y="1592826"/>
            <a:ext cx="8410575" cy="5088127"/>
            <a:chOff x="336" y="586"/>
            <a:chExt cx="5298" cy="3734"/>
          </a:xfrm>
        </p:grpSpPr>
        <p:pic>
          <p:nvPicPr>
            <p:cNvPr id="5" name="Picture 3" descr="14_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0"/>
            <a:stretch>
              <a:fillRect/>
            </a:stretch>
          </p:blipFill>
          <p:spPr bwMode="auto">
            <a:xfrm>
              <a:off x="336" y="586"/>
              <a:ext cx="5298" cy="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046" y="175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>
                  <a:solidFill>
                    <a:srgbClr val="CC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272" y="243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>
                  <a:solidFill>
                    <a:srgbClr val="CC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176" y="337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>
                  <a:solidFill>
                    <a:srgbClr val="CC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671" y="3571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>
                  <a:solidFill>
                    <a:srgbClr val="CC0000"/>
                  </a:solidFill>
                </a:rPr>
                <a:t>4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7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58" y="753228"/>
            <a:ext cx="7382609" cy="5536957"/>
          </a:xfrm>
        </p:spPr>
      </p:pic>
      <p:sp>
        <p:nvSpPr>
          <p:cNvPr id="5" name="AutoShape 3"/>
          <p:cNvSpPr>
            <a:spLocks/>
          </p:cNvSpPr>
          <p:nvPr/>
        </p:nvSpPr>
        <p:spPr bwMode="auto">
          <a:xfrm>
            <a:off x="6988162" y="319436"/>
            <a:ext cx="5026857" cy="2423766"/>
          </a:xfrm>
          <a:prstGeom prst="wedgeEllipseCallout">
            <a:avLst>
              <a:gd name="adj1" fmla="val -52163"/>
              <a:gd name="adj2" fmla="val 86369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en-US" sz="3600" b="1" dirty="0">
                <a:solidFill>
                  <a:srgbClr val="002060"/>
                </a:solidFill>
              </a:rPr>
              <a:t>Any Questions??</a:t>
            </a:r>
          </a:p>
        </p:txBody>
      </p:sp>
    </p:spTree>
    <p:extLst>
      <p:ext uri="{BB962C8B-B14F-4D97-AF65-F5344CB8AC3E}">
        <p14:creationId xmlns:p14="http://schemas.microsoft.com/office/powerpoint/2010/main" val="19913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Directionality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You need to number the carbons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It matters!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 descr="14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7500" r="22501" b="7500"/>
          <a:stretch>
            <a:fillRect/>
          </a:stretch>
        </p:blipFill>
        <p:spPr bwMode="auto">
          <a:xfrm>
            <a:off x="6793523" y="1014046"/>
            <a:ext cx="462597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19123" y="5921009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0000"/>
                </a:solidFill>
              </a:rPr>
              <a:t>OH</a:t>
            </a:r>
            <a:endParaRPr lang="en-US" altLang="en-US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752373" y="3504834"/>
            <a:ext cx="5794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0000"/>
                </a:solidFill>
              </a:rPr>
              <a:t>CH</a:t>
            </a:r>
            <a:r>
              <a:rPr lang="en-US" altLang="en-US" sz="2500" b="1" baseline="-25000">
                <a:solidFill>
                  <a:srgbClr val="000000"/>
                </a:solidFill>
              </a:rPr>
              <a:t>2</a:t>
            </a:r>
            <a:endParaRPr lang="en-US" altLang="en-US" b="1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79511" y="3901709"/>
            <a:ext cx="247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0000"/>
                </a:solidFill>
              </a:rPr>
              <a:t>O</a:t>
            </a:r>
            <a:endParaRPr lang="en-US" altLang="en-US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34861" y="4539884"/>
            <a:ext cx="255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CC0000"/>
                </a:solidFill>
              </a:rPr>
              <a:t>4</a:t>
            </a:r>
            <a:r>
              <a:rPr lang="en-US" altLang="en-US" sz="2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293586" y="3504834"/>
            <a:ext cx="255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CC0000"/>
                </a:solidFill>
              </a:rPr>
              <a:t>5</a:t>
            </a:r>
            <a:r>
              <a:rPr lang="en-US" altLang="en-US" sz="2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  <a:endParaRPr lang="en-US" altLang="en-US" sz="2200" b="1">
              <a:solidFill>
                <a:srgbClr val="CC0000"/>
              </a:solidFill>
              <a:latin typeface="MathematicalPi 1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17473" y="5530484"/>
            <a:ext cx="255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CC0000"/>
                </a:solidFill>
              </a:rPr>
              <a:t>3</a:t>
            </a:r>
            <a:r>
              <a:rPr lang="en-US" altLang="en-US" sz="2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657373" y="5687646"/>
            <a:ext cx="255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CC0000"/>
                </a:solidFill>
              </a:rPr>
              <a:t>2</a:t>
            </a:r>
            <a:r>
              <a:rPr lang="en-US" altLang="en-US" sz="2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586061" y="4527184"/>
            <a:ext cx="255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CC0000"/>
                </a:solidFill>
              </a:rPr>
              <a:t>1</a:t>
            </a:r>
            <a:r>
              <a:rPr lang="en-US" altLang="en-US" sz="2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561873" y="1341071"/>
            <a:ext cx="5794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0000"/>
                </a:solidFill>
              </a:rPr>
              <a:t>PO</a:t>
            </a:r>
            <a:r>
              <a:rPr lang="en-US" altLang="en-US" sz="2500" b="1" baseline="-25000">
                <a:solidFill>
                  <a:srgbClr val="000000"/>
                </a:solidFill>
              </a:rPr>
              <a:t>4</a:t>
            </a:r>
            <a:endParaRPr lang="en-US" altLang="en-US" b="1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871686" y="2620596"/>
            <a:ext cx="104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0000"/>
                </a:solidFill>
              </a:rPr>
              <a:t>N base</a:t>
            </a:r>
            <a:endParaRPr lang="en-US" altLang="en-US" b="1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69948" y="4671646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0000"/>
                </a:solidFill>
              </a:rPr>
              <a:t>ribose</a:t>
            </a:r>
            <a:endParaRPr lang="en-US" altLang="en-US" b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221562" y="1087885"/>
            <a:ext cx="21098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dirty="0">
                <a:solidFill>
                  <a:srgbClr val="7030A0"/>
                </a:solidFill>
              </a:rPr>
              <a:t>nucleotide</a:t>
            </a:r>
          </a:p>
        </p:txBody>
      </p:sp>
      <p:pic>
        <p:nvPicPr>
          <p:cNvPr id="18" name="Picture 19" descr="pengui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4864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0"/>
          <p:cNvSpPr>
            <a:spLocks noChangeArrowheads="1"/>
          </p:cNvSpPr>
          <p:nvPr/>
        </p:nvSpPr>
        <p:spPr bwMode="auto">
          <a:xfrm flipH="1">
            <a:off x="1524000" y="3962400"/>
            <a:ext cx="2438400" cy="1219200"/>
          </a:xfrm>
          <a:prstGeom prst="wedgeEllipseCallout">
            <a:avLst>
              <a:gd name="adj1" fmla="val 60741"/>
              <a:gd name="adj2" fmla="val 8853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This will be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IMPORTANT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!!</a:t>
            </a:r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  <p:bldP spid="12" grpId="0" build="p" autoUpdateAnimBg="0"/>
      <p:bldP spid="13" grpId="0" build="p" autoUpdateAnimBg="0"/>
      <p:bldP spid="1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DNA backbone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Putting the DNA backbone together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Refer to the 3’ and 5’ ends of the DNA</a:t>
            </a:r>
          </a:p>
        </p:txBody>
      </p:sp>
      <p:pic>
        <p:nvPicPr>
          <p:cNvPr id="20" name="Picture 4" descr="14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r="33749"/>
          <a:stretch>
            <a:fillRect/>
          </a:stretch>
        </p:blipFill>
        <p:spPr bwMode="auto">
          <a:xfrm>
            <a:off x="7938111" y="275492"/>
            <a:ext cx="2733675" cy="63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9028723" y="5773005"/>
            <a:ext cx="4191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OH</a:t>
            </a:r>
            <a:endParaRPr lang="en-US" altLang="en-US" sz="2200" b="1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9304948" y="4723667"/>
            <a:ext cx="2174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O</a:t>
            </a:r>
            <a:endParaRPr lang="en-US" altLang="en-US" sz="2200" b="1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9079523" y="6158767"/>
            <a:ext cx="361950" cy="441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C0000"/>
                </a:solidFill>
              </a:rPr>
              <a:t>3</a:t>
            </a:r>
            <a:r>
              <a:rPr lang="en-US" altLang="en-US" sz="26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  <a:endParaRPr lang="en-US" altLang="en-US" sz="2600" b="1">
              <a:solidFill>
                <a:srgbClr val="000000"/>
              </a:solidFill>
              <a:latin typeface="MathematicalPi 1" charset="0"/>
              <a:sym typeface="Symbol" panose="05050102010706020507" pitchFamily="18" charset="2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8349273" y="1010505"/>
            <a:ext cx="5095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PO</a:t>
            </a:r>
            <a:r>
              <a:rPr lang="en-US" altLang="en-US" sz="2200" b="1" baseline="-25000">
                <a:solidFill>
                  <a:srgbClr val="000000"/>
                </a:solidFill>
              </a:rPr>
              <a:t>4</a:t>
            </a:r>
            <a:endParaRPr lang="en-US" altLang="en-US" sz="2200" b="1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9716111" y="4153755"/>
            <a:ext cx="6365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base</a:t>
            </a:r>
            <a:endParaRPr lang="en-US" altLang="en-US" sz="2200" b="1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374673" y="1977292"/>
            <a:ext cx="5095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CH</a:t>
            </a:r>
            <a:r>
              <a:rPr lang="en-US" altLang="en-US" sz="2200" b="1" baseline="-25000">
                <a:solidFill>
                  <a:srgbClr val="000000"/>
                </a:solidFill>
              </a:rPr>
              <a:t>2</a:t>
            </a:r>
            <a:endParaRPr lang="en-US" altLang="en-US" sz="2200" b="1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987448" y="2317017"/>
            <a:ext cx="2174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O</a:t>
            </a:r>
            <a:endParaRPr lang="en-US" altLang="en-US" sz="2200" b="1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411311" y="1772505"/>
            <a:ext cx="6365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base</a:t>
            </a:r>
            <a:endParaRPr lang="en-US" altLang="en-US" sz="2200" b="1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8704873" y="4020405"/>
            <a:ext cx="2174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O</a:t>
            </a:r>
            <a:endParaRPr lang="en-US" altLang="en-US" sz="2200" b="1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8725511" y="3653692"/>
            <a:ext cx="1857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P</a:t>
            </a:r>
            <a:endParaRPr lang="en-US" altLang="en-US" sz="2200" b="1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8715986" y="3315555"/>
            <a:ext cx="2174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O</a:t>
            </a:r>
            <a:endParaRPr lang="en-US" altLang="en-US" sz="2200" b="1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8711223" y="2783742"/>
            <a:ext cx="2016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C</a:t>
            </a:r>
            <a:endParaRPr lang="en-US" altLang="en-US" sz="2200" b="1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9052536" y="3663217"/>
            <a:ext cx="217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O</a:t>
            </a:r>
            <a:endParaRPr lang="en-US" altLang="en-US" sz="2200" b="1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04811" y="3663217"/>
            <a:ext cx="323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 baseline="30000">
                <a:solidFill>
                  <a:srgbClr val="000000"/>
                </a:solidFill>
              </a:rPr>
              <a:t>–</a:t>
            </a:r>
            <a:r>
              <a:rPr lang="en-US" altLang="en-US" sz="22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8744561" y="4410930"/>
            <a:ext cx="5095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00"/>
                </a:solidFill>
              </a:rPr>
              <a:t>CH</a:t>
            </a:r>
            <a:r>
              <a:rPr lang="en-US" altLang="en-US" sz="2200" b="1" baseline="-25000">
                <a:solidFill>
                  <a:srgbClr val="000000"/>
                </a:solidFill>
              </a:rPr>
              <a:t>2</a:t>
            </a:r>
            <a:endParaRPr lang="en-US" altLang="en-US" sz="2200" b="1"/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9985986" y="5098317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1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9657373" y="5561867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2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8666773" y="509038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4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8554061" y="447443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5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9689123" y="272500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1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9323998" y="318855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2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8949348" y="556980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3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8622323" y="311235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3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8317523" y="270913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4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8204811" y="2047142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CC0000"/>
                </a:solidFill>
              </a:rPr>
              <a:t>5</a:t>
            </a:r>
            <a:r>
              <a:rPr lang="en-US" altLang="en-US" sz="15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9079523" y="416780"/>
            <a:ext cx="361950" cy="441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C0000"/>
                </a:solidFill>
              </a:rPr>
              <a:t>5</a:t>
            </a:r>
            <a:r>
              <a:rPr lang="en-US" altLang="en-US" sz="26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  <a:endParaRPr lang="en-US" altLang="en-US" sz="2600" b="1">
              <a:solidFill>
                <a:srgbClr val="000000"/>
              </a:solidFill>
              <a:latin typeface="MathematicalPi 1" charset="0"/>
              <a:sym typeface="Symbol" panose="05050102010706020507" pitchFamily="18" charset="2"/>
            </a:endParaRP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376261" y="2751992"/>
            <a:ext cx="939800" cy="979488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073048" y="1847117"/>
            <a:ext cx="939800" cy="614363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" name="Oval 37"/>
          <p:cNvSpPr>
            <a:spLocks noChangeArrowheads="1"/>
          </p:cNvSpPr>
          <p:nvPr/>
        </p:nvSpPr>
        <p:spPr bwMode="auto">
          <a:xfrm>
            <a:off x="8628673" y="5322155"/>
            <a:ext cx="939800" cy="614362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0" name="Picture 33" descr="pengui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4864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34"/>
          <p:cNvSpPr>
            <a:spLocks noChangeArrowheads="1"/>
          </p:cNvSpPr>
          <p:nvPr/>
        </p:nvSpPr>
        <p:spPr bwMode="auto">
          <a:xfrm flipH="1">
            <a:off x="1524000" y="3962400"/>
            <a:ext cx="2667000" cy="1524000"/>
          </a:xfrm>
          <a:prstGeom prst="wedgeEllipseCallout">
            <a:avLst>
              <a:gd name="adj1" fmla="val 62676"/>
              <a:gd name="adj2" fmla="val 6322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Sounds trivial, but…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this will be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IMPORTANT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!!</a:t>
            </a:r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endParaRPr lang="en-US" altLang="en-US" sz="18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46" grpId="0" animBg="1" autoUpdateAnimBg="0"/>
      <p:bldP spid="47" grpId="0" animBg="1"/>
      <p:bldP spid="48" grpId="0" animBg="1"/>
      <p:bldP spid="49" grpId="0" animBg="1"/>
      <p:bldP spid="5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Anti-parallel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457898" cy="359931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Nucleotides in DNA backbone are bonded from phosphate to sugar between 3’ and 5’ carbons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DNA molecule has “direction”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Complementary strand runs in opposite direction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Called “anti-parallel strands”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" b="3600"/>
          <a:stretch>
            <a:fillRect/>
          </a:stretch>
        </p:blipFill>
        <p:spPr bwMode="auto">
          <a:xfrm>
            <a:off x="7748229" y="356082"/>
            <a:ext cx="3876675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9176979" y="2507145"/>
            <a:ext cx="714375" cy="417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10872429" y="2507145"/>
            <a:ext cx="746125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0872429" y="6096482"/>
            <a:ext cx="746125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9176979" y="6096482"/>
            <a:ext cx="746125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9369067" y="6059970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C0000"/>
                </a:solidFill>
              </a:rPr>
              <a:t>3</a:t>
            </a:r>
            <a:r>
              <a:rPr lang="en-US" altLang="en-US" sz="26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  <a:endParaRPr lang="en-US" altLang="en-US" sz="2600" b="1">
              <a:solidFill>
                <a:srgbClr val="000000"/>
              </a:solidFill>
              <a:latin typeface="MathematicalPi 1" charset="0"/>
              <a:sym typeface="Symbol" panose="05050102010706020507" pitchFamily="18" charset="2"/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>
            <a:off x="9367479" y="2443645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C0000"/>
                </a:solidFill>
              </a:rPr>
              <a:t>5</a:t>
            </a:r>
            <a:r>
              <a:rPr lang="en-US" altLang="en-US" sz="26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  <a:endParaRPr lang="en-US" altLang="en-US" sz="2600" b="1">
              <a:solidFill>
                <a:srgbClr val="000000"/>
              </a:solidFill>
              <a:latin typeface="MathematicalPi 1" charset="0"/>
              <a:sym typeface="Symbol" panose="05050102010706020507" pitchFamily="18" charset="2"/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11102617" y="6059970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C0000"/>
                </a:solidFill>
              </a:rPr>
              <a:t>5</a:t>
            </a:r>
            <a:r>
              <a:rPr lang="en-US" altLang="en-US" sz="26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  <a:endParaRPr lang="en-US" altLang="en-US" sz="2600" b="1">
              <a:solidFill>
                <a:srgbClr val="000000"/>
              </a:solidFill>
              <a:latin typeface="MathematicalPi 1" charset="0"/>
              <a:sym typeface="Symbol" panose="05050102010706020507" pitchFamily="18" charset="2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11101029" y="2443645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C0000"/>
                </a:solidFill>
              </a:rPr>
              <a:t>3</a:t>
            </a:r>
            <a:r>
              <a:rPr lang="en-US" altLang="en-US" sz="2600" b="1">
                <a:solidFill>
                  <a:srgbClr val="CC0000"/>
                </a:solidFill>
                <a:latin typeface="MathematicalPi 1" charset="0"/>
                <a:sym typeface="Symbol" panose="05050102010706020507" pitchFamily="18" charset="2"/>
              </a:rPr>
              <a:t></a:t>
            </a:r>
            <a:endParaRPr lang="en-US" altLang="en-US" sz="2600" b="1">
              <a:solidFill>
                <a:srgbClr val="000000"/>
              </a:solidFill>
              <a:latin typeface="MathematicalPi 1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87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utoUpdateAnimBg="0"/>
      <p:bldP spid="58" grpId="0" animBg="1" autoUpdateAnimBg="0"/>
      <p:bldP spid="59" grpId="0" animBg="1" autoUpdateAnimBg="0"/>
      <p:bldP spid="6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in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457898" cy="3599316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r="27000" b="14464"/>
          <a:stretch>
            <a:fillRect/>
          </a:stretch>
        </p:blipFill>
        <p:spPr bwMode="auto">
          <a:xfrm>
            <a:off x="6544507" y="1138991"/>
            <a:ext cx="37496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896307" y="5551676"/>
            <a:ext cx="8610600" cy="822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 dirty="0">
                <a:solidFill>
                  <a:srgbClr val="0F116A"/>
                </a:solidFill>
              </a:rPr>
              <a:t>….</a:t>
            </a:r>
            <a:r>
              <a:rPr lang="en-US" altLang="en-US" b="1" u="sng" dirty="0">
                <a:solidFill>
                  <a:srgbClr val="CC0000"/>
                </a:solidFill>
              </a:rPr>
              <a:t>strong</a:t>
            </a:r>
            <a:r>
              <a:rPr lang="en-US" altLang="en-US" b="1" dirty="0">
                <a:solidFill>
                  <a:srgbClr val="0F116A"/>
                </a:solidFill>
              </a:rPr>
              <a:t> or </a:t>
            </a:r>
            <a:r>
              <a:rPr lang="en-US" altLang="en-US" b="1" u="sng" dirty="0">
                <a:solidFill>
                  <a:srgbClr val="CC0000"/>
                </a:solidFill>
              </a:rPr>
              <a:t>weak</a:t>
            </a:r>
            <a:r>
              <a:rPr lang="en-US" altLang="en-US" b="1" dirty="0">
                <a:solidFill>
                  <a:srgbClr val="0F116A"/>
                </a:solidFill>
              </a:rPr>
              <a:t> bonds?</a:t>
            </a:r>
          </a:p>
          <a:p>
            <a:pPr algn="l"/>
            <a:r>
              <a:rPr lang="en-US" altLang="en-US" b="1" dirty="0">
                <a:solidFill>
                  <a:srgbClr val="0F116A"/>
                </a:solidFill>
              </a:rPr>
              <a:t>How do the bonds fit the mechanism for copying DNA? 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19045" y="4066341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chemeClr val="bg1"/>
                </a:solidFill>
              </a:rPr>
              <a:t>3</a:t>
            </a:r>
            <a:r>
              <a:rPr lang="en-US" altLang="en-US" sz="2600" b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996820" y="1399341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chemeClr val="bg1"/>
                </a:solidFill>
              </a:rPr>
              <a:t>5</a:t>
            </a:r>
            <a:r>
              <a:rPr lang="en-US" altLang="en-US" sz="2600" b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  <a:endParaRPr lang="en-US" altLang="en-US" sz="3000" b="1">
              <a:solidFill>
                <a:srgbClr val="0F116A"/>
              </a:solidFill>
              <a:sym typeface="Symbol" panose="05050102010706020507" pitchFamily="18" charset="2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10133845" y="1475541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chemeClr val="bg1"/>
                </a:solidFill>
              </a:rPr>
              <a:t>3</a:t>
            </a:r>
            <a:r>
              <a:rPr lang="en-US" altLang="en-US" sz="2600" b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  <a:endParaRPr lang="en-US" altLang="en-US" sz="3000" b="1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0133845" y="4294941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chemeClr val="bg1"/>
                </a:solidFill>
              </a:rPr>
              <a:t>5</a:t>
            </a:r>
            <a:r>
              <a:rPr lang="en-US" altLang="en-US" sz="2600" b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3610807" y="2480428"/>
            <a:ext cx="3406775" cy="1309688"/>
            <a:chOff x="456" y="1952"/>
            <a:chExt cx="2146" cy="825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930" y="2489"/>
              <a:ext cx="672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456" y="1952"/>
              <a:ext cx="1632" cy="824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covalent</a:t>
              </a:r>
            </a:p>
            <a:p>
              <a:r>
                <a:rPr lang="en-US" altLang="en-US" b="1">
                  <a:solidFill>
                    <a:srgbClr val="0F116A"/>
                  </a:solidFill>
                </a:rPr>
                <a:t>phosphodiester</a:t>
              </a:r>
              <a:endParaRPr lang="en-US" altLang="en-US" sz="2800" b="1">
                <a:solidFill>
                  <a:srgbClr val="0F116A"/>
                </a:solidFill>
              </a:endParaRPr>
            </a:p>
            <a:p>
              <a:r>
                <a:rPr lang="en-US" altLang="en-US" b="1">
                  <a:solidFill>
                    <a:srgbClr val="0F116A"/>
                  </a:solidFill>
                </a:rPr>
                <a:t>bonds</a:t>
              </a:r>
              <a:endParaRPr lang="en-US" altLang="en-US" sz="3600" b="1">
                <a:solidFill>
                  <a:schemeClr val="tx2"/>
                </a:solidFill>
              </a:endParaRPr>
            </a:p>
          </p:txBody>
        </p:sp>
      </p:grp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7570032" y="1246941"/>
            <a:ext cx="1282700" cy="568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7498595" y="753228"/>
            <a:ext cx="1652587" cy="1066800"/>
            <a:chOff x="2880" y="864"/>
            <a:chExt cx="1041" cy="672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3367" y="1369"/>
              <a:ext cx="0" cy="16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2880" y="864"/>
              <a:ext cx="1041" cy="568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hydrogen</a:t>
              </a:r>
              <a:endParaRPr lang="en-US" altLang="en-US" sz="2800" b="1">
                <a:solidFill>
                  <a:srgbClr val="0F116A"/>
                </a:solidFill>
              </a:endParaRPr>
            </a:p>
            <a:p>
              <a:r>
                <a:rPr lang="en-US" altLang="en-US" b="1">
                  <a:solidFill>
                    <a:srgbClr val="0F116A"/>
                  </a:solidFill>
                </a:rPr>
                <a:t>bonds</a:t>
              </a:r>
              <a:endParaRPr lang="en-US" altLang="en-US" sz="36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2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pairing in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123768"/>
            <a:ext cx="6457898" cy="47342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Purines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Adenine (A)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Guanine (G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Pyrimidines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Thymine (T)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Cytosine (C)</a:t>
            </a:r>
          </a:p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Pairing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A : T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effectLst/>
              </a:rPr>
              <a:t>2 H bonds</a:t>
            </a:r>
            <a:endParaRPr lang="en-US" sz="2000" dirty="0">
              <a:solidFill>
                <a:schemeClr val="bg1"/>
              </a:solidFill>
              <a:effectLst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C : G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effectLst/>
              </a:rPr>
              <a:t>3 H bonds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7942006" y="753228"/>
            <a:ext cx="34210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32" y="5477628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0"/>
          <p:cNvSpPr>
            <a:spLocks noChangeArrowheads="1"/>
          </p:cNvSpPr>
          <p:nvPr/>
        </p:nvSpPr>
        <p:spPr bwMode="auto">
          <a:xfrm flipH="1">
            <a:off x="4268051" y="3610728"/>
            <a:ext cx="2438400" cy="1219200"/>
          </a:xfrm>
          <a:prstGeom prst="wedgeEllipseCallout">
            <a:avLst>
              <a:gd name="adj1" fmla="val -66275"/>
              <a:gd name="adj2" fmla="val 10547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 dirty="0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r>
              <a:rPr lang="en-US" altLang="en-US" sz="1800" b="1" dirty="0" smtClean="0">
                <a:solidFill>
                  <a:srgbClr val="0F116A"/>
                </a:solidFill>
                <a:latin typeface="Comic Sans MS" panose="030F0702030302020204" pitchFamily="66" charset="0"/>
              </a:rPr>
              <a:t>Remember:</a:t>
            </a:r>
          </a:p>
          <a:p>
            <a:r>
              <a:rPr lang="en-US" altLang="en-US" sz="1800" b="1" dirty="0" smtClean="0">
                <a:solidFill>
                  <a:srgbClr val="0F116A"/>
                </a:solidFill>
                <a:latin typeface="Comic Sans MS" panose="030F0702030302020204" pitchFamily="66" charset="0"/>
              </a:rPr>
              <a:t>kids from AG</a:t>
            </a:r>
          </a:p>
          <a:p>
            <a:r>
              <a:rPr lang="en-US" altLang="en-US" sz="1800" b="1" dirty="0" smtClean="0">
                <a:solidFill>
                  <a:srgbClr val="0F116A"/>
                </a:solidFill>
                <a:latin typeface="Comic Sans MS" panose="030F0702030302020204" pitchFamily="66" charset="0"/>
              </a:rPr>
              <a:t>are pure</a:t>
            </a:r>
            <a:endParaRPr lang="en-US" altLang="en-US" sz="1800" b="1" dirty="0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endParaRPr lang="en-US" altLang="en-US" sz="1800" b="1" dirty="0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" y="1293697"/>
            <a:ext cx="9277377" cy="4841632"/>
          </a:xfrm>
        </p:spPr>
      </p:pic>
    </p:spTree>
    <p:extLst>
      <p:ext uri="{BB962C8B-B14F-4D97-AF65-F5344CB8AC3E}">
        <p14:creationId xmlns:p14="http://schemas.microsoft.com/office/powerpoint/2010/main" val="9696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6457898" cy="4299901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Replication of DNA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Base pairing allows each strand to serve as a template for a new strand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/>
              </a:rPr>
              <a:t>New strand is ½ parent template &amp; ½ new DNA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effectLst/>
              </a:rPr>
              <a:t>Semiconservative copying process</a:t>
            </a:r>
          </a:p>
        </p:txBody>
      </p:sp>
      <p:pic>
        <p:nvPicPr>
          <p:cNvPr id="7" name="Picture 5" descr="16-07-DNAReplication-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4"/>
          <a:stretch>
            <a:fillRect/>
          </a:stretch>
        </p:blipFill>
        <p:spPr bwMode="auto">
          <a:xfrm>
            <a:off x="951271" y="5136585"/>
            <a:ext cx="71548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" b="3600"/>
          <a:stretch>
            <a:fillRect/>
          </a:stretch>
        </p:blipFill>
        <p:spPr bwMode="auto">
          <a:xfrm>
            <a:off x="7614761" y="233516"/>
            <a:ext cx="4284371" cy="466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198</TotalTime>
  <Words>1081</Words>
  <Application>Microsoft Office PowerPoint</Application>
  <PresentationFormat>Widescreen</PresentationFormat>
  <Paragraphs>389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Comic Sans MS</vt:lpstr>
      <vt:lpstr>MathematicalPi 1</vt:lpstr>
      <vt:lpstr>Symbol</vt:lpstr>
      <vt:lpstr>Trebuchet MS</vt:lpstr>
      <vt:lpstr>Wingdings</vt:lpstr>
      <vt:lpstr>Berlin</vt:lpstr>
      <vt:lpstr>DNA Replication</vt:lpstr>
      <vt:lpstr>Double helix structure of DNA</vt:lpstr>
      <vt:lpstr>Directionality of DNA</vt:lpstr>
      <vt:lpstr>The DNA backbone</vt:lpstr>
      <vt:lpstr>Anti-parallel strands</vt:lpstr>
      <vt:lpstr>Bonding in DNA</vt:lpstr>
      <vt:lpstr>Base pairing in DNA</vt:lpstr>
      <vt:lpstr>PowerPoint Presentation</vt:lpstr>
      <vt:lpstr>Copying DNA</vt:lpstr>
      <vt:lpstr>DNA replication</vt:lpstr>
      <vt:lpstr>DNA replication: Step 1</vt:lpstr>
      <vt:lpstr>DNA replication: Step 2</vt:lpstr>
      <vt:lpstr>Replication energy</vt:lpstr>
      <vt:lpstr>Replication energy</vt:lpstr>
      <vt:lpstr>Replication</vt:lpstr>
      <vt:lpstr>PowerPoint Presentation</vt:lpstr>
      <vt:lpstr>Leading &amp; lagging strands</vt:lpstr>
      <vt:lpstr>Replication fork/bubble</vt:lpstr>
      <vt:lpstr>Starting DNA synthesis: RNA primers</vt:lpstr>
      <vt:lpstr>Replacing RNA primers with DNA</vt:lpstr>
      <vt:lpstr>Chromosome erosion</vt:lpstr>
      <vt:lpstr>Telomeres </vt:lpstr>
      <vt:lpstr>Replication fork</vt:lpstr>
      <vt:lpstr>DNA polymerases</vt:lpstr>
      <vt:lpstr>Editing &amp; proofreading DNA</vt:lpstr>
      <vt:lpstr>Fast &amp; accurate</vt:lpstr>
      <vt:lpstr>What does it look like?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susan pittinaro</dc:creator>
  <cp:lastModifiedBy>Mathis, Lindsay A.</cp:lastModifiedBy>
  <cp:revision>25</cp:revision>
  <dcterms:created xsi:type="dcterms:W3CDTF">2014-07-24T03:06:29Z</dcterms:created>
  <dcterms:modified xsi:type="dcterms:W3CDTF">2017-12-13T15:04:50Z</dcterms:modified>
</cp:coreProperties>
</file>