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5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9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4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3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9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4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1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E146-1ABC-40E2-A8C6-9E60639E0628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2096C-0A0D-4499-8898-A25F7690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914651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How to Prepare Your Students for the 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AP Biology Exam in May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Pat Mote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AP Biology Consultant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Advanced Placement Summer Institutes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1900" b="1" dirty="0" smtClean="0">
                <a:solidFill>
                  <a:srgbClr val="7030A0"/>
                </a:solidFill>
              </a:rPr>
              <a:t>Adapted from </a:t>
            </a:r>
          </a:p>
          <a:p>
            <a:r>
              <a:rPr lang="en-US" sz="1900" b="1" dirty="0" smtClean="0">
                <a:solidFill>
                  <a:srgbClr val="7030A0"/>
                </a:solidFill>
              </a:rPr>
              <a:t>Carolina Biological Supply Teacher Resources</a:t>
            </a:r>
            <a:endParaRPr lang="en-US" sz="19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/>
              <a:t>9. Encourage your students to study outside of class.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Prepare a </a:t>
            </a:r>
            <a:r>
              <a:rPr lang="en-US" sz="4400" b="1" dirty="0" smtClean="0">
                <a:solidFill>
                  <a:srgbClr val="FF0000"/>
                </a:solidFill>
              </a:rPr>
              <a:t>study outline </a:t>
            </a:r>
            <a:r>
              <a:rPr lang="en-US" sz="4400" b="1" dirty="0" smtClean="0">
                <a:solidFill>
                  <a:srgbClr val="0070C0"/>
                </a:solidFill>
              </a:rPr>
              <a:t>so 	students can focus on the 	important concepts.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Set </a:t>
            </a:r>
            <a:r>
              <a:rPr lang="en-US" sz="4400" b="1" dirty="0" smtClean="0">
                <a:solidFill>
                  <a:srgbClr val="FF0000"/>
                </a:solidFill>
              </a:rPr>
              <a:t>specific times </a:t>
            </a:r>
            <a:r>
              <a:rPr lang="en-US" sz="4400" b="1" dirty="0" smtClean="0">
                <a:solidFill>
                  <a:srgbClr val="0070C0"/>
                </a:solidFill>
              </a:rPr>
              <a:t>for the 	students to meet with you and 	go over the material they have 	studied.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/>
              <a:t>10. Prepare your students with tips and reminders.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Create a list of </a:t>
            </a:r>
            <a:r>
              <a:rPr lang="en-US" sz="4400" b="1" dirty="0" smtClean="0">
                <a:solidFill>
                  <a:srgbClr val="FF0000"/>
                </a:solidFill>
              </a:rPr>
              <a:t>tips</a:t>
            </a:r>
            <a:r>
              <a:rPr lang="en-US" sz="4400" b="1" dirty="0" smtClean="0">
                <a:solidFill>
                  <a:srgbClr val="0070C0"/>
                </a:solidFill>
              </a:rPr>
              <a:t> for exam day.</a:t>
            </a:r>
          </a:p>
          <a:p>
            <a:pPr lvl="2"/>
            <a:r>
              <a:rPr lang="en-US" sz="4400" b="1" dirty="0" smtClean="0">
                <a:solidFill>
                  <a:srgbClr val="0070C0"/>
                </a:solidFill>
              </a:rPr>
              <a:t>What materials do they need 	to bring to the exam?</a:t>
            </a:r>
          </a:p>
          <a:p>
            <a:pPr lvl="2"/>
            <a:r>
              <a:rPr lang="en-US" sz="4400" b="1" dirty="0" smtClean="0">
                <a:solidFill>
                  <a:srgbClr val="0070C0"/>
                </a:solidFill>
              </a:rPr>
              <a:t>How should they prepare for 	exam day?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1. </a:t>
            </a:r>
            <a:r>
              <a:rPr lang="en-US" b="1" dirty="0" smtClean="0"/>
              <a:t>Review the latest standards </a:t>
            </a:r>
            <a:br>
              <a:rPr lang="en-US" b="1" dirty="0" smtClean="0"/>
            </a:br>
            <a:r>
              <a:rPr lang="en-US" b="1" dirty="0" smtClean="0"/>
              <a:t>and updates.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Visit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http://advancesinap.collegeboard.org</a:t>
            </a:r>
            <a:endParaRPr lang="en-US" sz="3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/>
              <a:t>2. Cover all the topics for the course.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400" b="1" dirty="0" smtClean="0">
                <a:solidFill>
                  <a:srgbClr val="0070C0"/>
                </a:solidFill>
              </a:rPr>
              <a:t>Focus on the </a:t>
            </a:r>
            <a:r>
              <a:rPr lang="en-US" sz="4400" b="1" dirty="0" smtClean="0">
                <a:solidFill>
                  <a:srgbClr val="FF0000"/>
                </a:solidFill>
              </a:rPr>
              <a:t>Learning Objectives </a:t>
            </a:r>
            <a:r>
              <a:rPr lang="en-US" sz="4400" b="1" dirty="0" smtClean="0">
                <a:solidFill>
                  <a:srgbClr val="0070C0"/>
                </a:solidFill>
              </a:rPr>
              <a:t>	and the </a:t>
            </a:r>
            <a:r>
              <a:rPr lang="en-US" sz="4400" b="1" dirty="0" smtClean="0">
                <a:solidFill>
                  <a:srgbClr val="FF0000"/>
                </a:solidFill>
              </a:rPr>
              <a:t>Science Practices </a:t>
            </a:r>
            <a:r>
              <a:rPr lang="en-US" sz="4400" b="1" dirty="0" smtClean="0">
                <a:solidFill>
                  <a:srgbClr val="0070C0"/>
                </a:solidFill>
              </a:rPr>
              <a:t>from 	the Curriculum Framework.</a:t>
            </a:r>
          </a:p>
          <a:p>
            <a:pPr marL="0" indent="0">
              <a:buNone/>
            </a:pPr>
            <a:endParaRPr lang="en-US" sz="4400" b="1" dirty="0">
              <a:solidFill>
                <a:srgbClr val="0070C0"/>
              </a:solidFill>
            </a:endParaRPr>
          </a:p>
          <a:p>
            <a:r>
              <a:rPr lang="en-US" sz="4400" b="1" dirty="0" smtClean="0">
                <a:solidFill>
                  <a:srgbClr val="0070C0"/>
                </a:solidFill>
              </a:rPr>
              <a:t>Allow extra review for the 	concepts that were most difficult 	for the students to grasp.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/>
              <a:t>3. Give practice free-response questions (FRQs) to help your students improve their writing skills and learn how to answer an AP-level essay fully and concisely.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Use </a:t>
            </a:r>
            <a:r>
              <a:rPr lang="en-US" sz="4400" b="1" dirty="0" smtClean="0">
                <a:solidFill>
                  <a:srgbClr val="FF0000"/>
                </a:solidFill>
              </a:rPr>
              <a:t>FRQs</a:t>
            </a:r>
            <a:r>
              <a:rPr lang="en-US" sz="4400" b="1" dirty="0" smtClean="0">
                <a:solidFill>
                  <a:srgbClr val="0070C0"/>
                </a:solidFill>
              </a:rPr>
              <a:t> from previously 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0070C0"/>
                </a:solidFill>
              </a:rPr>
              <a:t>	</a:t>
            </a:r>
            <a:r>
              <a:rPr lang="en-US" sz="4400" b="1" dirty="0" smtClean="0">
                <a:solidFill>
                  <a:srgbClr val="0070C0"/>
                </a:solidFill>
              </a:rPr>
              <a:t>released AP exams and practice exams.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260536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4. Use AP-level multiple choice questions (MCs).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505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This will allow your students to become accustomed to the type of questions they will encounter on the exam.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21336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5. Practice math with calculators.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7338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B</a:t>
            </a:r>
            <a:r>
              <a:rPr lang="en-US" sz="4400" b="1" dirty="0" smtClean="0">
                <a:solidFill>
                  <a:srgbClr val="0070C0"/>
                </a:solidFill>
              </a:rPr>
              <a:t>eginning with the 2013 AP exam,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students may use </a:t>
            </a:r>
            <a:endParaRPr lang="en-US" sz="4400" b="1" dirty="0" smtClean="0">
              <a:solidFill>
                <a:srgbClr val="0070C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non-programmable </a:t>
            </a:r>
            <a:r>
              <a:rPr lang="en-US" sz="4400" b="1" dirty="0" smtClean="0">
                <a:solidFill>
                  <a:srgbClr val="FF0000"/>
                </a:solidFill>
              </a:rPr>
              <a:t>calculators</a:t>
            </a:r>
            <a:r>
              <a:rPr lang="en-US" sz="4400" b="1" dirty="0" smtClean="0">
                <a:solidFill>
                  <a:srgbClr val="0070C0"/>
                </a:solidFill>
              </a:rPr>
              <a:t>.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29539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6. Emphasize lab work.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fontScale="55000" lnSpcReduction="20000"/>
          </a:bodyPr>
          <a:lstStyle/>
          <a:p>
            <a:r>
              <a:rPr lang="en-US" sz="8000" b="1" dirty="0" smtClean="0">
                <a:solidFill>
                  <a:srgbClr val="0070C0"/>
                </a:solidFill>
              </a:rPr>
              <a:t>Allow ample opportunities for your students to practice with </a:t>
            </a:r>
            <a:r>
              <a:rPr lang="en-US" sz="8000" b="1" dirty="0" smtClean="0">
                <a:solidFill>
                  <a:srgbClr val="FF0000"/>
                </a:solidFill>
              </a:rPr>
              <a:t>data analysis </a:t>
            </a:r>
            <a:r>
              <a:rPr lang="en-US" sz="8000" b="1" dirty="0" smtClean="0">
                <a:solidFill>
                  <a:srgbClr val="0070C0"/>
                </a:solidFill>
              </a:rPr>
              <a:t>and </a:t>
            </a:r>
            <a:r>
              <a:rPr lang="en-US" sz="8000" b="1" dirty="0" smtClean="0">
                <a:solidFill>
                  <a:srgbClr val="FF0000"/>
                </a:solidFill>
              </a:rPr>
              <a:t>experimental design</a:t>
            </a:r>
            <a:r>
              <a:rPr lang="en-US" sz="4400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/>
              <a:t>7. Help your students develop critical-thinking skills.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Use </a:t>
            </a:r>
            <a:r>
              <a:rPr lang="en-US" sz="4400" b="1" dirty="0" smtClean="0">
                <a:solidFill>
                  <a:srgbClr val="FF0000"/>
                </a:solidFill>
              </a:rPr>
              <a:t>case studies </a:t>
            </a:r>
            <a:r>
              <a:rPr lang="en-US" sz="4400" b="1" dirty="0" smtClean="0">
                <a:solidFill>
                  <a:srgbClr val="0070C0"/>
                </a:solidFill>
              </a:rPr>
              <a:t>to encourage the 	development of these skills.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/>
              <a:t>8. Share information with fellow teachers.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Share lessons with fellow 	teachers.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Attend </a:t>
            </a:r>
            <a:r>
              <a:rPr lang="en-US" sz="4400" b="1" dirty="0" smtClean="0">
                <a:solidFill>
                  <a:srgbClr val="FF0000"/>
                </a:solidFill>
              </a:rPr>
              <a:t>conferences/workshops</a:t>
            </a:r>
            <a:r>
              <a:rPr lang="en-US" sz="4400" b="1" dirty="0" smtClean="0">
                <a:solidFill>
                  <a:srgbClr val="0070C0"/>
                </a:solidFill>
              </a:rPr>
              <a:t> 	that allow you time to meet 	other AP teachers and share 	ideas.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220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Prepare Your Students for the  AP Biology Exam in May</vt:lpstr>
      <vt:lpstr>1. Review the latest standards  and updates.</vt:lpstr>
      <vt:lpstr>2. Cover all the topics for the course.</vt:lpstr>
      <vt:lpstr>3. Give practice free-response questions (FRQs) to help your students improve their writing skills and learn how to answer an AP-level essay fully and concisely.</vt:lpstr>
      <vt:lpstr>4. Use AP-level multiple choice questions (MCs).</vt:lpstr>
      <vt:lpstr>5. Practice math with calculators.</vt:lpstr>
      <vt:lpstr>6. Emphasize lab work.</vt:lpstr>
      <vt:lpstr>7. Help your students develop critical-thinking skills.</vt:lpstr>
      <vt:lpstr>8. Share information with fellow teachers.</vt:lpstr>
      <vt:lpstr>9. Encourage your students to study outside of class.</vt:lpstr>
      <vt:lpstr>10. Prepare your students with tips and reminders.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 Your Students for an AP Exam</dc:title>
  <dc:creator>Owner</dc:creator>
  <cp:lastModifiedBy>Owner</cp:lastModifiedBy>
  <cp:revision>41</cp:revision>
  <dcterms:created xsi:type="dcterms:W3CDTF">2013-04-05T15:02:53Z</dcterms:created>
  <dcterms:modified xsi:type="dcterms:W3CDTF">2013-04-08T12:53:21Z</dcterms:modified>
</cp:coreProperties>
</file>