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sldIdLst>
    <p:sldId id="256" r:id="rId2"/>
    <p:sldId id="294" r:id="rId3"/>
    <p:sldId id="264" r:id="rId4"/>
    <p:sldId id="302" r:id="rId5"/>
    <p:sldId id="261" r:id="rId6"/>
    <p:sldId id="270" r:id="rId7"/>
    <p:sldId id="322" r:id="rId8"/>
    <p:sldId id="274" r:id="rId9"/>
    <p:sldId id="307" r:id="rId10"/>
    <p:sldId id="273" r:id="rId11"/>
    <p:sldId id="269" r:id="rId12"/>
    <p:sldId id="296" r:id="rId13"/>
    <p:sldId id="277" r:id="rId14"/>
    <p:sldId id="278" r:id="rId15"/>
    <p:sldId id="262" r:id="rId16"/>
    <p:sldId id="308" r:id="rId17"/>
    <p:sldId id="309" r:id="rId18"/>
    <p:sldId id="310" r:id="rId19"/>
    <p:sldId id="311" r:id="rId20"/>
    <p:sldId id="312" r:id="rId21"/>
    <p:sldId id="313" r:id="rId22"/>
    <p:sldId id="314" r:id="rId23"/>
    <p:sldId id="315" r:id="rId24"/>
    <p:sldId id="316" r:id="rId25"/>
    <p:sldId id="271" r:id="rId26"/>
    <p:sldId id="295" r:id="rId27"/>
    <p:sldId id="317" r:id="rId28"/>
    <p:sldId id="298" r:id="rId29"/>
    <p:sldId id="318" r:id="rId30"/>
    <p:sldId id="319" r:id="rId31"/>
    <p:sldId id="320" r:id="rId32"/>
    <p:sldId id="321" r:id="rId33"/>
    <p:sldId id="281" r:id="rId34"/>
    <p:sldId id="305" r:id="rId35"/>
    <p:sldId id="30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2" autoAdjust="0"/>
  </p:normalViewPr>
  <p:slideViewPr>
    <p:cSldViewPr>
      <p:cViewPr>
        <p:scale>
          <a:sx n="66" d="100"/>
          <a:sy n="66" d="100"/>
        </p:scale>
        <p:origin x="1506" y="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A3F3C-EF0C-424E-A8E4-98B15D8CD2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572B1E0-FB15-461F-A238-27737014F2E5}">
      <dgm:prSet/>
      <dgm:spPr/>
      <dgm:t>
        <a:bodyPr/>
        <a:lstStyle/>
        <a:p>
          <a:pPr rtl="0"/>
          <a:r>
            <a:rPr lang="en-US" dirty="0" smtClean="0"/>
            <a:t>Biological Species Concept</a:t>
          </a:r>
          <a:endParaRPr lang="en-US" dirty="0"/>
        </a:p>
      </dgm:t>
    </dgm:pt>
    <dgm:pt modelId="{D43DF3C9-29F4-4E23-B3E5-5072B6BA574C}" type="parTrans" cxnId="{A1E435FA-68EC-4541-BE20-E098BB8873BF}">
      <dgm:prSet/>
      <dgm:spPr/>
      <dgm:t>
        <a:bodyPr/>
        <a:lstStyle/>
        <a:p>
          <a:endParaRPr lang="en-US"/>
        </a:p>
      </dgm:t>
    </dgm:pt>
    <dgm:pt modelId="{01D46B5C-6A51-4031-9E21-05C4B629004C}" type="sibTrans" cxnId="{A1E435FA-68EC-4541-BE20-E098BB8873BF}">
      <dgm:prSet/>
      <dgm:spPr/>
      <dgm:t>
        <a:bodyPr/>
        <a:lstStyle/>
        <a:p>
          <a:endParaRPr lang="en-US"/>
        </a:p>
      </dgm:t>
    </dgm:pt>
    <dgm:pt modelId="{8A59C54F-A06F-4286-A7D1-5627897C2588}" type="pres">
      <dgm:prSet presAssocID="{66AA3F3C-EF0C-424E-A8E4-98B15D8CD23D}" presName="linear" presStyleCnt="0">
        <dgm:presLayoutVars>
          <dgm:animLvl val="lvl"/>
          <dgm:resizeHandles val="exact"/>
        </dgm:presLayoutVars>
      </dgm:prSet>
      <dgm:spPr/>
      <dgm:t>
        <a:bodyPr/>
        <a:lstStyle/>
        <a:p>
          <a:endParaRPr lang="en-US"/>
        </a:p>
      </dgm:t>
    </dgm:pt>
    <dgm:pt modelId="{7105121B-9BD0-41CA-B7C0-C4AC75CFD999}" type="pres">
      <dgm:prSet presAssocID="{8572B1E0-FB15-461F-A238-27737014F2E5}" presName="parentText" presStyleLbl="node1" presStyleIdx="0" presStyleCnt="1" custLinFactNeighborY="-7892">
        <dgm:presLayoutVars>
          <dgm:chMax val="0"/>
          <dgm:bulletEnabled val="1"/>
        </dgm:presLayoutVars>
      </dgm:prSet>
      <dgm:spPr/>
      <dgm:t>
        <a:bodyPr/>
        <a:lstStyle/>
        <a:p>
          <a:endParaRPr lang="en-US"/>
        </a:p>
      </dgm:t>
    </dgm:pt>
  </dgm:ptLst>
  <dgm:cxnLst>
    <dgm:cxn modelId="{A1E435FA-68EC-4541-BE20-E098BB8873BF}" srcId="{66AA3F3C-EF0C-424E-A8E4-98B15D8CD23D}" destId="{8572B1E0-FB15-461F-A238-27737014F2E5}" srcOrd="0" destOrd="0" parTransId="{D43DF3C9-29F4-4E23-B3E5-5072B6BA574C}" sibTransId="{01D46B5C-6A51-4031-9E21-05C4B629004C}"/>
    <dgm:cxn modelId="{B2351A54-F482-B347-8D4A-1E8C81BDB139}" type="presOf" srcId="{66AA3F3C-EF0C-424E-A8E4-98B15D8CD23D}" destId="{8A59C54F-A06F-4286-A7D1-5627897C2588}" srcOrd="0" destOrd="0" presId="urn:microsoft.com/office/officeart/2005/8/layout/vList2"/>
    <dgm:cxn modelId="{09292813-D6B0-0744-9F02-F74F312AD24F}" type="presOf" srcId="{8572B1E0-FB15-461F-A238-27737014F2E5}" destId="{7105121B-9BD0-41CA-B7C0-C4AC75CFD999}" srcOrd="0" destOrd="0" presId="urn:microsoft.com/office/officeart/2005/8/layout/vList2"/>
    <dgm:cxn modelId="{C1944F14-50A2-6943-BEE0-F61330A1BB9C}" type="presParOf" srcId="{8A59C54F-A06F-4286-A7D1-5627897C2588}" destId="{7105121B-9BD0-41CA-B7C0-C4AC75CFD99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A3F3C-EF0C-424E-A8E4-98B15D8CD2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572B1E0-FB15-461F-A238-27737014F2E5}">
      <dgm:prSet/>
      <dgm:spPr/>
      <dgm:t>
        <a:bodyPr/>
        <a:lstStyle/>
        <a:p>
          <a:pPr rtl="0"/>
          <a:r>
            <a:rPr lang="en-US" dirty="0" smtClean="0"/>
            <a:t>Reproductive Isolation</a:t>
          </a:r>
          <a:endParaRPr lang="en-US" dirty="0"/>
        </a:p>
      </dgm:t>
    </dgm:pt>
    <dgm:pt modelId="{D43DF3C9-29F4-4E23-B3E5-5072B6BA574C}" type="parTrans" cxnId="{A1E435FA-68EC-4541-BE20-E098BB8873BF}">
      <dgm:prSet/>
      <dgm:spPr/>
      <dgm:t>
        <a:bodyPr/>
        <a:lstStyle/>
        <a:p>
          <a:endParaRPr lang="en-US"/>
        </a:p>
      </dgm:t>
    </dgm:pt>
    <dgm:pt modelId="{01D46B5C-6A51-4031-9E21-05C4B629004C}" type="sibTrans" cxnId="{A1E435FA-68EC-4541-BE20-E098BB8873BF}">
      <dgm:prSet/>
      <dgm:spPr/>
      <dgm:t>
        <a:bodyPr/>
        <a:lstStyle/>
        <a:p>
          <a:endParaRPr lang="en-US"/>
        </a:p>
      </dgm:t>
    </dgm:pt>
    <dgm:pt modelId="{8A59C54F-A06F-4286-A7D1-5627897C2588}" type="pres">
      <dgm:prSet presAssocID="{66AA3F3C-EF0C-424E-A8E4-98B15D8CD23D}" presName="linear" presStyleCnt="0">
        <dgm:presLayoutVars>
          <dgm:animLvl val="lvl"/>
          <dgm:resizeHandles val="exact"/>
        </dgm:presLayoutVars>
      </dgm:prSet>
      <dgm:spPr/>
      <dgm:t>
        <a:bodyPr/>
        <a:lstStyle/>
        <a:p>
          <a:endParaRPr lang="en-US"/>
        </a:p>
      </dgm:t>
    </dgm:pt>
    <dgm:pt modelId="{7105121B-9BD0-41CA-B7C0-C4AC75CFD999}" type="pres">
      <dgm:prSet presAssocID="{8572B1E0-FB15-461F-A238-27737014F2E5}" presName="parentText" presStyleLbl="node1" presStyleIdx="0" presStyleCnt="1" custLinFactNeighborY="-7892">
        <dgm:presLayoutVars>
          <dgm:chMax val="0"/>
          <dgm:bulletEnabled val="1"/>
        </dgm:presLayoutVars>
      </dgm:prSet>
      <dgm:spPr/>
      <dgm:t>
        <a:bodyPr/>
        <a:lstStyle/>
        <a:p>
          <a:endParaRPr lang="en-US"/>
        </a:p>
      </dgm:t>
    </dgm:pt>
  </dgm:ptLst>
  <dgm:cxnLst>
    <dgm:cxn modelId="{A1E435FA-68EC-4541-BE20-E098BB8873BF}" srcId="{66AA3F3C-EF0C-424E-A8E4-98B15D8CD23D}" destId="{8572B1E0-FB15-461F-A238-27737014F2E5}" srcOrd="0" destOrd="0" parTransId="{D43DF3C9-29F4-4E23-B3E5-5072B6BA574C}" sibTransId="{01D46B5C-6A51-4031-9E21-05C4B629004C}"/>
    <dgm:cxn modelId="{B2351A54-F482-B347-8D4A-1E8C81BDB139}" type="presOf" srcId="{66AA3F3C-EF0C-424E-A8E4-98B15D8CD23D}" destId="{8A59C54F-A06F-4286-A7D1-5627897C2588}" srcOrd="0" destOrd="0" presId="urn:microsoft.com/office/officeart/2005/8/layout/vList2"/>
    <dgm:cxn modelId="{09292813-D6B0-0744-9F02-F74F312AD24F}" type="presOf" srcId="{8572B1E0-FB15-461F-A238-27737014F2E5}" destId="{7105121B-9BD0-41CA-B7C0-C4AC75CFD999}" srcOrd="0" destOrd="0" presId="urn:microsoft.com/office/officeart/2005/8/layout/vList2"/>
    <dgm:cxn modelId="{C1944F14-50A2-6943-BEE0-F61330A1BB9C}" type="presParOf" srcId="{8A59C54F-A06F-4286-A7D1-5627897C2588}" destId="{7105121B-9BD0-41CA-B7C0-C4AC75CFD99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A486B2-6AB8-4470-ACE2-9DE68BAD91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7472671-E517-464A-9E34-377665CEEBF2}">
      <dgm:prSet/>
      <dgm:spPr/>
      <dgm:t>
        <a:bodyPr/>
        <a:lstStyle/>
        <a:p>
          <a:pPr rtl="0"/>
          <a:r>
            <a:rPr lang="en-US" dirty="0" smtClean="0"/>
            <a:t>Adaptive Radiation</a:t>
          </a:r>
          <a:endParaRPr lang="en-US" dirty="0"/>
        </a:p>
      </dgm:t>
    </dgm:pt>
    <dgm:pt modelId="{EB26B9C1-EC33-41C0-BAB7-D78054C5D14F}" type="parTrans" cxnId="{8871D7C3-03CA-400B-BFD2-091CA773EC7E}">
      <dgm:prSet/>
      <dgm:spPr/>
      <dgm:t>
        <a:bodyPr/>
        <a:lstStyle/>
        <a:p>
          <a:endParaRPr lang="en-US"/>
        </a:p>
      </dgm:t>
    </dgm:pt>
    <dgm:pt modelId="{F8E7BC2E-18EA-44CF-85CE-A6C238577FB8}" type="sibTrans" cxnId="{8871D7C3-03CA-400B-BFD2-091CA773EC7E}">
      <dgm:prSet/>
      <dgm:spPr/>
      <dgm:t>
        <a:bodyPr/>
        <a:lstStyle/>
        <a:p>
          <a:endParaRPr lang="en-US"/>
        </a:p>
      </dgm:t>
    </dgm:pt>
    <dgm:pt modelId="{DFB420E7-25A8-42AF-A3B2-FAD24CD8FCA7}" type="pres">
      <dgm:prSet presAssocID="{F6A486B2-6AB8-4470-ACE2-9DE68BAD91AA}" presName="linear" presStyleCnt="0">
        <dgm:presLayoutVars>
          <dgm:animLvl val="lvl"/>
          <dgm:resizeHandles val="exact"/>
        </dgm:presLayoutVars>
      </dgm:prSet>
      <dgm:spPr/>
      <dgm:t>
        <a:bodyPr/>
        <a:lstStyle/>
        <a:p>
          <a:endParaRPr lang="en-US"/>
        </a:p>
      </dgm:t>
    </dgm:pt>
    <dgm:pt modelId="{799214DC-8A3A-4998-89B7-D29AAA4D979F}" type="pres">
      <dgm:prSet presAssocID="{C7472671-E517-464A-9E34-377665CEEBF2}" presName="parentText" presStyleLbl="node1" presStyleIdx="0" presStyleCnt="1">
        <dgm:presLayoutVars>
          <dgm:chMax val="0"/>
          <dgm:bulletEnabled val="1"/>
        </dgm:presLayoutVars>
      </dgm:prSet>
      <dgm:spPr/>
      <dgm:t>
        <a:bodyPr/>
        <a:lstStyle/>
        <a:p>
          <a:endParaRPr lang="en-US"/>
        </a:p>
      </dgm:t>
    </dgm:pt>
  </dgm:ptLst>
  <dgm:cxnLst>
    <dgm:cxn modelId="{763654C3-545C-584E-94BA-DFB5B64B5E18}" type="presOf" srcId="{C7472671-E517-464A-9E34-377665CEEBF2}" destId="{799214DC-8A3A-4998-89B7-D29AAA4D979F}" srcOrd="0" destOrd="0" presId="urn:microsoft.com/office/officeart/2005/8/layout/vList2"/>
    <dgm:cxn modelId="{00BB6F7A-2DED-8B46-8B3C-1C0AC1DD7A49}" type="presOf" srcId="{F6A486B2-6AB8-4470-ACE2-9DE68BAD91AA}" destId="{DFB420E7-25A8-42AF-A3B2-FAD24CD8FCA7}" srcOrd="0" destOrd="0" presId="urn:microsoft.com/office/officeart/2005/8/layout/vList2"/>
    <dgm:cxn modelId="{8871D7C3-03CA-400B-BFD2-091CA773EC7E}" srcId="{F6A486B2-6AB8-4470-ACE2-9DE68BAD91AA}" destId="{C7472671-E517-464A-9E34-377665CEEBF2}" srcOrd="0" destOrd="0" parTransId="{EB26B9C1-EC33-41C0-BAB7-D78054C5D14F}" sibTransId="{F8E7BC2E-18EA-44CF-85CE-A6C238577FB8}"/>
    <dgm:cxn modelId="{25B9713A-8656-E940-BBE8-A0E831FFE9EC}" type="presParOf" srcId="{DFB420E7-25A8-42AF-A3B2-FAD24CD8FCA7}" destId="{799214DC-8A3A-4998-89B7-D29AAA4D97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F5CB85-80F2-43EE-B7A8-EE8F62B205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CADDEED-D43A-444E-B5AA-0F5AEFEACA5C}">
      <dgm:prSet/>
      <dgm:spPr/>
      <dgm:t>
        <a:bodyPr/>
        <a:lstStyle/>
        <a:p>
          <a:pPr rtl="0"/>
          <a:r>
            <a:rPr lang="en-US" dirty="0" smtClean="0"/>
            <a:t>Types of Reproductive Barriers</a:t>
          </a:r>
          <a:endParaRPr lang="en-US" dirty="0"/>
        </a:p>
      </dgm:t>
    </dgm:pt>
    <dgm:pt modelId="{D8B4CEEC-AA9D-4BF0-B2B5-13A067211F13}" type="parTrans" cxnId="{9ED98D49-C029-4B3E-83CA-1F2D790C722B}">
      <dgm:prSet/>
      <dgm:spPr/>
      <dgm:t>
        <a:bodyPr/>
        <a:lstStyle/>
        <a:p>
          <a:endParaRPr lang="en-US"/>
        </a:p>
      </dgm:t>
    </dgm:pt>
    <dgm:pt modelId="{9A508F6D-781A-4942-A4B5-C289893D579C}" type="sibTrans" cxnId="{9ED98D49-C029-4B3E-83CA-1F2D790C722B}">
      <dgm:prSet/>
      <dgm:spPr/>
      <dgm:t>
        <a:bodyPr/>
        <a:lstStyle/>
        <a:p>
          <a:endParaRPr lang="en-US"/>
        </a:p>
      </dgm:t>
    </dgm:pt>
    <dgm:pt modelId="{48FF2CBC-92B9-4071-A247-872234EFD83A}" type="pres">
      <dgm:prSet presAssocID="{F1F5CB85-80F2-43EE-B7A8-EE8F62B20583}" presName="linear" presStyleCnt="0">
        <dgm:presLayoutVars>
          <dgm:animLvl val="lvl"/>
          <dgm:resizeHandles val="exact"/>
        </dgm:presLayoutVars>
      </dgm:prSet>
      <dgm:spPr/>
      <dgm:t>
        <a:bodyPr/>
        <a:lstStyle/>
        <a:p>
          <a:endParaRPr lang="en-US"/>
        </a:p>
      </dgm:t>
    </dgm:pt>
    <dgm:pt modelId="{610DA075-2945-4123-8631-BBE5AA6485A3}" type="pres">
      <dgm:prSet presAssocID="{BCADDEED-D43A-444E-B5AA-0F5AEFEACA5C}" presName="parentText" presStyleLbl="node1" presStyleIdx="0" presStyleCnt="1">
        <dgm:presLayoutVars>
          <dgm:chMax val="0"/>
          <dgm:bulletEnabled val="1"/>
        </dgm:presLayoutVars>
      </dgm:prSet>
      <dgm:spPr/>
      <dgm:t>
        <a:bodyPr/>
        <a:lstStyle/>
        <a:p>
          <a:endParaRPr lang="en-US"/>
        </a:p>
      </dgm:t>
    </dgm:pt>
  </dgm:ptLst>
  <dgm:cxnLst>
    <dgm:cxn modelId="{29C7DBB1-4940-CB4D-B4EE-A2F94FC01145}" type="presOf" srcId="{F1F5CB85-80F2-43EE-B7A8-EE8F62B20583}" destId="{48FF2CBC-92B9-4071-A247-872234EFD83A}" srcOrd="0" destOrd="0" presId="urn:microsoft.com/office/officeart/2005/8/layout/vList2"/>
    <dgm:cxn modelId="{9ED98D49-C029-4B3E-83CA-1F2D790C722B}" srcId="{F1F5CB85-80F2-43EE-B7A8-EE8F62B20583}" destId="{BCADDEED-D43A-444E-B5AA-0F5AEFEACA5C}" srcOrd="0" destOrd="0" parTransId="{D8B4CEEC-AA9D-4BF0-B2B5-13A067211F13}" sibTransId="{9A508F6D-781A-4942-A4B5-C289893D579C}"/>
    <dgm:cxn modelId="{4AE82314-1835-AA47-A6B1-413D15BDF0DA}" type="presOf" srcId="{BCADDEED-D43A-444E-B5AA-0F5AEFEACA5C}" destId="{610DA075-2945-4123-8631-BBE5AA6485A3}" srcOrd="0" destOrd="0" presId="urn:microsoft.com/office/officeart/2005/8/layout/vList2"/>
    <dgm:cxn modelId="{DE873033-E765-3647-ABFA-066F4A551C2C}" type="presParOf" srcId="{48FF2CBC-92B9-4071-A247-872234EFD83A}" destId="{610DA075-2945-4123-8631-BBE5AA6485A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5121B-9BD0-41CA-B7C0-C4AC75CFD999}">
      <dsp:nvSpPr>
        <dsp:cNvPr id="0" name=""/>
        <dsp:cNvSpPr/>
      </dsp:nvSpPr>
      <dsp:spPr>
        <a:xfrm>
          <a:off x="0" y="0"/>
          <a:ext cx="8229600" cy="1053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US" sz="4500" kern="1200" dirty="0" smtClean="0"/>
            <a:t>Biological Species Concept</a:t>
          </a:r>
          <a:endParaRPr lang="en-US" sz="4500" kern="1200" dirty="0"/>
        </a:p>
      </dsp:txBody>
      <dsp:txXfrm>
        <a:off x="51403" y="51403"/>
        <a:ext cx="8126794" cy="95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5121B-9BD0-41CA-B7C0-C4AC75CFD999}">
      <dsp:nvSpPr>
        <dsp:cNvPr id="0" name=""/>
        <dsp:cNvSpPr/>
      </dsp:nvSpPr>
      <dsp:spPr>
        <a:xfrm>
          <a:off x="0" y="0"/>
          <a:ext cx="8229600" cy="1053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US" sz="4500" kern="1200" dirty="0" smtClean="0"/>
            <a:t>Reproductive Isolation</a:t>
          </a:r>
          <a:endParaRPr lang="en-US" sz="4500" kern="1200" dirty="0"/>
        </a:p>
      </dsp:txBody>
      <dsp:txXfrm>
        <a:off x="51403" y="51403"/>
        <a:ext cx="8126794" cy="950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214DC-8A3A-4998-89B7-D29AAA4D979F}">
      <dsp:nvSpPr>
        <dsp:cNvPr id="0" name=""/>
        <dsp:cNvSpPr/>
      </dsp:nvSpPr>
      <dsp:spPr>
        <a:xfrm>
          <a:off x="0" y="6899"/>
          <a:ext cx="8229600" cy="1053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US" sz="4500" kern="1200" dirty="0" smtClean="0"/>
            <a:t>Adaptive Radiation</a:t>
          </a:r>
          <a:endParaRPr lang="en-US" sz="4500" kern="1200" dirty="0"/>
        </a:p>
      </dsp:txBody>
      <dsp:txXfrm>
        <a:off x="51403" y="58302"/>
        <a:ext cx="8126794" cy="9501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A075-2945-4123-8631-BBE5AA6485A3}">
      <dsp:nvSpPr>
        <dsp:cNvPr id="0" name=""/>
        <dsp:cNvSpPr/>
      </dsp:nvSpPr>
      <dsp:spPr>
        <a:xfrm>
          <a:off x="0" y="18599"/>
          <a:ext cx="8229600" cy="1029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Types of Reproductive Barriers</a:t>
          </a:r>
          <a:endParaRPr lang="en-US" sz="4400" kern="1200" dirty="0"/>
        </a:p>
      </dsp:txBody>
      <dsp:txXfrm>
        <a:off x="50261" y="68860"/>
        <a:ext cx="8129078" cy="929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0E9A4-8757-45C5-92AF-FD942EAE5356}" type="datetimeFigureOut">
              <a:rPr lang="en-US" smtClean="0"/>
              <a:t>9/25/2018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07EC8-06E4-44C8-88C2-596B37D904E4}" type="slidenum">
              <a:rPr lang="en-US" smtClean="0"/>
              <a:t>‹#›</a:t>
            </a:fld>
            <a:endParaRPr lang="en-US"/>
          </a:p>
        </p:txBody>
      </p:sp>
    </p:spTree>
    <p:extLst>
      <p:ext uri="{BB962C8B-B14F-4D97-AF65-F5344CB8AC3E}">
        <p14:creationId xmlns:p14="http://schemas.microsoft.com/office/powerpoint/2010/main" val="219121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07EC8-06E4-44C8-88C2-596B37D904E4}" type="slidenum">
              <a:rPr lang="en-US" smtClean="0"/>
              <a:t>2</a:t>
            </a:fld>
            <a:endParaRPr lang="en-US"/>
          </a:p>
        </p:txBody>
      </p:sp>
    </p:spTree>
    <p:extLst>
      <p:ext uri="{BB962C8B-B14F-4D97-AF65-F5344CB8AC3E}">
        <p14:creationId xmlns:p14="http://schemas.microsoft.com/office/powerpoint/2010/main" val="134877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BAC224-7F05-42EA-BFA1-84087D9D1C2E}" type="slidenum">
              <a:rPr lang="en-US" altLang="en-US" sz="1200">
                <a:latin typeface="Times" panose="02020603050405020304" pitchFamily="18" charset="0"/>
              </a:rPr>
              <a:pPr/>
              <a:t>19</a:t>
            </a:fld>
            <a:endParaRPr lang="en-US" altLang="en-US" sz="1200">
              <a:latin typeface="Times" panose="02020603050405020304" pitchFamily="18" charset="0"/>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016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F8D0A1-E8FE-4756-B08A-3DA78BCDDA5B}" type="slidenum">
              <a:rPr lang="en-US" altLang="en-US" sz="1200">
                <a:latin typeface="Times" panose="02020603050405020304" pitchFamily="18" charset="0"/>
              </a:rPr>
              <a:pPr/>
              <a:t>20</a:t>
            </a:fld>
            <a:endParaRPr lang="en-US" altLang="en-US" sz="1200">
              <a:latin typeface="Times" panose="02020603050405020304" pitchFamily="18" charset="0"/>
            </a:endParaRPr>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800" dirty="0" smtClean="0">
                <a:latin typeface="Arial" panose="020B0604020202020204" pitchFamily="34" charset="0"/>
                <a:ea typeface="ＭＳ Ｐゴシック" panose="020B0600070205080204" pitchFamily="34" charset="-128"/>
              </a:rPr>
              <a:t>The most comedic species of the Galapagos Islands is the Blue Footed Booby, what a ridiculous outfit and expression! Their name is in fact taken from the Spanish 'bobo' which means clown.</a:t>
            </a:r>
          </a:p>
          <a:p>
            <a:pPr eaLnBrk="1" hangingPunct="1"/>
            <a:r>
              <a:rPr lang="en-US" altLang="en-US" sz="800" dirty="0" smtClean="0">
                <a:latin typeface="Arial" panose="020B0604020202020204" pitchFamily="34" charset="0"/>
                <a:ea typeface="ＭＳ Ｐゴシック" panose="020B0600070205080204" pitchFamily="34" charset="-128"/>
              </a:rPr>
              <a:t>The Blue Footed Boobies above display part of their humorous courtship ritual whereby they raise their feet one at a time and then swivel their heads away from the prospective mate looking to the sky.</a:t>
            </a:r>
          </a:p>
          <a:p>
            <a:pPr eaLnBrk="1" hangingPunct="1"/>
            <a:r>
              <a:rPr lang="en-US" altLang="en-US" sz="800" dirty="0" smtClean="0">
                <a:latin typeface="Arial" panose="020B0604020202020204" pitchFamily="34" charset="0"/>
                <a:ea typeface="ＭＳ Ｐゴシック" panose="020B0600070205080204" pitchFamily="34" charset="-128"/>
              </a:rPr>
              <a:t>Other interesting Booby features are the highly evolved airbag systems in their skulls which allow them to dive bomb into the sea for fish from great height, and the egg and hatchling nesting boundaries they make which are rings of </a:t>
            </a:r>
            <a:r>
              <a:rPr lang="en-US" altLang="en-US" sz="800" dirty="0" err="1" smtClean="0">
                <a:latin typeface="Arial" panose="020B0604020202020204" pitchFamily="34" charset="0"/>
                <a:ea typeface="ＭＳ Ｐゴシック" panose="020B0600070205080204" pitchFamily="34" charset="-128"/>
              </a:rPr>
              <a:t>Boobie</a:t>
            </a:r>
            <a:r>
              <a:rPr lang="en-US" altLang="en-US" sz="800" dirty="0" smtClean="0">
                <a:latin typeface="Arial" panose="020B0604020202020204" pitchFamily="34" charset="0"/>
                <a:ea typeface="ＭＳ Ｐゴシック" panose="020B0600070205080204" pitchFamily="34" charset="-128"/>
              </a:rPr>
              <a:t> poop. They aren't the only Booby on the island — there are also Masked and Red Footed Boobies about.</a:t>
            </a:r>
          </a:p>
        </p:txBody>
      </p:sp>
    </p:spTree>
    <p:extLst>
      <p:ext uri="{BB962C8B-B14F-4D97-AF65-F5344CB8AC3E}">
        <p14:creationId xmlns:p14="http://schemas.microsoft.com/office/powerpoint/2010/main" val="198892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64AFA0-57CE-4C57-AD5E-6E3778FEA575}" type="slidenum">
              <a:rPr lang="en-US" altLang="en-US" sz="1200">
                <a:latin typeface="Times" panose="02020603050405020304" pitchFamily="18" charset="0"/>
              </a:rPr>
              <a:pPr/>
              <a:t>21</a:t>
            </a:fld>
            <a:endParaRPr lang="en-US" altLang="en-US" sz="1200">
              <a:latin typeface="Times" panose="02020603050405020304" pitchFamily="18" charset="0"/>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6652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B67296-FC32-483D-9F06-167D6E6CCF36}" type="slidenum">
              <a:rPr lang="en-US" altLang="en-US" sz="1200">
                <a:latin typeface="Times" panose="02020603050405020304" pitchFamily="18" charset="0"/>
              </a:rPr>
              <a:pPr/>
              <a:t>22</a:t>
            </a:fld>
            <a:endParaRPr lang="en-US" altLang="en-US" sz="1200">
              <a:latin typeface="Times" panose="02020603050405020304" pitchFamily="18" charset="0"/>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800" smtClean="0">
                <a:latin typeface="Arial" panose="020B0604020202020204" pitchFamily="34" charset="0"/>
                <a:ea typeface="ＭＳ Ｐゴシック" panose="020B0600070205080204" pitchFamily="34" charset="-128"/>
              </a:rPr>
              <a:t>The most comedic species of the Galapagos Islands is the Blue Footed Booby, what a ridiculous outfit and expression! Their name is in fact taken from the Spanish 'bobo' which means clown.</a:t>
            </a:r>
          </a:p>
          <a:p>
            <a:pPr eaLnBrk="1" hangingPunct="1"/>
            <a:r>
              <a:rPr lang="en-US" altLang="en-US" sz="800" smtClean="0">
                <a:latin typeface="Arial" panose="020B0604020202020204" pitchFamily="34" charset="0"/>
                <a:ea typeface="ＭＳ Ｐゴシック" panose="020B0600070205080204" pitchFamily="34" charset="-128"/>
              </a:rPr>
              <a:t>The Blue Footed Boobies above display part of their humorous courtship ritual whereby they raise their feet one at a time and then swivel their heads away from the prospective mate looking to the sky.</a:t>
            </a:r>
          </a:p>
          <a:p>
            <a:pPr eaLnBrk="1" hangingPunct="1"/>
            <a:r>
              <a:rPr lang="en-US" altLang="en-US" sz="800" smtClean="0">
                <a:latin typeface="Arial" panose="020B0604020202020204" pitchFamily="34" charset="0"/>
                <a:ea typeface="ＭＳ Ｐゴシック" panose="020B0600070205080204" pitchFamily="34" charset="-128"/>
              </a:rPr>
              <a:t>Other interesting Booby features are the highly evolved airbag systems in their skulls which allow them to dive bomb into the sea for fish from great height, and the egg and hatchling nesting boundaries they make which are rings of Boobie poop. They aren't the only Booby on the island — there are also Masked and Red Footed Boobies about.</a:t>
            </a:r>
          </a:p>
        </p:txBody>
      </p:sp>
    </p:spTree>
    <p:extLst>
      <p:ext uri="{BB962C8B-B14F-4D97-AF65-F5344CB8AC3E}">
        <p14:creationId xmlns:p14="http://schemas.microsoft.com/office/powerpoint/2010/main" val="142900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0DB2C2-0EDF-4871-8472-C4F3C56283A6}" type="slidenum">
              <a:rPr lang="en-US" altLang="en-US" sz="1200">
                <a:latin typeface="Times" panose="02020603050405020304" pitchFamily="18" charset="0"/>
              </a:rPr>
              <a:pPr/>
              <a:t>23</a:t>
            </a:fld>
            <a:endParaRPr lang="en-US" altLang="en-US" sz="1200">
              <a:latin typeface="Times" panose="02020603050405020304" pitchFamily="18" charset="0"/>
            </a:endParaRPr>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Arial" panose="020B0604020202020204" pitchFamily="34" charset="0"/>
                <a:ea typeface="ＭＳ Ｐゴシック" panose="020B0600070205080204" pitchFamily="34" charset="-128"/>
              </a:rPr>
              <a:t>The selection is intense because it directly affects offspring production -- it is affecting sex itself</a:t>
            </a:r>
          </a:p>
        </p:txBody>
      </p:sp>
    </p:spTree>
    <p:extLst>
      <p:ext uri="{BB962C8B-B14F-4D97-AF65-F5344CB8AC3E}">
        <p14:creationId xmlns:p14="http://schemas.microsoft.com/office/powerpoint/2010/main" val="2673959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069DD8-C9E0-474C-A1F3-125B95E7A5FD}" type="slidenum">
              <a:rPr lang="en-US" altLang="en-US" sz="1200">
                <a:latin typeface="Times" panose="02020603050405020304" pitchFamily="18" charset="0"/>
              </a:rPr>
              <a:pPr/>
              <a:t>24</a:t>
            </a:fld>
            <a:endParaRPr lang="en-US" altLang="en-US" sz="1200">
              <a:latin typeface="Times" panose="02020603050405020304" pitchFamily="18" charset="0"/>
            </a:endParaRPr>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666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BAC362-4820-478E-977A-FED33528FB51}" type="slidenum">
              <a:rPr lang="en-US" altLang="en-US" sz="1200">
                <a:latin typeface="Times" panose="02020603050405020304" pitchFamily="18" charset="0"/>
              </a:rPr>
              <a:pPr/>
              <a:t>27</a:t>
            </a:fld>
            <a:endParaRPr lang="en-US" altLang="en-US" sz="1200">
              <a:latin typeface="Times" panose="02020603050405020304" pitchFamily="18" charset="0"/>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624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DBDBB3-5C8A-4F5F-86B2-5D3BE50DE227}" type="slidenum">
              <a:rPr lang="en-US" altLang="en-US" sz="1200">
                <a:latin typeface="Times" panose="02020603050405020304" pitchFamily="18" charset="0"/>
              </a:rPr>
              <a:pPr/>
              <a:t>29</a:t>
            </a:fld>
            <a:endParaRPr lang="en-US" altLang="en-US" sz="1200">
              <a:latin typeface="Times" panose="02020603050405020304" pitchFamily="18" charset="0"/>
            </a:endParaRPr>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9627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3A4D95-DC66-4452-AC08-59DA638B9AD8}" type="slidenum">
              <a:rPr lang="en-US" altLang="en-US" sz="1200">
                <a:latin typeface="Times" panose="02020603050405020304" pitchFamily="18" charset="0"/>
              </a:rPr>
              <a:pPr/>
              <a:t>30</a:t>
            </a:fld>
            <a:endParaRPr lang="en-US" altLang="en-US" sz="1200">
              <a:latin typeface="Times" panose="02020603050405020304" pitchFamily="18" charset="0"/>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900" smtClean="0">
                <a:latin typeface="Arial" panose="020B0604020202020204" pitchFamily="34" charset="0"/>
                <a:ea typeface="ＭＳ Ｐゴシック" panose="020B0600070205080204" pitchFamily="34" charset="-128"/>
              </a:rPr>
              <a:t>What’s wrong with having 63 chromosomes?</a:t>
            </a:r>
          </a:p>
          <a:p>
            <a:pPr eaLnBrk="1" hangingPunct="1"/>
            <a:r>
              <a:rPr lang="en-US" altLang="en-US" sz="900" smtClean="0">
                <a:latin typeface="Arial" panose="020B0604020202020204" pitchFamily="34" charset="0"/>
                <a:ea typeface="ＭＳ Ｐゴシック" panose="020B0600070205080204" pitchFamily="34" charset="-128"/>
              </a:rPr>
              <a:t>Odd number!  Cannot pair up in meiosis.</a:t>
            </a:r>
          </a:p>
        </p:txBody>
      </p:sp>
    </p:spTree>
    <p:extLst>
      <p:ext uri="{BB962C8B-B14F-4D97-AF65-F5344CB8AC3E}">
        <p14:creationId xmlns:p14="http://schemas.microsoft.com/office/powerpoint/2010/main" val="3963050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2F7680-923C-440B-8A88-3CCC6C6A0873}" type="slidenum">
              <a:rPr lang="en-US" altLang="en-US" sz="1200">
                <a:latin typeface="Times" panose="02020603050405020304" pitchFamily="18" charset="0"/>
              </a:rPr>
              <a:pPr/>
              <a:t>31</a:t>
            </a:fld>
            <a:endParaRPr lang="en-US" altLang="en-US" sz="1200">
              <a:latin typeface="Times" panose="02020603050405020304" pitchFamily="18" charset="0"/>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0775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https://www.youtube.com/watch?v=EmtIofdeUbc&amp;feature=youtu.be</a:t>
            </a:r>
          </a:p>
          <a:p>
            <a:endParaRPr lang="en-US" dirty="0"/>
          </a:p>
        </p:txBody>
      </p:sp>
      <p:sp>
        <p:nvSpPr>
          <p:cNvPr id="4" name="Slide Number Placeholder 3"/>
          <p:cNvSpPr>
            <a:spLocks noGrp="1"/>
          </p:cNvSpPr>
          <p:nvPr>
            <p:ph type="sldNum" sz="quarter" idx="10"/>
          </p:nvPr>
        </p:nvSpPr>
        <p:spPr/>
        <p:txBody>
          <a:bodyPr/>
          <a:lstStyle/>
          <a:p>
            <a:fld id="{88007EC8-06E4-44C8-88C2-596B37D904E4}" type="slidenum">
              <a:rPr lang="en-US" smtClean="0"/>
              <a:t>4</a:t>
            </a:fld>
            <a:endParaRPr lang="en-US"/>
          </a:p>
        </p:txBody>
      </p:sp>
    </p:spTree>
    <p:extLst>
      <p:ext uri="{BB962C8B-B14F-4D97-AF65-F5344CB8AC3E}">
        <p14:creationId xmlns:p14="http://schemas.microsoft.com/office/powerpoint/2010/main" val="956547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8C8A95-CB6D-452E-8019-044774D29213}" type="slidenum">
              <a:rPr lang="en-US" altLang="en-US" sz="1200">
                <a:latin typeface="Times" panose="02020603050405020304" pitchFamily="18" charset="0"/>
              </a:rPr>
              <a:pPr/>
              <a:t>32</a:t>
            </a:fld>
            <a:endParaRPr lang="en-US" altLang="en-US" sz="1200">
              <a:latin typeface="Times" panose="02020603050405020304" pitchFamily="18" charset="0"/>
            </a:endParaRPr>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7370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http://www.hhmi.org/biointeractive/origin-species-lizards-evolutionary-tree</a:t>
            </a:r>
          </a:p>
          <a:p>
            <a:endParaRPr lang="en-US" dirty="0"/>
          </a:p>
        </p:txBody>
      </p:sp>
      <p:sp>
        <p:nvSpPr>
          <p:cNvPr id="4" name="Slide Number Placeholder 3"/>
          <p:cNvSpPr>
            <a:spLocks noGrp="1"/>
          </p:cNvSpPr>
          <p:nvPr>
            <p:ph type="sldNum" sz="quarter" idx="10"/>
          </p:nvPr>
        </p:nvSpPr>
        <p:spPr/>
        <p:txBody>
          <a:bodyPr/>
          <a:lstStyle/>
          <a:p>
            <a:fld id="{88007EC8-06E4-44C8-88C2-596B37D904E4}" type="slidenum">
              <a:rPr lang="en-US" smtClean="0"/>
              <a:t>35</a:t>
            </a:fld>
            <a:endParaRPr lang="en-US"/>
          </a:p>
        </p:txBody>
      </p:sp>
    </p:spTree>
    <p:extLst>
      <p:ext uri="{BB962C8B-B14F-4D97-AF65-F5344CB8AC3E}">
        <p14:creationId xmlns:p14="http://schemas.microsoft.com/office/powerpoint/2010/main" val="127895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07EC8-06E4-44C8-88C2-596B37D904E4}" type="slidenum">
              <a:rPr lang="en-US" smtClean="0"/>
              <a:t>5</a:t>
            </a:fld>
            <a:endParaRPr lang="en-US"/>
          </a:p>
        </p:txBody>
      </p:sp>
    </p:spTree>
    <p:extLst>
      <p:ext uri="{BB962C8B-B14F-4D97-AF65-F5344CB8AC3E}">
        <p14:creationId xmlns:p14="http://schemas.microsoft.com/office/powerpoint/2010/main" val="312747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07EC8-06E4-44C8-88C2-596B37D904E4}" type="slidenum">
              <a:rPr lang="en-US" smtClean="0"/>
              <a:t>7</a:t>
            </a:fld>
            <a:endParaRPr lang="en-US"/>
          </a:p>
        </p:txBody>
      </p:sp>
    </p:spTree>
    <p:extLst>
      <p:ext uri="{BB962C8B-B14F-4D97-AF65-F5344CB8AC3E}">
        <p14:creationId xmlns:p14="http://schemas.microsoft.com/office/powerpoint/2010/main" val="368711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0AC1A5-1B68-4EA6-8882-91E6A8398E56}" type="slidenum">
              <a:rPr lang="en-US" altLang="en-US" sz="1200">
                <a:latin typeface="Times" panose="02020603050405020304" pitchFamily="18" charset="0"/>
              </a:rPr>
              <a:pPr/>
              <a:t>9</a:t>
            </a:fld>
            <a:endParaRPr lang="en-US" altLang="en-US" sz="1200">
              <a:latin typeface="Times" panose="02020603050405020304" pitchFamily="18" charset="0"/>
            </a:endParaRPr>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5600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07EC8-06E4-44C8-88C2-596B37D904E4}" type="slidenum">
              <a:rPr lang="en-US" smtClean="0"/>
              <a:t>15</a:t>
            </a:fld>
            <a:endParaRPr lang="en-US"/>
          </a:p>
        </p:txBody>
      </p:sp>
    </p:spTree>
    <p:extLst>
      <p:ext uri="{BB962C8B-B14F-4D97-AF65-F5344CB8AC3E}">
        <p14:creationId xmlns:p14="http://schemas.microsoft.com/office/powerpoint/2010/main" val="144014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B48BCE-9BEA-4A50-BA50-16B52FECD085}" type="slidenum">
              <a:rPr lang="en-US" altLang="en-US" sz="1200">
                <a:latin typeface="Times" panose="02020603050405020304" pitchFamily="18" charset="0"/>
              </a:rPr>
              <a:pPr/>
              <a:t>16</a:t>
            </a:fld>
            <a:endParaRPr lang="en-US" altLang="en-US" sz="1200">
              <a:latin typeface="Times" panose="02020603050405020304" pitchFamily="18" charset="0"/>
            </a:endParaRPr>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971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FDB851-DAD7-407C-9222-3FDCF55633B2}" type="slidenum">
              <a:rPr lang="en-US" altLang="en-US" sz="1200">
                <a:latin typeface="Times" panose="02020603050405020304" pitchFamily="18" charset="0"/>
              </a:rPr>
              <a:pPr/>
              <a:t>17</a:t>
            </a:fld>
            <a:endParaRPr lang="en-US" altLang="en-US" sz="1200">
              <a:latin typeface="Times" panose="02020603050405020304" pitchFamily="18" charset="0"/>
            </a:endParaRPr>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1634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A3DBDF-9415-49BB-B888-BE1A48937C84}" type="slidenum">
              <a:rPr lang="en-US" altLang="en-US" sz="1200">
                <a:latin typeface="Times" panose="02020603050405020304" pitchFamily="18" charset="0"/>
              </a:rPr>
              <a:pPr/>
              <a:t>18</a:t>
            </a:fld>
            <a:endParaRPr lang="en-US" altLang="en-US" sz="1200">
              <a:latin typeface="Times" panose="02020603050405020304" pitchFamily="18" charset="0"/>
            </a:endParaRPr>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6026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fld id="{D474C501-2CB4-4D82-8AB7-DA211B6CDEA1}" type="datetimeFigureOut">
              <a:rPr lang="en-US" altLang="en-US"/>
              <a:pPr/>
              <a:t>9/25/2018</a:t>
            </a:fld>
            <a:endParaRPr lang="en-US" alt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6E3233FA-0968-453E-815D-22BE37F7FB97}" type="slidenum">
              <a:rPr lang="en-US" altLang="en-US"/>
              <a:pPr/>
              <a:t>‹#›</a:t>
            </a:fld>
            <a:endParaRPr lang="en-US" altLang="en-US"/>
          </a:p>
        </p:txBody>
      </p:sp>
    </p:spTree>
    <p:extLst>
      <p:ext uri="{BB962C8B-B14F-4D97-AF65-F5344CB8AC3E}">
        <p14:creationId xmlns:p14="http://schemas.microsoft.com/office/powerpoint/2010/main" val="255577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7BDD7BEA-C12B-497B-9E95-62BB7216EF2D}" type="datetimeFigureOut">
              <a:rPr lang="en-US" altLang="en-US"/>
              <a:pPr/>
              <a:t>9/25/2018</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0C00118-39B0-4D17-92A8-3ABED23B7EE1}" type="slidenum">
              <a:rPr lang="en-US" altLang="en-US"/>
              <a:pPr/>
              <a:t>‹#›</a:t>
            </a:fld>
            <a:endParaRPr lang="en-US" altLang="en-US"/>
          </a:p>
        </p:txBody>
      </p:sp>
    </p:spTree>
    <p:extLst>
      <p:ext uri="{BB962C8B-B14F-4D97-AF65-F5344CB8AC3E}">
        <p14:creationId xmlns:p14="http://schemas.microsoft.com/office/powerpoint/2010/main" val="409389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E0BC51BF-A2DF-4150-A34C-4C3C38B9A637}" type="datetimeFigureOut">
              <a:rPr lang="en-US" altLang="en-US"/>
              <a:pPr/>
              <a:t>9/25/2018</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3103F835-8296-4527-A9C6-127C932A621B}" type="slidenum">
              <a:rPr lang="en-US" altLang="en-US"/>
              <a:pPr/>
              <a:t>‹#›</a:t>
            </a:fld>
            <a:endParaRPr lang="en-US" altLang="en-US"/>
          </a:p>
        </p:txBody>
      </p:sp>
    </p:spTree>
    <p:extLst>
      <p:ext uri="{BB962C8B-B14F-4D97-AF65-F5344CB8AC3E}">
        <p14:creationId xmlns:p14="http://schemas.microsoft.com/office/powerpoint/2010/main" val="269910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663823EA-2E4D-4B6C-9EFB-9E5F043250CB}" type="datetimeFigureOut">
              <a:rPr lang="en-US" altLang="en-US"/>
              <a:pPr/>
              <a:t>9/25/2018</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0AFF6FD-3F76-4ACE-A62B-6CDE8959BC8C}" type="slidenum">
              <a:rPr lang="en-US" altLang="en-US"/>
              <a:pPr/>
              <a:t>‹#›</a:t>
            </a:fld>
            <a:endParaRPr lang="en-US" altLang="en-US"/>
          </a:p>
        </p:txBody>
      </p:sp>
    </p:spTree>
    <p:extLst>
      <p:ext uri="{BB962C8B-B14F-4D97-AF65-F5344CB8AC3E}">
        <p14:creationId xmlns:p14="http://schemas.microsoft.com/office/powerpoint/2010/main" val="156364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fld id="{23610E51-02FF-4DA3-870F-27AFD7DBA511}" type="datetimeFigureOut">
              <a:rPr lang="en-US" altLang="en-US"/>
              <a:pPr/>
              <a:t>9/25/2018</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C5B1354-C577-42D4-8574-4559D2E9F32C}" type="slidenum">
              <a:rPr lang="en-US" altLang="en-US"/>
              <a:pPr/>
              <a:t>‹#›</a:t>
            </a:fld>
            <a:endParaRPr lang="en-US" altLang="en-US"/>
          </a:p>
        </p:txBody>
      </p:sp>
    </p:spTree>
    <p:extLst>
      <p:ext uri="{BB962C8B-B14F-4D97-AF65-F5344CB8AC3E}">
        <p14:creationId xmlns:p14="http://schemas.microsoft.com/office/powerpoint/2010/main" val="158580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A8ED8585-69A3-44E1-8BCA-4436089D67FC}" type="datetimeFigureOut">
              <a:rPr lang="en-US" altLang="en-US"/>
              <a:pPr/>
              <a:t>9/25/2018</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361D6ACB-28F7-45C9-B60E-6845BBCA14C2}" type="slidenum">
              <a:rPr lang="en-US" altLang="en-US"/>
              <a:pPr/>
              <a:t>‹#›</a:t>
            </a:fld>
            <a:endParaRPr lang="en-US" altLang="en-US"/>
          </a:p>
        </p:txBody>
      </p:sp>
    </p:spTree>
    <p:extLst>
      <p:ext uri="{BB962C8B-B14F-4D97-AF65-F5344CB8AC3E}">
        <p14:creationId xmlns:p14="http://schemas.microsoft.com/office/powerpoint/2010/main" val="58737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a:lstStyle>
            <a:lvl1pPr>
              <a:defRPr/>
            </a:lvl1pPr>
          </a:lstStyle>
          <a:p>
            <a:fld id="{989AECDA-F1C7-4F0E-9604-62FE4E51B585}" type="datetimeFigureOut">
              <a:rPr lang="en-US" altLang="en-US"/>
              <a:pPr/>
              <a:t>9/25/2018</a:t>
            </a:fld>
            <a:endParaRPr lang="en-US" altLang="en-US"/>
          </a:p>
        </p:txBody>
      </p:sp>
      <p:sp>
        <p:nvSpPr>
          <p:cNvPr id="8" name="Slide Number Placeholder 26"/>
          <p:cNvSpPr>
            <a:spLocks noGrp="1"/>
          </p:cNvSpPr>
          <p:nvPr>
            <p:ph type="sldNum" sz="quarter" idx="11"/>
          </p:nvPr>
        </p:nvSpPr>
        <p:spPr/>
        <p:txBody>
          <a:bodyPr/>
          <a:lstStyle>
            <a:lvl1pPr>
              <a:defRPr/>
            </a:lvl1pPr>
          </a:lstStyle>
          <a:p>
            <a:fld id="{1642AD7C-B065-473D-8F81-0E2F10C9A0D8}" type="slidenum">
              <a:rPr lang="en-US" altLang="en-US"/>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51414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fld id="{92578576-8DB3-4E6F-BDC6-5E0E87A8DB9F}" type="datetimeFigureOut">
              <a:rPr lang="en-US" altLang="en-US"/>
              <a:pPr/>
              <a:t>9/25/2018</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42FC783B-5E93-4EC5-BCE2-66DC5035F71F}" type="slidenum">
              <a:rPr lang="en-US" altLang="en-US"/>
              <a:pPr/>
              <a:t>‹#›</a:t>
            </a:fld>
            <a:endParaRPr lang="en-US" altLang="en-US"/>
          </a:p>
        </p:txBody>
      </p:sp>
    </p:spTree>
    <p:extLst>
      <p:ext uri="{BB962C8B-B14F-4D97-AF65-F5344CB8AC3E}">
        <p14:creationId xmlns:p14="http://schemas.microsoft.com/office/powerpoint/2010/main" val="30912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F6FEB1DE-EBF6-42E3-8FC2-32E8E243EFB9}" type="datetimeFigureOut">
              <a:rPr lang="en-US" altLang="en-US"/>
              <a:pPr/>
              <a:t>9/25/2018</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74CAFB98-E992-4A13-81C3-D663FEED21C7}" type="slidenum">
              <a:rPr lang="en-US" altLang="en-US"/>
              <a:pPr/>
              <a:t>‹#›</a:t>
            </a:fld>
            <a:endParaRPr lang="en-US" altLang="en-US"/>
          </a:p>
        </p:txBody>
      </p:sp>
    </p:spTree>
    <p:extLst>
      <p:ext uri="{BB962C8B-B14F-4D97-AF65-F5344CB8AC3E}">
        <p14:creationId xmlns:p14="http://schemas.microsoft.com/office/powerpoint/2010/main" val="27776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78DC8CB1-6E4B-4A0C-990E-AA7EE93D5181}" type="datetimeFigureOut">
              <a:rPr lang="en-US" altLang="en-US"/>
              <a:pPr/>
              <a:t>9/25/2018</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389D2D99-914B-46F6-88AF-EE6768639F24}" type="slidenum">
              <a:rPr lang="en-US" altLang="en-US"/>
              <a:pPr/>
              <a:t>‹#›</a:t>
            </a:fld>
            <a:endParaRPr lang="en-US" altLang="en-US"/>
          </a:p>
        </p:txBody>
      </p:sp>
    </p:spTree>
    <p:extLst>
      <p:ext uri="{BB962C8B-B14F-4D97-AF65-F5344CB8AC3E}">
        <p14:creationId xmlns:p14="http://schemas.microsoft.com/office/powerpoint/2010/main" val="391649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fld id="{C0401294-BBF6-4383-BCFB-E2E3CA1FC349}" type="datetimeFigureOut">
              <a:rPr lang="en-US" altLang="en-US"/>
              <a:pPr/>
              <a:t>9/25/2018</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C28DD8A6-DF24-4CDE-9B41-394DCCA4C7EC}" type="slidenum">
              <a:rPr lang="en-US" altLang="en-US"/>
              <a:pPr/>
              <a:t>‹#›</a:t>
            </a:fld>
            <a:endParaRPr lang="en-US" altLang="en-US"/>
          </a:p>
        </p:txBody>
      </p:sp>
    </p:spTree>
    <p:extLst>
      <p:ext uri="{BB962C8B-B14F-4D97-AF65-F5344CB8AC3E}">
        <p14:creationId xmlns:p14="http://schemas.microsoft.com/office/powerpoint/2010/main" val="104709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latin typeface="Georgia" panose="02040502050405020303" pitchFamily="18" charset="0"/>
              </a:defRPr>
            </a:lvl1pPr>
          </a:lstStyle>
          <a:p>
            <a:fld id="{EEC20979-8B1D-4705-AEA8-CC3C4C8E48EF}" type="datetimeFigureOut">
              <a:rPr lang="en-US" altLang="en-US"/>
              <a:pPr/>
              <a:t>9/25/2018</a:t>
            </a:fld>
            <a:endParaRPr lang="en-US" alt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latin typeface="Georgia" panose="02040502050405020303" pitchFamily="18" charset="0"/>
              </a:defRPr>
            </a:lvl1pPr>
          </a:lstStyle>
          <a:p>
            <a:fld id="{CD743AEE-4203-4D7F-B810-3E804BA3F2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7" r:id="rId1"/>
    <p:sldLayoutId id="2147483959" r:id="rId2"/>
    <p:sldLayoutId id="2147483960" r:id="rId3"/>
    <p:sldLayoutId id="2147483961" r:id="rId4"/>
    <p:sldLayoutId id="2147483968" r:id="rId5"/>
    <p:sldLayoutId id="2147483969" r:id="rId6"/>
    <p:sldLayoutId id="2147483962" r:id="rId7"/>
    <p:sldLayoutId id="2147483963" r:id="rId8"/>
    <p:sldLayoutId id="2147483964" r:id="rId9"/>
    <p:sldLayoutId id="2147483965" r:id="rId10"/>
    <p:sldLayoutId id="2147483966" r:id="rId11"/>
  </p:sldLayoutIdLst>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S PGothic" panose="020B0600070205080204" pitchFamily="34" charset="-128"/>
          <a:cs typeface="ＭＳ Ｐゴシック" charset="0"/>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S PGothic" panose="020B0600070205080204" pitchFamily="34" charset="-128"/>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S PGothic" panose="020B0600070205080204" pitchFamily="34" charset="-128"/>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S PGothic" panose="020B0600070205080204" pitchFamily="34" charset="-128"/>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S PGothic" panose="020B0600070205080204"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bin"/><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audio" Target="../media/audio3.bin"/></Relationships>
</file>

<file path=ppt/slides/_rels/slide18.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4.bin"/></Relationships>
</file>

<file path=ppt/slides/_rels/slide1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bin"/><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audio" Target="../media/audio4.bin"/></Relationships>
</file>

<file path=ppt/slides/_rels/slide2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audio" Target="../media/audio3.bin"/></Relationships>
</file>

<file path=ppt/slides/_rels/slide23.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audio" Target="../media/audio5.bin"/></Relationships>
</file>

<file path=ppt/slides/_rels/slide2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audio" Target="../media/audio3.bin"/></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audio" Target="../media/audio5.bin"/></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2.bin"/><Relationship Id="rId7" Type="http://schemas.openxmlformats.org/officeDocument/2006/relationships/audio" Target="../media/audio6.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10" Type="http://schemas.openxmlformats.org/officeDocument/2006/relationships/image" Target="../media/image41.jpeg"/><Relationship Id="rId4" Type="http://schemas.openxmlformats.org/officeDocument/2006/relationships/audio" Target="../media/audio1.bin"/><Relationship Id="rId9"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audio" Target="../media/audio7.bin"/><Relationship Id="rId4" Type="http://schemas.openxmlformats.org/officeDocument/2006/relationships/audio" Target="../media/audio1.bin"/></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media.hhmi.org/biointeractive/films/OriginSpecies-Lizards.htm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EmtIofdeUb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200" y="2401888"/>
            <a:ext cx="8458200" cy="1470025"/>
          </a:xfrm>
        </p:spPr>
        <p:txBody>
          <a:bodyPr/>
          <a:lstStyle/>
          <a:p>
            <a:pPr eaLnBrk="1" hangingPunct="1"/>
            <a:r>
              <a:rPr lang="en-US" altLang="en-US" dirty="0" smtClean="0"/>
              <a:t>Chapter 24</a:t>
            </a:r>
          </a:p>
        </p:txBody>
      </p:sp>
      <p:sp>
        <p:nvSpPr>
          <p:cNvPr id="14338" name="Subtitle 2"/>
          <p:cNvSpPr>
            <a:spLocks noGrp="1"/>
          </p:cNvSpPr>
          <p:nvPr>
            <p:ph type="subTitle" idx="1"/>
          </p:nvPr>
        </p:nvSpPr>
        <p:spPr>
          <a:xfrm>
            <a:off x="457200" y="3900488"/>
            <a:ext cx="4953000" cy="1752600"/>
          </a:xfrm>
        </p:spPr>
        <p:txBody>
          <a:bodyPr/>
          <a:lstStyle/>
          <a:p>
            <a:pPr marL="63500" eaLnBrk="1" hangingPunct="1"/>
            <a:r>
              <a:rPr lang="en-US" altLang="en-US" dirty="0" smtClean="0"/>
              <a:t>The Origin of Species</a:t>
            </a:r>
          </a:p>
        </p:txBody>
      </p:sp>
      <p:pic>
        <p:nvPicPr>
          <p:cNvPr id="14339" name="Picture 1" descr="24_02bBioSpeciesConcept-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762000"/>
            <a:ext cx="5040313"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457200"/>
            <a:ext cx="8229600" cy="1066800"/>
          </a:xfrm>
        </p:spPr>
        <p:txBody>
          <a:bodyPr/>
          <a:lstStyle/>
          <a:p>
            <a:r>
              <a:rPr lang="en-US" altLang="en-US" smtClean="0"/>
              <a:t>Two main modes of speciation: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539035625"/>
              </p:ext>
            </p:extLst>
          </p:nvPr>
        </p:nvGraphicFramePr>
        <p:xfrm>
          <a:off x="304800" y="1487488"/>
          <a:ext cx="4038600" cy="5099051"/>
        </p:xfrm>
        <a:graphic>
          <a:graphicData uri="http://schemas.openxmlformats.org/drawingml/2006/table">
            <a:tbl>
              <a:tblPr/>
              <a:tblGrid>
                <a:gridCol w="4038600">
                  <a:extLst>
                    <a:ext uri="{9D8B030D-6E8A-4147-A177-3AD203B41FA5}">
                      <a16:colId xmlns:a16="http://schemas.microsoft.com/office/drawing/2014/main" val="20000"/>
                    </a:ext>
                  </a:extLst>
                </a:gridCol>
              </a:tblGrid>
              <a:tr h="1050925">
                <a:tc>
                  <a:txBody>
                    <a:bodyPr/>
                    <a:lstStyle>
                      <a:lvl1pPr eaLnBrk="0" hangingPunct="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Georgia" panose="02040502050405020303" pitchFamily="18" charset="0"/>
                          <a:ea typeface="MS PGothic" panose="020B0600070205080204" pitchFamily="34" charset="-128"/>
                        </a:rPr>
                        <a:t>Allopatric Speciation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rPr>
                        <a:t>“</a:t>
                      </a:r>
                      <a:r>
                        <a:rPr kumimoji="0" lang="en-US" altLang="ja-JP" sz="1800" b="1" i="1"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rPr>
                        <a:t>other country</a:t>
                      </a:r>
                      <a:r>
                        <a:rPr kumimoji="0" lang="ja-JP" altLang="en-US" sz="1800" b="1" i="0"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rPr>
                        <a:t>”</a:t>
                      </a:r>
                      <a:r>
                        <a:rPr kumimoji="0" lang="en-US" altLang="ja-JP" sz="1800" b="1" i="0"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rPr>
                        <a:t> </a:t>
                      </a:r>
                      <a:endParaRPr kumimoji="0" lang="en-US" altLang="en-US" sz="1800" b="1" i="0"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66788">
                <a:tc>
                  <a:txBody>
                    <a:bodyPr/>
                    <a:lstStyle>
                      <a:lvl1pPr eaLnBrk="0" hangingPunct="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Geographically </a:t>
                      </a:r>
                      <a:r>
                        <a:rPr kumimoji="0" lang="en-US" altLang="en-US" sz="2200" b="0" i="0" u="sng"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isolated</a:t>
                      </a: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 populations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1"/>
                  </a:ext>
                </a:extLst>
              </a:tr>
              <a:tr h="1905000">
                <a:tc>
                  <a:txBody>
                    <a:bodyPr/>
                    <a:lstStyle>
                      <a:lvl1pPr marL="342900" indent="-342900" eaLnBrk="0" hangingPunct="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Caused by geologic events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               or processes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Evolves by natural selection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               &amp; genetic drift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2"/>
                  </a:ext>
                </a:extLst>
              </a:tr>
              <a:tr h="1176338">
                <a:tc>
                  <a:txBody>
                    <a:bodyPr/>
                    <a:lstStyle>
                      <a:lvl1pPr eaLnBrk="0" hangingPunct="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200" b="1"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Ex: </a:t>
                      </a: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Squirrels on N/S rims of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        Grand Canyon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3"/>
                  </a:ext>
                </a:extLst>
              </a:tr>
            </a:tbl>
          </a:graphicData>
        </a:graphic>
      </p:graphicFrame>
      <p:graphicFrame>
        <p:nvGraphicFramePr>
          <p:cNvPr id="14365" name="Group 29"/>
          <p:cNvGraphicFramePr>
            <a:graphicFrameLocks noGrp="1"/>
          </p:cNvGraphicFramePr>
          <p:nvPr>
            <p:extLst>
              <p:ext uri="{D42A27DB-BD31-4B8C-83A1-F6EECF244321}">
                <p14:modId xmlns:p14="http://schemas.microsoft.com/office/powerpoint/2010/main" val="3858756462"/>
              </p:ext>
            </p:extLst>
          </p:nvPr>
        </p:nvGraphicFramePr>
        <p:xfrm>
          <a:off x="4572000" y="1487488"/>
          <a:ext cx="4267200" cy="5081588"/>
        </p:xfrm>
        <a:graphic>
          <a:graphicData uri="http://schemas.openxmlformats.org/drawingml/2006/table">
            <a:tbl>
              <a:tblPr/>
              <a:tblGrid>
                <a:gridCol w="4267200">
                  <a:extLst>
                    <a:ext uri="{9D8B030D-6E8A-4147-A177-3AD203B41FA5}">
                      <a16:colId xmlns:a16="http://schemas.microsoft.com/office/drawing/2014/main" val="20000"/>
                    </a:ext>
                  </a:extLst>
                </a:gridCol>
              </a:tblGrid>
              <a:tr h="1030288">
                <a:tc>
                  <a:txBody>
                    <a:bodyPr/>
                    <a:lstStyle>
                      <a:lvl1pPr eaLnBrk="0" hangingPunct="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Georgia" panose="02040502050405020303" pitchFamily="18" charset="0"/>
                          <a:ea typeface="MS PGothic" panose="020B0600070205080204" pitchFamily="34" charset="-128"/>
                        </a:rPr>
                        <a:t>Sympatric Speciation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rPr>
                        <a:t>“</a:t>
                      </a:r>
                      <a:r>
                        <a:rPr kumimoji="0" lang="en-US" altLang="ja-JP" sz="1800" b="1" i="1"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rPr>
                        <a:t>same country</a:t>
                      </a:r>
                      <a:r>
                        <a:rPr kumimoji="0" lang="ja-JP" altLang="en-US" sz="1800" b="1" i="0"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rPr>
                        <a:t>”</a:t>
                      </a:r>
                      <a:r>
                        <a:rPr kumimoji="0" lang="en-US" altLang="ja-JP" sz="1800" b="1" i="0"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rPr>
                        <a:t> </a:t>
                      </a:r>
                      <a:endParaRPr kumimoji="0" lang="en-US" altLang="en-US" sz="1800" b="1" i="0" u="none" strike="noStrike" cap="none" normalizeH="0" baseline="0" dirty="0" smtClean="0">
                        <a:ln>
                          <a:noFill/>
                        </a:ln>
                        <a:solidFill>
                          <a:schemeClr val="bg2"/>
                        </a:solidFill>
                        <a:effectLst/>
                        <a:latin typeface="Georgia" panose="02040502050405020303" pitchFamily="18" charset="0"/>
                        <a:ea typeface="MS PGothic" panose="020B0600070205080204" pitchFamily="34"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87425">
                <a:tc>
                  <a:txBody>
                    <a:bodyPr/>
                    <a:lstStyle>
                      <a:lvl1pPr eaLnBrk="0" hangingPunct="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sng" strike="noStrike" cap="none" normalizeH="0" baseline="0" smtClean="0">
                          <a:ln>
                            <a:noFill/>
                          </a:ln>
                          <a:solidFill>
                            <a:srgbClr val="000000"/>
                          </a:solidFill>
                          <a:effectLst/>
                          <a:latin typeface="Georgia" panose="02040502050405020303" pitchFamily="18" charset="0"/>
                          <a:ea typeface="MS PGothic" panose="020B0600070205080204" pitchFamily="34" charset="-128"/>
                        </a:rPr>
                        <a:t>Overlapping</a:t>
                      </a:r>
                      <a:r>
                        <a:rPr kumimoji="0" lang="en-US" altLang="en-US" sz="2200" b="0" i="0" u="none" strike="noStrike" cap="none" normalizeH="0" baseline="0" smtClean="0">
                          <a:ln>
                            <a:noFill/>
                          </a:ln>
                          <a:solidFill>
                            <a:srgbClr val="000000"/>
                          </a:solidFill>
                          <a:effectLst/>
                          <a:latin typeface="Georgia" panose="02040502050405020303" pitchFamily="18" charset="0"/>
                          <a:ea typeface="MS PGothic" panose="020B0600070205080204" pitchFamily="34" charset="-128"/>
                        </a:rPr>
                        <a:t> populations within home range</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1"/>
                  </a:ext>
                </a:extLst>
              </a:tr>
              <a:tr h="1911350">
                <a:tc>
                  <a:txBody>
                    <a:bodyPr/>
                    <a:lstStyle>
                      <a:lvl1pPr marL="231775" indent="-231775" eaLnBrk="0" hangingPunct="0">
                        <a:spcBef>
                          <a:spcPts val="300"/>
                        </a:spcBef>
                        <a:buClr>
                          <a:srgbClr val="A04DA3"/>
                        </a:buClr>
                        <a:buFont typeface="Georgia" panose="02040502050405020303" pitchFamily="18" charset="0"/>
                        <a:tabLst>
                          <a:tab pos="288925" algn="l"/>
                        </a:tabLst>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tabLst>
                          <a:tab pos="288925" algn="l"/>
                        </a:tabLst>
                        <a:defRPr sz="2200">
                          <a:solidFill>
                            <a:schemeClr val="accent2"/>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tabLst>
                          <a:tab pos="288925" algn="l"/>
                        </a:tabLst>
                        <a:defRPr sz="2000">
                          <a:solidFill>
                            <a:schemeClr val="accent1"/>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tabLst>
                          <a:tab pos="288925" algn="l"/>
                        </a:tabLst>
                        <a:defRPr sz="2000">
                          <a:solidFill>
                            <a:schemeClr val="accent1"/>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A04DA3"/>
                        </a:buClr>
                        <a:buFont typeface="Georgia" panose="02040502050405020303" pitchFamily="18" charset="0"/>
                        <a:tabLst>
                          <a:tab pos="288925" algn="l"/>
                        </a:tabLst>
                        <a:defRPr>
                          <a:solidFill>
                            <a:srgbClr val="A04DA3"/>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tabLst>
                          <a:tab pos="288925" algn="l"/>
                        </a:tabLst>
                        <a:defRPr>
                          <a:solidFill>
                            <a:srgbClr val="A04DA3"/>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tabLst>
                          <a:tab pos="288925" algn="l"/>
                        </a:tabLst>
                        <a:defRPr>
                          <a:solidFill>
                            <a:srgbClr val="A04DA3"/>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tabLst>
                          <a:tab pos="288925" algn="l"/>
                        </a:tabLst>
                        <a:defRPr>
                          <a:solidFill>
                            <a:srgbClr val="A04DA3"/>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tabLst>
                          <a:tab pos="288925" algn="l"/>
                        </a:tabLst>
                        <a:defRPr>
                          <a:solidFill>
                            <a:srgbClr val="A04DA3"/>
                          </a:solidFill>
                          <a:latin typeface="Georgia" panose="02040502050405020303" pitchFamily="18" charset="0"/>
                          <a:ea typeface="MS PGothic" panose="020B0600070205080204" pitchFamily="34" charset="-128"/>
                        </a:defRPr>
                      </a:lvl9pPr>
                    </a:lstStyle>
                    <a:p>
                      <a:pPr marL="231775" marR="0" lvl="0" indent="-231775" algn="l" defTabSz="914400" rtl="0" eaLnBrk="1" fontAlgn="base" latinLnBrk="0" hangingPunct="1">
                        <a:lnSpc>
                          <a:spcPct val="100000"/>
                        </a:lnSpc>
                        <a:spcBef>
                          <a:spcPct val="0"/>
                        </a:spcBef>
                        <a:spcAft>
                          <a:spcPct val="0"/>
                        </a:spcAft>
                        <a:buClrTx/>
                        <a:buSzTx/>
                        <a:buFont typeface="Arial" panose="020B0604020202020204" pitchFamily="34" charset="0"/>
                        <a:buNone/>
                        <a:tabLst>
                          <a:tab pos="288925" algn="l"/>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Gene flow between</a:t>
                      </a:r>
                    </a:p>
                    <a:p>
                      <a:pPr marL="231775" marR="0" lvl="0" indent="-231775" algn="l" defTabSz="914400" rtl="0" eaLnBrk="1" fontAlgn="base" latinLnBrk="0" hangingPunct="1">
                        <a:lnSpc>
                          <a:spcPct val="100000"/>
                        </a:lnSpc>
                        <a:spcBef>
                          <a:spcPct val="0"/>
                        </a:spcBef>
                        <a:spcAft>
                          <a:spcPct val="0"/>
                        </a:spcAft>
                        <a:buClrTx/>
                        <a:buSzTx/>
                        <a:buFont typeface="Arial" panose="020B0604020202020204" pitchFamily="34" charset="0"/>
                        <a:buNone/>
                        <a:tabLst>
                          <a:tab pos="288925" algn="l"/>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subpopulations blocked by:</a:t>
                      </a:r>
                    </a:p>
                    <a:p>
                      <a:pPr marL="231775" marR="0" lvl="0" indent="-231775"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288925" algn="l"/>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polyploidy</a:t>
                      </a:r>
                    </a:p>
                    <a:p>
                      <a:pPr marL="231775" marR="0" lvl="0" indent="-231775"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288925" algn="l"/>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sexual selection</a:t>
                      </a:r>
                    </a:p>
                    <a:p>
                      <a:pPr marL="231775" marR="0" lvl="0" indent="-231775"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288925" algn="l"/>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habitat differentiation</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2"/>
                  </a:ext>
                </a:extLst>
              </a:tr>
              <a:tr h="1152525">
                <a:tc>
                  <a:txBody>
                    <a:bodyPr/>
                    <a:lstStyle>
                      <a:lvl1pPr eaLnBrk="0" hangingPunct="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MS PGothic" panose="020B0600070205080204" pitchFamily="34" charset="-128"/>
                        </a:defRPr>
                      </a:lvl2pPr>
                      <a:lvl3pPr marL="11430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3pPr>
                      <a:lvl4pPr marL="1600200" indent="-228600" eaLnBrk="0" hangingPunct="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MS PGothic" panose="020B0600070205080204" pitchFamily="34" charset="-128"/>
                        </a:defRPr>
                      </a:lvl4pPr>
                      <a:lvl5pPr marL="2057400" indent="-228600" eaLnBrk="0" hangingPunct="0">
                        <a:spcBef>
                          <a:spcPts val="300"/>
                        </a:spcBef>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Ex:  </a:t>
                      </a: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polyploidy in crops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Georgia" panose="02040502050405020303" pitchFamily="18" charset="0"/>
                          <a:ea typeface="MS PGothic" panose="020B0600070205080204" pitchFamily="34" charset="-128"/>
                        </a:rPr>
                        <a:t>     (oats, cotton, potatoes, wheat)</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838200"/>
            <a:ext cx="8229600" cy="1069975"/>
          </a:xfrm>
        </p:spPr>
        <p:txBody>
          <a:bodyPr/>
          <a:lstStyle/>
          <a:p>
            <a:pPr algn="ctr"/>
            <a:r>
              <a:rPr lang="en-US" altLang="en-US" sz="3200" smtClean="0"/>
              <a:t>Allopatric speciation of antelope squirrels on opposite rims of the Grand Canyon</a:t>
            </a:r>
          </a:p>
        </p:txBody>
      </p:sp>
      <p:pic>
        <p:nvPicPr>
          <p:cNvPr id="25602" name="Picture 1" descr="24_06_AlloSpeciaGCanyon-L.jpg"/>
          <p:cNvPicPr>
            <a:picLocks noChangeAspect="1"/>
          </p:cNvPicPr>
          <p:nvPr/>
        </p:nvPicPr>
        <p:blipFill rotWithShape="1">
          <a:blip r:embed="rId2">
            <a:extLst>
              <a:ext uri="{28A0092B-C50C-407E-A947-70E740481C1C}">
                <a14:useLocalDpi xmlns:a14="http://schemas.microsoft.com/office/drawing/2010/main" val="0"/>
              </a:ext>
            </a:extLst>
          </a:blip>
          <a:srcRect b="3715"/>
          <a:stretch/>
        </p:blipFill>
        <p:spPr bwMode="auto">
          <a:xfrm>
            <a:off x="914400" y="2209800"/>
            <a:ext cx="73644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609600" y="2590652"/>
            <a:ext cx="8001000" cy="1901825"/>
            <a:chOff x="312738" y="3175224"/>
            <a:chExt cx="8518525" cy="2054001"/>
          </a:xfrm>
        </p:grpSpPr>
        <p:pic>
          <p:nvPicPr>
            <p:cNvPr id="26630" name="Picture 30" descr="24_08SympatSpeciation_U.jpg                                    0002377A&#10;CS1-Vol.07                     BD7D9C21:"/>
            <p:cNvPicPr>
              <a:picLocks noChangeAspect="1" noChangeArrowheads="1"/>
            </p:cNvPicPr>
            <p:nvPr/>
          </p:nvPicPr>
          <p:blipFill>
            <a:blip r:embed="rId2">
              <a:extLst>
                <a:ext uri="{28A0092B-C50C-407E-A947-70E740481C1C}">
                  <a14:useLocalDpi xmlns:a14="http://schemas.microsoft.com/office/drawing/2010/main" val="0"/>
                </a:ext>
              </a:extLst>
            </a:blip>
            <a:srcRect t="43184" b="11861"/>
            <a:stretch>
              <a:fillRect/>
            </a:stretch>
          </p:blipFill>
          <p:spPr bwMode="auto">
            <a:xfrm>
              <a:off x="312738" y="3175224"/>
              <a:ext cx="8518525" cy="16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1" name="Group 6"/>
            <p:cNvGrpSpPr>
              <a:grpSpLocks/>
            </p:cNvGrpSpPr>
            <p:nvPr/>
          </p:nvGrpSpPr>
          <p:grpSpPr bwMode="auto">
            <a:xfrm>
              <a:off x="623888" y="4495800"/>
              <a:ext cx="7553325" cy="733425"/>
              <a:chOff x="623888" y="4495800"/>
              <a:chExt cx="7553325" cy="733425"/>
            </a:xfrm>
          </p:grpSpPr>
          <p:sp>
            <p:nvSpPr>
              <p:cNvPr id="26632" name="Text Box 26"/>
              <p:cNvSpPr txBox="1">
                <a:spLocks noChangeArrowheads="1"/>
              </p:cNvSpPr>
              <p:nvPr/>
            </p:nvSpPr>
            <p:spPr bwMode="auto">
              <a:xfrm>
                <a:off x="623888" y="4673600"/>
                <a:ext cx="7635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t>2</a:t>
                </a:r>
                <a:r>
                  <a:rPr lang="en-US" altLang="en-US" b="1" i="1"/>
                  <a:t>n</a:t>
                </a:r>
                <a:r>
                  <a:rPr lang="en-US" altLang="en-US" b="1"/>
                  <a:t> = 6</a:t>
                </a:r>
                <a:endParaRPr lang="en-US" altLang="en-US" b="1" i="1"/>
              </a:p>
            </p:txBody>
          </p:sp>
          <p:sp>
            <p:nvSpPr>
              <p:cNvPr id="26633" name="Text Box 27"/>
              <p:cNvSpPr txBox="1">
                <a:spLocks noChangeArrowheads="1"/>
              </p:cNvSpPr>
              <p:nvPr/>
            </p:nvSpPr>
            <p:spPr bwMode="auto">
              <a:xfrm>
                <a:off x="2919413" y="4833938"/>
                <a:ext cx="9779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t>4</a:t>
                </a:r>
                <a:r>
                  <a:rPr lang="en-US" altLang="en-US" b="1" i="1"/>
                  <a:t>n</a:t>
                </a:r>
                <a:r>
                  <a:rPr lang="en-US" altLang="en-US" b="1"/>
                  <a:t> = 12</a:t>
                </a:r>
                <a:endParaRPr lang="en-US" altLang="en-US" b="1" i="1"/>
              </a:p>
            </p:txBody>
          </p:sp>
          <p:sp>
            <p:nvSpPr>
              <p:cNvPr id="26634" name="Text Box 28"/>
              <p:cNvSpPr txBox="1">
                <a:spLocks noChangeArrowheads="1"/>
              </p:cNvSpPr>
              <p:nvPr/>
            </p:nvSpPr>
            <p:spPr bwMode="auto">
              <a:xfrm>
                <a:off x="7612063" y="4859338"/>
                <a:ext cx="5651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t>4</a:t>
                </a:r>
                <a:r>
                  <a:rPr lang="en-US" altLang="en-US" b="1" i="1"/>
                  <a:t>n</a:t>
                </a:r>
              </a:p>
            </p:txBody>
          </p:sp>
          <p:sp>
            <p:nvSpPr>
              <p:cNvPr id="26635" name="Text Box 29"/>
              <p:cNvSpPr txBox="1">
                <a:spLocks noChangeArrowheads="1"/>
              </p:cNvSpPr>
              <p:nvPr/>
            </p:nvSpPr>
            <p:spPr bwMode="auto">
              <a:xfrm>
                <a:off x="5343525" y="4495800"/>
                <a:ext cx="5651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t>2</a:t>
                </a:r>
                <a:r>
                  <a:rPr lang="en-US" altLang="en-US" b="1" i="1"/>
                  <a:t>n</a:t>
                </a:r>
              </a:p>
            </p:txBody>
          </p:sp>
        </p:grpSp>
      </p:grpSp>
      <p:sp>
        <p:nvSpPr>
          <p:cNvPr id="12" name="TextBox 11"/>
          <p:cNvSpPr txBox="1">
            <a:spLocks noChangeArrowheads="1"/>
          </p:cNvSpPr>
          <p:nvPr/>
        </p:nvSpPr>
        <p:spPr bwMode="auto">
          <a:xfrm>
            <a:off x="2391568" y="4718120"/>
            <a:ext cx="4437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a:solidFill>
                  <a:srgbClr val="008000"/>
                </a:solidFill>
              </a:rPr>
              <a:t>Autopolyploid Speciation</a:t>
            </a:r>
          </a:p>
        </p:txBody>
      </p:sp>
      <p:sp>
        <p:nvSpPr>
          <p:cNvPr id="26627" name="Title 2"/>
          <p:cNvSpPr>
            <a:spLocks noGrp="1"/>
          </p:cNvSpPr>
          <p:nvPr>
            <p:ph type="title"/>
          </p:nvPr>
        </p:nvSpPr>
        <p:spPr>
          <a:xfrm>
            <a:off x="381000" y="457200"/>
            <a:ext cx="8229600" cy="838200"/>
          </a:xfrm>
        </p:spPr>
        <p:txBody>
          <a:bodyPr/>
          <a:lstStyle/>
          <a:p>
            <a:r>
              <a:rPr lang="en-US" altLang="en-US" smtClean="0"/>
              <a:t>Sympatric Speciation by Polyploidy</a:t>
            </a:r>
          </a:p>
        </p:txBody>
      </p:sp>
      <p:sp>
        <p:nvSpPr>
          <p:cNvPr id="4" name="Content Placeholder 3"/>
          <p:cNvSpPr>
            <a:spLocks noGrp="1"/>
          </p:cNvSpPr>
          <p:nvPr>
            <p:ph idx="1"/>
          </p:nvPr>
        </p:nvSpPr>
        <p:spPr>
          <a:xfrm>
            <a:off x="0" y="1600200"/>
            <a:ext cx="9144000" cy="4495800"/>
          </a:xfrm>
        </p:spPr>
        <p:txBody>
          <a:bodyPr/>
          <a:lstStyle/>
          <a:p>
            <a:pPr>
              <a:buFont typeface="Georgia" charset="0"/>
              <a:buChar char="•"/>
              <a:defRPr/>
            </a:pPr>
            <a:r>
              <a:rPr lang="en-US" u="sng" dirty="0" smtClean="0">
                <a:ea typeface="ＭＳ Ｐゴシック" charset="0"/>
              </a:rPr>
              <a:t>Autopolyploid</a:t>
            </a:r>
            <a:r>
              <a:rPr lang="en-US" dirty="0" smtClean="0">
                <a:ea typeface="ＭＳ Ｐゴシック" charset="0"/>
              </a:rPr>
              <a:t>: extra sets of chromosomes</a:t>
            </a:r>
          </a:p>
          <a:p>
            <a:pPr lvl="1">
              <a:buFont typeface="Georgia" charset="0"/>
              <a:buChar char="▫"/>
              <a:defRPr/>
            </a:pPr>
            <a:r>
              <a:rPr lang="en-US" sz="2800" dirty="0" smtClean="0">
                <a:ea typeface="ＭＳ Ｐゴシック" charset="0"/>
              </a:rPr>
              <a:t>Failure of cell division (2n </a:t>
            </a:r>
            <a:r>
              <a:rPr lang="en-US" sz="2800" dirty="0" smtClean="0">
                <a:ea typeface="ＭＳ Ｐゴシック" charset="0"/>
                <a:sym typeface="Wingdings"/>
              </a:rPr>
              <a:t> 4n)</a:t>
            </a:r>
          </a:p>
          <a:p>
            <a:pPr lvl="1">
              <a:buFont typeface="Georgia" charset="0"/>
              <a:buChar char="▫"/>
              <a:defRPr/>
            </a:pPr>
            <a:endParaRPr lang="en-US" sz="2800" dirty="0">
              <a:ea typeface="ＭＳ Ｐゴシック" charset="0"/>
              <a:sym typeface="Wingdings"/>
            </a:endParaRPr>
          </a:p>
          <a:p>
            <a:pPr lvl="1">
              <a:buFont typeface="Georgia" charset="0"/>
              <a:buChar char="▫"/>
              <a:defRPr/>
            </a:pPr>
            <a:endParaRPr lang="en-US" sz="2800" dirty="0" smtClean="0">
              <a:ea typeface="ＭＳ Ｐゴシック" charset="0"/>
              <a:sym typeface="Wingdings"/>
            </a:endParaRPr>
          </a:p>
          <a:p>
            <a:pPr lvl="1">
              <a:buFont typeface="Georgia" charset="0"/>
              <a:buChar char="▫"/>
              <a:defRPr/>
            </a:pPr>
            <a:endParaRPr lang="en-US" sz="2800" dirty="0">
              <a:ea typeface="ＭＳ Ｐゴシック" charset="0"/>
              <a:sym typeface="Wingdings"/>
            </a:endParaRPr>
          </a:p>
          <a:p>
            <a:pPr lvl="1">
              <a:buFont typeface="Georgia" charset="0"/>
              <a:buChar char="▫"/>
              <a:defRPr/>
            </a:pPr>
            <a:endParaRPr lang="en-US" sz="2800" dirty="0" smtClean="0">
              <a:ea typeface="ＭＳ Ｐゴシック" charset="0"/>
              <a:sym typeface="Wingdings"/>
            </a:endParaRPr>
          </a:p>
          <a:p>
            <a:pPr marL="411162" lvl="1" indent="0">
              <a:buFont typeface="Georgia" charset="0"/>
              <a:buNone/>
              <a:defRPr/>
            </a:pPr>
            <a:endParaRPr lang="en-US" sz="2800" dirty="0" smtClean="0">
              <a:ea typeface="ＭＳ Ｐゴシック" charset="0"/>
              <a:sym typeface="Wingdings"/>
            </a:endParaRPr>
          </a:p>
          <a:p>
            <a:pPr marL="411162" lvl="1" indent="0">
              <a:buFont typeface="Georgia" charset="0"/>
              <a:buNone/>
              <a:defRPr/>
            </a:pPr>
            <a:endParaRPr lang="en-US" sz="2800" dirty="0" smtClean="0">
              <a:ea typeface="ＭＳ Ｐゴシック" charset="0"/>
              <a:sym typeface="Wingdings"/>
            </a:endParaRPr>
          </a:p>
          <a:p>
            <a:pPr lvl="1">
              <a:buFont typeface="Georgia" charset="0"/>
              <a:buChar char="▫"/>
              <a:defRPr/>
            </a:pPr>
            <a:r>
              <a:rPr lang="en-US" sz="2800" b="1" dirty="0" smtClean="0">
                <a:ea typeface="ＭＳ Ｐゴシック" charset="0"/>
                <a:sym typeface="Wingdings"/>
              </a:rPr>
              <a:t>Ex: </a:t>
            </a:r>
            <a:r>
              <a:rPr lang="en-US" sz="2800" dirty="0" smtClean="0">
                <a:ea typeface="ＭＳ Ｐゴシック" charset="0"/>
                <a:sym typeface="Wingdings"/>
              </a:rPr>
              <a:t>Strawberries are 4n, 6n, 8n, 10n (decaploid)!</a:t>
            </a:r>
          </a:p>
        </p:txBody>
      </p:sp>
      <p:sp>
        <p:nvSpPr>
          <p:cNvPr id="26629" name="TextBox 12"/>
          <p:cNvSpPr txBox="1">
            <a:spLocks noChangeArrowheads="1"/>
          </p:cNvSpPr>
          <p:nvPr/>
        </p:nvSpPr>
        <p:spPr bwMode="auto">
          <a:xfrm>
            <a:off x="115888" y="45608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81833714"/>
              </p:ext>
            </p:extLst>
          </p:nvPr>
        </p:nvGraphicFramePr>
        <p:xfrm>
          <a:off x="559468" y="627225"/>
          <a:ext cx="82296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08547" y="1746910"/>
            <a:ext cx="9372600" cy="3886200"/>
          </a:xfrm>
        </p:spPr>
        <p:txBody>
          <a:bodyPr/>
          <a:lstStyle/>
          <a:p>
            <a:pPr>
              <a:defRPr/>
            </a:pPr>
            <a:r>
              <a:rPr lang="en-US" dirty="0" smtClean="0">
                <a:ea typeface="+mn-ea"/>
                <a:cs typeface="+mn-cs"/>
              </a:rPr>
              <a:t>Many new species arise from a single common ancestor</a:t>
            </a:r>
          </a:p>
          <a:p>
            <a:pPr>
              <a:defRPr/>
            </a:pPr>
            <a:endParaRPr lang="en-US" dirty="0" smtClean="0">
              <a:ea typeface="+mn-ea"/>
              <a:cs typeface="+mn-cs"/>
            </a:endParaRPr>
          </a:p>
          <a:p>
            <a:pPr>
              <a:defRPr/>
            </a:pPr>
            <a:r>
              <a:rPr lang="en-US" dirty="0" smtClean="0">
                <a:ea typeface="+mn-ea"/>
                <a:cs typeface="+mn-cs"/>
              </a:rPr>
              <a:t>Occurs when:</a:t>
            </a:r>
          </a:p>
          <a:p>
            <a:pPr marL="925512" lvl="1" indent="-514350">
              <a:buFont typeface="Wingdings" pitchFamily="2" charset="2"/>
              <a:buChar char="Ø"/>
              <a:defRPr/>
            </a:pPr>
            <a:r>
              <a:rPr lang="en-US" sz="2800" dirty="0" smtClean="0">
                <a:ea typeface="+mn-ea"/>
              </a:rPr>
              <a:t>A few organisms make way to new, 		distant areas (</a:t>
            </a:r>
            <a:r>
              <a:rPr lang="en-US" sz="2800" b="1" dirty="0" smtClean="0">
                <a:ea typeface="+mn-ea"/>
              </a:rPr>
              <a:t>allopatric speciation</a:t>
            </a:r>
            <a:r>
              <a:rPr lang="en-US" sz="2800" dirty="0" smtClean="0">
                <a:ea typeface="+mn-ea"/>
              </a:rPr>
              <a:t>) </a:t>
            </a:r>
          </a:p>
          <a:p>
            <a:pPr marL="925512" lvl="1" indent="-514350">
              <a:buFont typeface="Wingdings" pitchFamily="2" charset="2"/>
              <a:buChar char="Ø"/>
              <a:defRPr/>
            </a:pPr>
            <a:r>
              <a:rPr lang="en-US" sz="2800" dirty="0" smtClean="0">
                <a:ea typeface="+mn-ea"/>
              </a:rPr>
              <a:t>Environmental change </a:t>
            </a:r>
            <a:r>
              <a:rPr lang="en-US" sz="2800" dirty="0" smtClean="0">
                <a:ea typeface="+mn-ea"/>
                <a:sym typeface="Wingdings" pitchFamily="2" charset="2"/>
              </a:rPr>
              <a:t> extinctions  			new niches for survivors</a:t>
            </a:r>
          </a:p>
          <a:p>
            <a:pPr marL="925512" lvl="1" indent="-514350">
              <a:buFont typeface="Wingdings" pitchFamily="2" charset="2"/>
              <a:buChar char="Ø"/>
              <a:defRPr/>
            </a:pPr>
            <a:endParaRPr lang="en-US" sz="2800" dirty="0" smtClean="0">
              <a:ea typeface="+mn-ea"/>
              <a:sym typeface="Wingdings" pitchFamily="2" charset="2"/>
            </a:endParaRPr>
          </a:p>
          <a:p>
            <a:pPr marL="404813" indent="-287338">
              <a:defRPr/>
            </a:pPr>
            <a:r>
              <a:rPr lang="en-US" b="1" dirty="0" smtClean="0">
                <a:ea typeface="+mn-ea"/>
                <a:cs typeface="+mn-cs"/>
                <a:sym typeface="Wingdings" pitchFamily="2" charset="2"/>
              </a:rPr>
              <a:t>Ex: </a:t>
            </a:r>
            <a:r>
              <a:rPr lang="en-US" dirty="0" smtClean="0">
                <a:ea typeface="+mn-ea"/>
                <a:cs typeface="+mn-cs"/>
                <a:sym typeface="Wingdings" pitchFamily="2" charset="2"/>
              </a:rPr>
              <a:t>Hawaiian archipelago</a:t>
            </a:r>
            <a:endParaRPr lang="en-US" dirty="0" smtClean="0">
              <a:ea typeface="+mn-ea"/>
              <a:cs typeface="+mn-cs"/>
            </a:endParaRPr>
          </a:p>
          <a:p>
            <a:pPr>
              <a:buFont typeface="Georgia" panose="02040502050405020303" pitchFamily="18" charset="0"/>
              <a:buNone/>
              <a:defRPr/>
            </a:pPr>
            <a:endParaRPr lang="en-US" dirty="0">
              <a:ea typeface="+mn-ea"/>
              <a:cs typeface="+mn-cs"/>
            </a:endParaRPr>
          </a:p>
        </p:txBody>
      </p:sp>
      <p:grpSp>
        <p:nvGrpSpPr>
          <p:cNvPr id="28675" name="Group 14"/>
          <p:cNvGrpSpPr>
            <a:grpSpLocks/>
          </p:cNvGrpSpPr>
          <p:nvPr/>
        </p:nvGrpSpPr>
        <p:grpSpPr bwMode="auto">
          <a:xfrm>
            <a:off x="6019800" y="4408905"/>
            <a:ext cx="2667000" cy="2413000"/>
            <a:chOff x="3048000" y="4046341"/>
            <a:chExt cx="3048000" cy="2811660"/>
          </a:xfrm>
        </p:grpSpPr>
        <p:sp>
          <p:nvSpPr>
            <p:cNvPr id="7" name="Right Arrow 6"/>
            <p:cNvSpPr/>
            <p:nvPr/>
          </p:nvSpPr>
          <p:spPr>
            <a:xfrm>
              <a:off x="5105400" y="5333784"/>
              <a:ext cx="990600" cy="3052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rot="10800000">
              <a:off x="3048000" y="5333784"/>
              <a:ext cx="1066800" cy="3052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rot="5400000">
              <a:off x="3961932" y="6019334"/>
              <a:ext cx="1372534"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rot="3110138">
              <a:off x="4506218" y="5814009"/>
              <a:ext cx="1372534"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rot="13545131">
              <a:off x="3256211" y="4865073"/>
              <a:ext cx="1368834"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rot="7551302">
              <a:off x="3343262" y="5902798"/>
              <a:ext cx="1372534"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9470235">
              <a:off x="4533901" y="4789950"/>
              <a:ext cx="1371600" cy="3052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rot="16200000">
              <a:off x="3925647" y="4580208"/>
              <a:ext cx="1372534"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733800" y="4571676"/>
              <a:ext cx="1828800" cy="18294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Founding Parents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7" name="Group 19"/>
          <p:cNvGrpSpPr>
            <a:grpSpLocks/>
          </p:cNvGrpSpPr>
          <p:nvPr/>
        </p:nvGrpSpPr>
        <p:grpSpPr bwMode="auto">
          <a:xfrm>
            <a:off x="762000" y="1327150"/>
            <a:ext cx="7545388" cy="5317126"/>
            <a:chOff x="303213" y="342900"/>
            <a:chExt cx="8535987" cy="6015038"/>
          </a:xfrm>
        </p:grpSpPr>
        <p:pic>
          <p:nvPicPr>
            <p:cNvPr id="29699" name="Picture 21" descr="24_12AdaptiveRadiation_CNL.jpg                                 0002377A&#10;CS1-Vol.07                     BD7D9C21:"/>
            <p:cNvPicPr>
              <a:picLocks noChangeAspect="1" noChangeArrowheads="1"/>
            </p:cNvPicPr>
            <p:nvPr/>
          </p:nvPicPr>
          <p:blipFill rotWithShape="1">
            <a:blip r:embed="rId2">
              <a:extLst>
                <a:ext uri="{28A0092B-C50C-407E-A947-70E740481C1C}">
                  <a14:useLocalDpi xmlns:a14="http://schemas.microsoft.com/office/drawing/2010/main" val="0"/>
                </a:ext>
              </a:extLst>
            </a:blip>
            <a:srcRect b="4191"/>
            <a:stretch/>
          </p:blipFill>
          <p:spPr bwMode="auto">
            <a:xfrm>
              <a:off x="303213" y="342900"/>
              <a:ext cx="8535987" cy="591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3127375" y="2584450"/>
              <a:ext cx="5937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000" b="1"/>
                <a:t>KAUAI</a:t>
              </a:r>
            </a:p>
            <a:p>
              <a:pPr algn="ctr" eaLnBrk="1" hangingPunct="1">
                <a:lnSpc>
                  <a:spcPct val="90000"/>
                </a:lnSpc>
              </a:pPr>
              <a:r>
                <a:rPr lang="en-US" altLang="en-US" sz="1000" b="1"/>
                <a:t>5.1</a:t>
              </a:r>
            </a:p>
            <a:p>
              <a:pPr algn="ctr" eaLnBrk="1" hangingPunct="1">
                <a:lnSpc>
                  <a:spcPct val="90000"/>
                </a:lnSpc>
              </a:pPr>
              <a:r>
                <a:rPr lang="en-US" altLang="en-US" sz="1000" b="1"/>
                <a:t>million</a:t>
              </a:r>
            </a:p>
            <a:p>
              <a:pPr algn="ctr" eaLnBrk="1" hangingPunct="1">
                <a:lnSpc>
                  <a:spcPct val="90000"/>
                </a:lnSpc>
              </a:pPr>
              <a:r>
                <a:rPr lang="en-US" altLang="en-US" sz="1000" b="1"/>
                <a:t>years</a:t>
              </a:r>
            </a:p>
          </p:txBody>
        </p:sp>
        <p:sp>
          <p:nvSpPr>
            <p:cNvPr id="29701" name="Text Box 9"/>
            <p:cNvSpPr txBox="1">
              <a:spLocks noChangeArrowheads="1"/>
            </p:cNvSpPr>
            <p:nvPr/>
          </p:nvSpPr>
          <p:spPr bwMode="auto">
            <a:xfrm>
              <a:off x="3841750" y="2974975"/>
              <a:ext cx="5937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000" b="1"/>
                <a:t>OAHU</a:t>
              </a:r>
            </a:p>
            <a:p>
              <a:pPr algn="ctr" eaLnBrk="1" hangingPunct="1">
                <a:lnSpc>
                  <a:spcPct val="90000"/>
                </a:lnSpc>
              </a:pPr>
              <a:r>
                <a:rPr lang="en-US" altLang="en-US" sz="1000" b="1"/>
                <a:t>3.7</a:t>
              </a:r>
            </a:p>
            <a:p>
              <a:pPr algn="ctr" eaLnBrk="1" hangingPunct="1">
                <a:lnSpc>
                  <a:spcPct val="90000"/>
                </a:lnSpc>
              </a:pPr>
              <a:r>
                <a:rPr lang="en-US" altLang="en-US" sz="1000" b="1"/>
                <a:t>million</a:t>
              </a:r>
            </a:p>
            <a:p>
              <a:pPr algn="ctr" eaLnBrk="1" hangingPunct="1">
                <a:lnSpc>
                  <a:spcPct val="90000"/>
                </a:lnSpc>
              </a:pPr>
              <a:r>
                <a:rPr lang="en-US" altLang="en-US" sz="1000" b="1"/>
                <a:t>years</a:t>
              </a:r>
            </a:p>
          </p:txBody>
        </p:sp>
        <p:sp>
          <p:nvSpPr>
            <p:cNvPr id="29702" name="Text Box 10"/>
            <p:cNvSpPr txBox="1">
              <a:spLocks noChangeArrowheads="1"/>
            </p:cNvSpPr>
            <p:nvPr/>
          </p:nvSpPr>
          <p:spPr bwMode="auto">
            <a:xfrm>
              <a:off x="5578475" y="3644900"/>
              <a:ext cx="5937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000" b="1"/>
                <a:t>HAWAII</a:t>
              </a:r>
            </a:p>
            <a:p>
              <a:pPr algn="ctr" eaLnBrk="1" hangingPunct="1">
                <a:lnSpc>
                  <a:spcPct val="90000"/>
                </a:lnSpc>
              </a:pPr>
              <a:r>
                <a:rPr lang="en-US" altLang="en-US" sz="1000" b="1"/>
                <a:t>0.4</a:t>
              </a:r>
            </a:p>
            <a:p>
              <a:pPr algn="ctr" eaLnBrk="1" hangingPunct="1">
                <a:lnSpc>
                  <a:spcPct val="90000"/>
                </a:lnSpc>
              </a:pPr>
              <a:r>
                <a:rPr lang="en-US" altLang="en-US" sz="1000" b="1"/>
                <a:t>million</a:t>
              </a:r>
            </a:p>
            <a:p>
              <a:pPr algn="ctr" eaLnBrk="1" hangingPunct="1">
                <a:lnSpc>
                  <a:spcPct val="90000"/>
                </a:lnSpc>
              </a:pPr>
              <a:r>
                <a:rPr lang="en-US" altLang="en-US" sz="1000" b="1"/>
                <a:t>years</a:t>
              </a:r>
            </a:p>
          </p:txBody>
        </p:sp>
        <p:sp>
          <p:nvSpPr>
            <p:cNvPr id="629771" name="Text Box 11"/>
            <p:cNvSpPr txBox="1">
              <a:spLocks noChangeArrowheads="1"/>
            </p:cNvSpPr>
            <p:nvPr/>
          </p:nvSpPr>
          <p:spPr bwMode="auto">
            <a:xfrm>
              <a:off x="5216838" y="2117221"/>
              <a:ext cx="504653" cy="445376"/>
            </a:xfrm>
            <a:prstGeom prst="rect">
              <a:avLst/>
            </a:prstGeom>
            <a:noFill/>
            <a:ln w="9525">
              <a:noFill/>
              <a:miter lim="800000"/>
              <a:headEnd/>
              <a:tailEnd/>
            </a:ln>
            <a:effectLst/>
          </p:spPr>
          <p:txBody>
            <a:bodyPr wrap="none" lIns="0" tIns="0" rIns="0" bIns="0"/>
            <a:lstStyle/>
            <a:p>
              <a:pPr algn="ctr">
                <a:lnSpc>
                  <a:spcPct val="90000"/>
                </a:lnSpc>
                <a:defRPr/>
              </a:pPr>
              <a:r>
                <a:rPr lang="en-US" sz="1050" b="1" dirty="0">
                  <a:latin typeface="Arial" charset="0"/>
                  <a:ea typeface="+mn-ea"/>
                </a:rPr>
                <a:t>1.3</a:t>
              </a:r>
            </a:p>
            <a:p>
              <a:pPr algn="ctr">
                <a:lnSpc>
                  <a:spcPct val="90000"/>
                </a:lnSpc>
                <a:defRPr/>
              </a:pPr>
              <a:r>
                <a:rPr lang="en-US" sz="1000" b="1" dirty="0">
                  <a:latin typeface="Arial" charset="0"/>
                  <a:ea typeface="+mn-ea"/>
                </a:rPr>
                <a:t>million</a:t>
              </a:r>
              <a:endParaRPr lang="en-US" sz="1050" b="1" dirty="0">
                <a:latin typeface="Arial" charset="0"/>
                <a:ea typeface="+mn-ea"/>
              </a:endParaRPr>
            </a:p>
            <a:p>
              <a:pPr algn="ctr">
                <a:lnSpc>
                  <a:spcPct val="90000"/>
                </a:lnSpc>
                <a:defRPr/>
              </a:pPr>
              <a:r>
                <a:rPr lang="en-US" sz="1050" b="1" dirty="0">
                  <a:latin typeface="Arial" charset="0"/>
                  <a:ea typeface="+mn-ea"/>
                </a:rPr>
                <a:t>years</a:t>
              </a:r>
            </a:p>
          </p:txBody>
        </p:sp>
        <p:sp>
          <p:nvSpPr>
            <p:cNvPr id="29704" name="Text Box 12"/>
            <p:cNvSpPr txBox="1">
              <a:spLocks noChangeArrowheads="1"/>
            </p:cNvSpPr>
            <p:nvPr/>
          </p:nvSpPr>
          <p:spPr bwMode="auto">
            <a:xfrm>
              <a:off x="4784725" y="2701925"/>
              <a:ext cx="568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000" b="1"/>
                <a:t>MAUI</a:t>
              </a:r>
            </a:p>
          </p:txBody>
        </p:sp>
        <p:sp>
          <p:nvSpPr>
            <p:cNvPr id="29705" name="Text Box 13"/>
            <p:cNvSpPr txBox="1">
              <a:spLocks noChangeArrowheads="1"/>
            </p:cNvSpPr>
            <p:nvPr/>
          </p:nvSpPr>
          <p:spPr bwMode="auto">
            <a:xfrm>
              <a:off x="4321175" y="2593975"/>
              <a:ext cx="622300"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000" b="1"/>
                <a:t>MOLOKAI</a:t>
              </a:r>
            </a:p>
          </p:txBody>
        </p:sp>
        <p:sp>
          <p:nvSpPr>
            <p:cNvPr id="29706" name="Text Box 14"/>
            <p:cNvSpPr txBox="1">
              <a:spLocks noChangeArrowheads="1"/>
            </p:cNvSpPr>
            <p:nvPr/>
          </p:nvSpPr>
          <p:spPr bwMode="auto">
            <a:xfrm>
              <a:off x="4283075" y="3098800"/>
              <a:ext cx="568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000" b="1"/>
                <a:t>LANAI</a:t>
              </a:r>
            </a:p>
          </p:txBody>
        </p:sp>
        <p:sp>
          <p:nvSpPr>
            <p:cNvPr id="29707" name="Text Box 15"/>
            <p:cNvSpPr txBox="1">
              <a:spLocks noChangeArrowheads="1"/>
            </p:cNvSpPr>
            <p:nvPr/>
          </p:nvSpPr>
          <p:spPr bwMode="auto">
            <a:xfrm>
              <a:off x="6197600" y="3041650"/>
              <a:ext cx="18859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000" b="1" i="1"/>
                <a:t>Argyroxiphium sandwicense</a:t>
              </a:r>
            </a:p>
          </p:txBody>
        </p:sp>
        <p:sp>
          <p:nvSpPr>
            <p:cNvPr id="29708" name="Text Box 16"/>
            <p:cNvSpPr txBox="1">
              <a:spLocks noChangeArrowheads="1"/>
            </p:cNvSpPr>
            <p:nvPr/>
          </p:nvSpPr>
          <p:spPr bwMode="auto">
            <a:xfrm>
              <a:off x="7245350" y="6184900"/>
              <a:ext cx="10699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000" b="1" i="1"/>
                <a:t>Dubautia linearis</a:t>
              </a:r>
            </a:p>
          </p:txBody>
        </p:sp>
        <p:sp>
          <p:nvSpPr>
            <p:cNvPr id="29709" name="Text Box 17"/>
            <p:cNvSpPr txBox="1">
              <a:spLocks noChangeArrowheads="1"/>
            </p:cNvSpPr>
            <p:nvPr/>
          </p:nvSpPr>
          <p:spPr bwMode="auto">
            <a:xfrm>
              <a:off x="3736975" y="6064250"/>
              <a:ext cx="10699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000" b="1" i="1"/>
                <a:t>Dubautia scabra</a:t>
              </a:r>
            </a:p>
          </p:txBody>
        </p:sp>
        <p:sp>
          <p:nvSpPr>
            <p:cNvPr id="29710" name="Text Box 18"/>
            <p:cNvSpPr txBox="1">
              <a:spLocks noChangeArrowheads="1"/>
            </p:cNvSpPr>
            <p:nvPr/>
          </p:nvSpPr>
          <p:spPr bwMode="auto">
            <a:xfrm>
              <a:off x="476250" y="5302250"/>
              <a:ext cx="13017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000" b="1" i="1"/>
                <a:t>Dubautia waialealae</a:t>
              </a:r>
            </a:p>
          </p:txBody>
        </p:sp>
        <p:sp>
          <p:nvSpPr>
            <p:cNvPr id="29711" name="Text Box 19"/>
            <p:cNvSpPr txBox="1">
              <a:spLocks noChangeArrowheads="1"/>
            </p:cNvSpPr>
            <p:nvPr/>
          </p:nvSpPr>
          <p:spPr bwMode="auto">
            <a:xfrm>
              <a:off x="787400" y="2228850"/>
              <a:ext cx="13017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000" b="1" i="1"/>
                <a:t>Dubautia laxa</a:t>
              </a:r>
            </a:p>
          </p:txBody>
        </p:sp>
        <p:sp>
          <p:nvSpPr>
            <p:cNvPr id="29712" name="Text Box 20"/>
            <p:cNvSpPr txBox="1">
              <a:spLocks noChangeArrowheads="1"/>
            </p:cNvSpPr>
            <p:nvPr/>
          </p:nvSpPr>
          <p:spPr bwMode="auto">
            <a:xfrm rot="-1046798">
              <a:off x="4714875" y="1231900"/>
              <a:ext cx="1333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000" b="1"/>
                <a:t>N</a:t>
              </a:r>
            </a:p>
          </p:txBody>
        </p:sp>
      </p:grpSp>
      <p:sp>
        <p:nvSpPr>
          <p:cNvPr id="29698" name="Title 17"/>
          <p:cNvSpPr>
            <a:spLocks noGrp="1"/>
          </p:cNvSpPr>
          <p:nvPr>
            <p:ph type="title"/>
          </p:nvPr>
        </p:nvSpPr>
        <p:spPr>
          <a:xfrm>
            <a:off x="0" y="228600"/>
            <a:ext cx="9144000" cy="1069975"/>
          </a:xfrm>
        </p:spPr>
        <p:txBody>
          <a:bodyPr/>
          <a:lstStyle/>
          <a:p>
            <a:r>
              <a:rPr lang="en-US" altLang="en-US" sz="2400" b="1" u="sng" dirty="0" smtClean="0">
                <a:solidFill>
                  <a:schemeClr val="tx1"/>
                </a:solidFill>
              </a:rPr>
              <a:t>Adaptive Radiation</a:t>
            </a:r>
            <a:r>
              <a:rPr lang="en-US" altLang="en-US" sz="2400" b="1" dirty="0" smtClean="0">
                <a:solidFill>
                  <a:schemeClr val="tx1"/>
                </a:solidFill>
              </a:rPr>
              <a:t>: </a:t>
            </a:r>
            <a:r>
              <a:rPr lang="en-US" altLang="en-US" sz="2400" dirty="0" smtClean="0">
                <a:solidFill>
                  <a:schemeClr val="tx1"/>
                </a:solidFill>
              </a:rPr>
              <a:t>Hawaiian plants descended from     ancestral tarweed from North America 5 million years ago (</a:t>
            </a:r>
            <a:r>
              <a:rPr lang="en-US" altLang="en-US" sz="2400" dirty="0" err="1" smtClean="0">
                <a:solidFill>
                  <a:schemeClr val="tx1"/>
                </a:solidFill>
              </a:rPr>
              <a:t>mya</a:t>
            </a:r>
            <a:r>
              <a:rPr lang="en-US" altLang="en-US" sz="2400" dirty="0" smtClean="0">
                <a:solidFill>
                  <a:schemeClr val="tx1"/>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57200" y="838200"/>
          <a:ext cx="8229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Content Placeholder 3"/>
          <p:cNvSpPr>
            <a:spLocks noGrp="1"/>
          </p:cNvSpPr>
          <p:nvPr>
            <p:ph sz="half" idx="1"/>
          </p:nvPr>
        </p:nvSpPr>
        <p:spPr>
          <a:xfrm>
            <a:off x="457200" y="1981200"/>
            <a:ext cx="4038600" cy="4602163"/>
          </a:xfrm>
        </p:spPr>
        <p:txBody>
          <a:bodyPr/>
          <a:lstStyle/>
          <a:p>
            <a:pPr>
              <a:buFont typeface="Georgia" panose="02040502050405020303" pitchFamily="18" charset="0"/>
              <a:buNone/>
            </a:pPr>
            <a:r>
              <a:rPr lang="en-US" altLang="en-US" sz="2800" u="sng" dirty="0" smtClean="0"/>
              <a:t>Prezygotic Barriers</a:t>
            </a:r>
            <a:r>
              <a:rPr lang="en-US" altLang="en-US" sz="2800" dirty="0" smtClean="0"/>
              <a:t>:</a:t>
            </a:r>
          </a:p>
          <a:p>
            <a:pPr lvl="1"/>
            <a:r>
              <a:rPr lang="en-US" altLang="en-US" sz="2800" dirty="0" smtClean="0"/>
              <a:t>Impede mating/ 		    fertilization</a:t>
            </a:r>
          </a:p>
          <a:p>
            <a:pPr>
              <a:buFont typeface="Georgia" panose="02040502050405020303" pitchFamily="18" charset="0"/>
              <a:buNone/>
            </a:pPr>
            <a:r>
              <a:rPr lang="en-US" altLang="en-US" sz="2800" dirty="0" smtClean="0"/>
              <a:t>Types:</a:t>
            </a:r>
          </a:p>
          <a:p>
            <a:pPr marL="576262" indent="-457200">
              <a:buFont typeface="+mj-lt"/>
              <a:buAutoNum type="arabicPeriod"/>
            </a:pPr>
            <a:r>
              <a:rPr lang="en-US" altLang="en-US" sz="2500" dirty="0" smtClean="0"/>
              <a:t>Geographic isolation</a:t>
            </a:r>
          </a:p>
          <a:p>
            <a:pPr marL="576262" indent="-457200">
              <a:buFont typeface="+mj-lt"/>
              <a:buAutoNum type="arabicPeriod"/>
            </a:pPr>
            <a:r>
              <a:rPr lang="en-US" altLang="en-US" sz="2500" dirty="0" smtClean="0"/>
              <a:t>Habitat (ecological) isolation</a:t>
            </a:r>
          </a:p>
          <a:p>
            <a:pPr marL="576262" indent="-457200">
              <a:buFont typeface="+mj-lt"/>
              <a:buAutoNum type="arabicPeriod"/>
            </a:pPr>
            <a:r>
              <a:rPr lang="en-US" altLang="en-US" sz="2500" dirty="0" smtClean="0"/>
              <a:t>Temporal isolation</a:t>
            </a:r>
          </a:p>
          <a:p>
            <a:pPr marL="576262" indent="-457200">
              <a:buFont typeface="+mj-lt"/>
              <a:buAutoNum type="arabicPeriod"/>
            </a:pPr>
            <a:r>
              <a:rPr lang="en-US" altLang="en-US" sz="2500" dirty="0" smtClean="0"/>
              <a:t>Behavioral isolation</a:t>
            </a:r>
          </a:p>
          <a:p>
            <a:pPr marL="576262" indent="-457200">
              <a:buFont typeface="+mj-lt"/>
              <a:buAutoNum type="arabicPeriod"/>
            </a:pPr>
            <a:r>
              <a:rPr lang="en-US" altLang="en-US" sz="2500" dirty="0" smtClean="0"/>
              <a:t>Mechanical isolation</a:t>
            </a:r>
          </a:p>
          <a:p>
            <a:pPr marL="576262" indent="-457200">
              <a:buFont typeface="+mj-lt"/>
              <a:buAutoNum type="arabicPeriod"/>
            </a:pPr>
            <a:r>
              <a:rPr lang="en-US" altLang="en-US" sz="2500" dirty="0" smtClean="0"/>
              <a:t>Gametic isolation</a:t>
            </a:r>
          </a:p>
        </p:txBody>
      </p:sp>
      <p:sp>
        <p:nvSpPr>
          <p:cNvPr id="11268" name="Content Placeholder 4"/>
          <p:cNvSpPr>
            <a:spLocks noGrp="1"/>
          </p:cNvSpPr>
          <p:nvPr>
            <p:ph sz="half" idx="2"/>
          </p:nvPr>
        </p:nvSpPr>
        <p:spPr>
          <a:xfrm>
            <a:off x="4648200" y="2057400"/>
            <a:ext cx="4495800" cy="4525963"/>
          </a:xfrm>
        </p:spPr>
        <p:txBody>
          <a:bodyPr/>
          <a:lstStyle/>
          <a:p>
            <a:pPr>
              <a:buFont typeface="Georgia" panose="02040502050405020303" pitchFamily="18" charset="0"/>
              <a:buNone/>
            </a:pPr>
            <a:r>
              <a:rPr lang="en-US" altLang="en-US" sz="2800" u="sng" dirty="0" smtClean="0"/>
              <a:t>Postzygotic Barriers</a:t>
            </a:r>
            <a:r>
              <a:rPr lang="en-US" altLang="en-US" sz="2800" dirty="0" smtClean="0"/>
              <a:t>:</a:t>
            </a:r>
          </a:p>
          <a:p>
            <a:pPr lvl="1"/>
            <a:r>
              <a:rPr lang="en-US" altLang="en-US" sz="2800" dirty="0" smtClean="0"/>
              <a:t>Prevent hybrid zygote from developing into viable adult</a:t>
            </a:r>
          </a:p>
          <a:p>
            <a:pPr>
              <a:buFont typeface="Georgia" panose="02040502050405020303" pitchFamily="18" charset="0"/>
              <a:buNone/>
            </a:pPr>
            <a:r>
              <a:rPr lang="en-US" altLang="en-US" sz="2800" dirty="0" smtClean="0"/>
              <a:t>Types:</a:t>
            </a:r>
          </a:p>
          <a:p>
            <a:pPr marL="633412" indent="-514350">
              <a:buFont typeface="+mj-lt"/>
              <a:buAutoNum type="arabicPeriod"/>
            </a:pPr>
            <a:r>
              <a:rPr lang="en-US" altLang="en-US" sz="2900" dirty="0" smtClean="0"/>
              <a:t>Reduced hybrid viability</a:t>
            </a:r>
          </a:p>
          <a:p>
            <a:pPr marL="633412" indent="-514350">
              <a:buFont typeface="+mj-lt"/>
              <a:buAutoNum type="arabicPeriod"/>
            </a:pPr>
            <a:r>
              <a:rPr lang="en-US" altLang="en-US" sz="2900" dirty="0" smtClean="0"/>
              <a:t>Reduced hybrid fertility</a:t>
            </a:r>
          </a:p>
          <a:p>
            <a:pPr marL="633412" indent="-514350">
              <a:buFont typeface="+mj-lt"/>
              <a:buAutoNum type="arabicPeriod"/>
            </a:pPr>
            <a:r>
              <a:rPr lang="en-US" altLang="en-US" sz="2900" dirty="0" smtClean="0"/>
              <a:t>Hybrid breakdown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descr="Rectangle: Click to edit Master text styles&#10;Second level&#10;Third level&#10;Fourth level&#10;Fifth level"/>
          <p:cNvSpPr>
            <a:spLocks noGrp="1" noChangeArrowheads="1"/>
          </p:cNvSpPr>
          <p:nvPr>
            <p:ph type="body" idx="1"/>
          </p:nvPr>
        </p:nvSpPr>
        <p:spPr>
          <a:xfrm>
            <a:off x="476251" y="1349375"/>
            <a:ext cx="8375650" cy="933450"/>
          </a:xfrm>
          <a:noFill/>
        </p:spPr>
        <p:txBody>
          <a:bodyPr lIns="0" rIns="0"/>
          <a:lstStyle/>
          <a:p>
            <a:pPr eaLnBrk="1" hangingPunct="1">
              <a:lnSpc>
                <a:spcPct val="90000"/>
              </a:lnSpc>
            </a:pPr>
            <a:r>
              <a:rPr lang="en-US" altLang="en-US" dirty="0" smtClean="0">
                <a:ea typeface="ＭＳ Ｐゴシック" panose="020B0600070205080204" pitchFamily="34" charset="-128"/>
              </a:rPr>
              <a:t>Obstacle to mating or to fertilization if mating occurs</a:t>
            </a:r>
          </a:p>
        </p:txBody>
      </p:sp>
      <p:sp>
        <p:nvSpPr>
          <p:cNvPr id="35843" name="Rectangle 2"/>
          <p:cNvSpPr>
            <a:spLocks noGrp="1" noChangeArrowheads="1"/>
          </p:cNvSpPr>
          <p:nvPr>
            <p:ph type="title"/>
          </p:nvPr>
        </p:nvSpPr>
        <p:spPr>
          <a:xfrm>
            <a:off x="247650" y="333271"/>
            <a:ext cx="8229600" cy="1066800"/>
          </a:xfrm>
        </p:spPr>
        <p:txBody>
          <a:bodyPr/>
          <a:lstStyle/>
          <a:p>
            <a:pPr eaLnBrk="1" hangingPunct="1"/>
            <a:r>
              <a:rPr lang="en-US" altLang="en-US" dirty="0" smtClean="0">
                <a:ea typeface="ＭＳ Ｐゴシック" panose="020B0600070205080204" pitchFamily="34" charset="-128"/>
              </a:rPr>
              <a:t>PRE-reproduction barriers</a:t>
            </a:r>
          </a:p>
        </p:txBody>
      </p:sp>
      <p:grpSp>
        <p:nvGrpSpPr>
          <p:cNvPr id="2" name="Group 21"/>
          <p:cNvGrpSpPr>
            <a:grpSpLocks/>
          </p:cNvGrpSpPr>
          <p:nvPr/>
        </p:nvGrpSpPr>
        <p:grpSpPr bwMode="auto">
          <a:xfrm>
            <a:off x="187325" y="4600575"/>
            <a:ext cx="2570163" cy="2263775"/>
            <a:chOff x="118" y="2924"/>
            <a:chExt cx="1619" cy="1426"/>
          </a:xfrm>
        </p:grpSpPr>
        <p:sp>
          <p:nvSpPr>
            <p:cNvPr id="35860" name="Rectangle 15"/>
            <p:cNvSpPr>
              <a:spLocks noChangeArrowheads="1"/>
            </p:cNvSpPr>
            <p:nvPr/>
          </p:nvSpPr>
          <p:spPr bwMode="auto">
            <a:xfrm>
              <a:off x="118" y="4100"/>
              <a:ext cx="1619"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90909"/>
                  </a:solidFill>
                </a:rPr>
                <a:t>behavioral isolation</a:t>
              </a:r>
            </a:p>
          </p:txBody>
        </p:sp>
        <p:pic>
          <p:nvPicPr>
            <p:cNvPr id="35861" name="Picture 9" descr="ta23-014_reproductive_i_c"/>
            <p:cNvPicPr>
              <a:picLocks noChangeAspect="1" noChangeArrowheads="1"/>
            </p:cNvPicPr>
            <p:nvPr/>
          </p:nvPicPr>
          <p:blipFill>
            <a:blip r:embed="rId4">
              <a:extLst>
                <a:ext uri="{28A0092B-C50C-407E-A947-70E740481C1C}">
                  <a14:useLocalDpi xmlns:a14="http://schemas.microsoft.com/office/drawing/2010/main" val="0"/>
                </a:ext>
              </a:extLst>
            </a:blip>
            <a:srcRect l="12375" t="3149" r="11250" b="2251"/>
            <a:stretch>
              <a:fillRect/>
            </a:stretch>
          </p:blipFill>
          <p:spPr bwMode="auto">
            <a:xfrm>
              <a:off x="317" y="2924"/>
              <a:ext cx="1296" cy="12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18"/>
          <p:cNvGrpSpPr>
            <a:grpSpLocks/>
          </p:cNvGrpSpPr>
          <p:nvPr/>
        </p:nvGrpSpPr>
        <p:grpSpPr bwMode="auto">
          <a:xfrm>
            <a:off x="247650" y="2338388"/>
            <a:ext cx="2668588" cy="2233612"/>
            <a:chOff x="156" y="1473"/>
            <a:chExt cx="1681" cy="1407"/>
          </a:xfrm>
        </p:grpSpPr>
        <p:pic>
          <p:nvPicPr>
            <p:cNvPr id="35858" name="Picture 6" descr="ta23-011_reproductive_i_c"/>
            <p:cNvPicPr>
              <a:picLocks noChangeAspect="1" noChangeArrowheads="1"/>
            </p:cNvPicPr>
            <p:nvPr/>
          </p:nvPicPr>
          <p:blipFill>
            <a:blip r:embed="rId5">
              <a:extLst>
                <a:ext uri="{28A0092B-C50C-407E-A947-70E740481C1C}">
                  <a14:useLocalDpi xmlns:a14="http://schemas.microsoft.com/office/drawing/2010/main" val="0"/>
                </a:ext>
              </a:extLst>
            </a:blip>
            <a:srcRect l="12375" t="3149" r="10126" b="2251"/>
            <a:stretch>
              <a:fillRect/>
            </a:stretch>
          </p:blipFill>
          <p:spPr bwMode="auto">
            <a:xfrm>
              <a:off x="300" y="1473"/>
              <a:ext cx="1316" cy="12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59" name="Rectangle 12"/>
            <p:cNvSpPr>
              <a:spLocks noChangeArrowheads="1"/>
            </p:cNvSpPr>
            <p:nvPr/>
          </p:nvSpPr>
          <p:spPr bwMode="auto">
            <a:xfrm>
              <a:off x="156" y="2630"/>
              <a:ext cx="168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90909"/>
                  </a:solidFill>
                </a:rPr>
                <a:t>geographic isolation</a:t>
              </a:r>
            </a:p>
          </p:txBody>
        </p:sp>
      </p:grpSp>
      <p:grpSp>
        <p:nvGrpSpPr>
          <p:cNvPr id="4" name="Group 19"/>
          <p:cNvGrpSpPr>
            <a:grpSpLocks/>
          </p:cNvGrpSpPr>
          <p:nvPr/>
        </p:nvGrpSpPr>
        <p:grpSpPr bwMode="auto">
          <a:xfrm>
            <a:off x="3321050" y="2341563"/>
            <a:ext cx="2541588" cy="2230437"/>
            <a:chOff x="2092" y="1475"/>
            <a:chExt cx="1601" cy="1405"/>
          </a:xfrm>
        </p:grpSpPr>
        <p:pic>
          <p:nvPicPr>
            <p:cNvPr id="35856" name="Picture 7" descr="ta23-012_reproductive_i_c"/>
            <p:cNvPicPr>
              <a:picLocks noChangeAspect="1" noChangeArrowheads="1"/>
            </p:cNvPicPr>
            <p:nvPr/>
          </p:nvPicPr>
          <p:blipFill>
            <a:blip r:embed="rId6">
              <a:extLst>
                <a:ext uri="{28A0092B-C50C-407E-A947-70E740481C1C}">
                  <a14:useLocalDpi xmlns:a14="http://schemas.microsoft.com/office/drawing/2010/main" val="0"/>
                </a:ext>
              </a:extLst>
            </a:blip>
            <a:srcRect l="12375" t="4500" r="12375" b="1649"/>
            <a:stretch>
              <a:fillRect/>
            </a:stretch>
          </p:blipFill>
          <p:spPr bwMode="auto">
            <a:xfrm>
              <a:off x="2228" y="1475"/>
              <a:ext cx="1284" cy="12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57" name="Rectangle 13"/>
            <p:cNvSpPr>
              <a:spLocks noChangeArrowheads="1"/>
            </p:cNvSpPr>
            <p:nvPr/>
          </p:nvSpPr>
          <p:spPr bwMode="auto">
            <a:xfrm>
              <a:off x="2092" y="2630"/>
              <a:ext cx="16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90909"/>
                  </a:solidFill>
                </a:rPr>
                <a:t>ecological isolation</a:t>
              </a:r>
            </a:p>
          </p:txBody>
        </p:sp>
      </p:grpSp>
      <p:grpSp>
        <p:nvGrpSpPr>
          <p:cNvPr id="5" name="Group 20"/>
          <p:cNvGrpSpPr>
            <a:grpSpLocks/>
          </p:cNvGrpSpPr>
          <p:nvPr/>
        </p:nvGrpSpPr>
        <p:grpSpPr bwMode="auto">
          <a:xfrm>
            <a:off x="6429375" y="2344738"/>
            <a:ext cx="2371725" cy="2235200"/>
            <a:chOff x="4050" y="1477"/>
            <a:chExt cx="1494" cy="1408"/>
          </a:xfrm>
        </p:grpSpPr>
        <p:pic>
          <p:nvPicPr>
            <p:cNvPr id="35854" name="Picture 8" descr="ta23-013_reproductive_i_c"/>
            <p:cNvPicPr>
              <a:picLocks noChangeAspect="1" noChangeArrowheads="1"/>
            </p:cNvPicPr>
            <p:nvPr/>
          </p:nvPicPr>
          <p:blipFill>
            <a:blip r:embed="rId7">
              <a:extLst>
                <a:ext uri="{28A0092B-C50C-407E-A947-70E740481C1C}">
                  <a14:useLocalDpi xmlns:a14="http://schemas.microsoft.com/office/drawing/2010/main" val="0"/>
                </a:ext>
              </a:extLst>
            </a:blip>
            <a:srcRect l="12375" t="3149" r="11250" b="2251"/>
            <a:stretch>
              <a:fillRect/>
            </a:stretch>
          </p:blipFill>
          <p:spPr bwMode="auto">
            <a:xfrm>
              <a:off x="4123" y="1477"/>
              <a:ext cx="1296" cy="12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55" name="Rectangle 14"/>
            <p:cNvSpPr>
              <a:spLocks noChangeArrowheads="1"/>
            </p:cNvSpPr>
            <p:nvPr/>
          </p:nvSpPr>
          <p:spPr bwMode="auto">
            <a:xfrm>
              <a:off x="4050" y="2635"/>
              <a:ext cx="14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90909"/>
                  </a:solidFill>
                </a:rPr>
                <a:t>temporal isolation</a:t>
              </a:r>
            </a:p>
          </p:txBody>
        </p:sp>
      </p:grpSp>
      <p:grpSp>
        <p:nvGrpSpPr>
          <p:cNvPr id="6" name="Group 25"/>
          <p:cNvGrpSpPr>
            <a:grpSpLocks/>
          </p:cNvGrpSpPr>
          <p:nvPr/>
        </p:nvGrpSpPr>
        <p:grpSpPr bwMode="auto">
          <a:xfrm>
            <a:off x="3222625" y="4600575"/>
            <a:ext cx="2682875" cy="2266950"/>
            <a:chOff x="2030" y="2898"/>
            <a:chExt cx="1690" cy="1428"/>
          </a:xfrm>
        </p:grpSpPr>
        <p:pic>
          <p:nvPicPr>
            <p:cNvPr id="35852" name="Picture 10" descr="ta23-015_reproductive_i_c"/>
            <p:cNvPicPr>
              <a:picLocks noChangeAspect="1" noChangeArrowheads="1"/>
            </p:cNvPicPr>
            <p:nvPr/>
          </p:nvPicPr>
          <p:blipFill>
            <a:blip r:embed="rId8">
              <a:extLst>
                <a:ext uri="{28A0092B-C50C-407E-A947-70E740481C1C}">
                  <a14:useLocalDpi xmlns:a14="http://schemas.microsoft.com/office/drawing/2010/main" val="0"/>
                </a:ext>
              </a:extLst>
            </a:blip>
            <a:srcRect l="12375" t="3149" r="11250" b="2251"/>
            <a:stretch>
              <a:fillRect/>
            </a:stretch>
          </p:blipFill>
          <p:spPr bwMode="auto">
            <a:xfrm>
              <a:off x="2222" y="2898"/>
              <a:ext cx="1296" cy="12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53" name="Rectangle 16"/>
            <p:cNvSpPr>
              <a:spLocks noChangeArrowheads="1"/>
            </p:cNvSpPr>
            <p:nvPr/>
          </p:nvSpPr>
          <p:spPr bwMode="auto">
            <a:xfrm>
              <a:off x="2030" y="4076"/>
              <a:ext cx="16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90909"/>
                  </a:solidFill>
                </a:rPr>
                <a:t>mechanical isolation</a:t>
              </a:r>
            </a:p>
          </p:txBody>
        </p:sp>
      </p:grpSp>
      <p:grpSp>
        <p:nvGrpSpPr>
          <p:cNvPr id="7" name="Group 24"/>
          <p:cNvGrpSpPr>
            <a:grpSpLocks/>
          </p:cNvGrpSpPr>
          <p:nvPr/>
        </p:nvGrpSpPr>
        <p:grpSpPr bwMode="auto">
          <a:xfrm>
            <a:off x="6480175" y="4600575"/>
            <a:ext cx="2259013" cy="2257425"/>
            <a:chOff x="4082" y="2898"/>
            <a:chExt cx="1423" cy="1422"/>
          </a:xfrm>
        </p:grpSpPr>
        <p:pic>
          <p:nvPicPr>
            <p:cNvPr id="35850" name="Picture 11" descr="ta23-016_reproductive_i_c"/>
            <p:cNvPicPr>
              <a:picLocks noChangeAspect="1" noChangeArrowheads="1"/>
            </p:cNvPicPr>
            <p:nvPr/>
          </p:nvPicPr>
          <p:blipFill>
            <a:blip r:embed="rId9">
              <a:extLst>
                <a:ext uri="{28A0092B-C50C-407E-A947-70E740481C1C}">
                  <a14:useLocalDpi xmlns:a14="http://schemas.microsoft.com/office/drawing/2010/main" val="0"/>
                </a:ext>
              </a:extLst>
            </a:blip>
            <a:srcRect l="12375" t="3149" r="11250" b="2251"/>
            <a:stretch>
              <a:fillRect/>
            </a:stretch>
          </p:blipFill>
          <p:spPr bwMode="auto">
            <a:xfrm>
              <a:off x="4134" y="2898"/>
              <a:ext cx="1296" cy="12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51" name="Rectangle 17"/>
            <p:cNvSpPr>
              <a:spLocks noChangeArrowheads="1"/>
            </p:cNvSpPr>
            <p:nvPr/>
          </p:nvSpPr>
          <p:spPr bwMode="auto">
            <a:xfrm>
              <a:off x="4082" y="4070"/>
              <a:ext cx="14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90909"/>
                  </a:solidFill>
                </a:rPr>
                <a:t>gametic isolation</a:t>
              </a:r>
            </a:p>
          </p:txBody>
        </p:sp>
      </p:grpSp>
    </p:spTree>
    <p:extLst>
      <p:ext uri="{BB962C8B-B14F-4D97-AF65-F5344CB8AC3E}">
        <p14:creationId xmlns:p14="http://schemas.microsoft.com/office/powerpoint/2010/main" val="3367183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Pencil Check"/>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Pencil Check"/>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Pencil Check"/>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 calcmode="lin" valueType="num">
                                      <p:cBhvr>
                                        <p:cTn id="41" dur="500" fill="hold"/>
                                        <p:tgtEl>
                                          <p:spTgt spid="6"/>
                                        </p:tgtEl>
                                        <p:attrNameLst>
                                          <p:attrName>ppt_x</p:attrName>
                                        </p:attrNameLst>
                                      </p:cBhvr>
                                      <p:tavLst>
                                        <p:tav tm="0">
                                          <p:val>
                                            <p:fltVal val="0.5"/>
                                          </p:val>
                                        </p:tav>
                                        <p:tav tm="100000">
                                          <p:val>
                                            <p:strVal val="#ppt_x"/>
                                          </p:val>
                                        </p:tav>
                                      </p:tavLst>
                                    </p:anim>
                                    <p:anim calcmode="lin" valueType="num">
                                      <p:cBhvr>
                                        <p:cTn id="42" dur="500" fill="hold"/>
                                        <p:tgtEl>
                                          <p:spTgt spid="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Pencil Check"/>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4313" y="1874838"/>
            <a:ext cx="242728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a:xfrm>
            <a:off x="304800" y="706438"/>
            <a:ext cx="8229600" cy="1066800"/>
          </a:xfrm>
        </p:spPr>
        <p:txBody>
          <a:bodyPr/>
          <a:lstStyle/>
          <a:p>
            <a:pPr eaLnBrk="1" hangingPunct="1"/>
            <a:r>
              <a:rPr lang="en-US" altLang="en-US" dirty="0" smtClean="0">
                <a:ea typeface="ＭＳ Ｐゴシック" panose="020B0600070205080204" pitchFamily="34" charset="-128"/>
              </a:rPr>
              <a:t>Geographic isolation</a:t>
            </a:r>
          </a:p>
        </p:txBody>
      </p:sp>
      <p:sp>
        <p:nvSpPr>
          <p:cNvPr id="386051" name="Rectangle 3" descr="Rectangle: Click to edit Master text styles&#10;Second level&#10;Third level&#10;Fourth level&#10;Fifth level"/>
          <p:cNvSpPr>
            <a:spLocks noGrp="1" noChangeArrowheads="1"/>
          </p:cNvSpPr>
          <p:nvPr>
            <p:ph type="body" idx="1"/>
          </p:nvPr>
        </p:nvSpPr>
        <p:spPr>
          <a:xfrm>
            <a:off x="304800" y="1897323"/>
            <a:ext cx="7772400" cy="2333625"/>
          </a:xfrm>
        </p:spPr>
        <p:txBody>
          <a:bodyPr/>
          <a:lstStyle/>
          <a:p>
            <a:pPr eaLnBrk="1" hangingPunct="1"/>
            <a:r>
              <a:rPr lang="en-US" altLang="en-US" dirty="0" smtClean="0">
                <a:ea typeface="ＭＳ Ｐゴシック" panose="020B0600070205080204" pitchFamily="34" charset="-128"/>
              </a:rPr>
              <a:t>Species occur in different areas</a:t>
            </a:r>
          </a:p>
          <a:p>
            <a:pPr lvl="1" eaLnBrk="1" hangingPunct="1"/>
            <a:r>
              <a:rPr lang="en-US" altLang="en-US" dirty="0" smtClean="0">
                <a:ea typeface="ＭＳ Ｐゴシック" panose="020B0600070205080204" pitchFamily="34" charset="-128"/>
              </a:rPr>
              <a:t>physical barrier</a:t>
            </a:r>
          </a:p>
          <a:p>
            <a:pPr lvl="1" eaLnBrk="1" hangingPunct="1"/>
            <a:r>
              <a:rPr lang="en-US" altLang="en-US" u="sng" dirty="0" smtClean="0">
                <a:solidFill>
                  <a:srgbClr val="CC0000"/>
                </a:solidFill>
                <a:ea typeface="ＭＳ Ｐゴシック" panose="020B0600070205080204" pitchFamily="34" charset="-128"/>
              </a:rPr>
              <a:t>allopatric speciation</a:t>
            </a:r>
            <a:endParaRPr lang="en-US" altLang="en-US" dirty="0" smtClean="0">
              <a:ea typeface="ＭＳ Ｐゴシック" panose="020B0600070205080204" pitchFamily="34" charset="-128"/>
            </a:endParaRPr>
          </a:p>
        </p:txBody>
      </p:sp>
      <p:sp>
        <p:nvSpPr>
          <p:cNvPr id="386057" name="Rectangle 9"/>
          <p:cNvSpPr>
            <a:spLocks noChangeArrowheads="1"/>
          </p:cNvSpPr>
          <p:nvPr/>
        </p:nvSpPr>
        <p:spPr bwMode="auto">
          <a:xfrm>
            <a:off x="6553200" y="3565525"/>
            <a:ext cx="2438400" cy="3140075"/>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Harris’s antelope squirrel inhabits the canyon’s south rim (L). Just a few miles away on the north rim (R) lives the closely related white-tailed antelope squirrel </a:t>
            </a:r>
          </a:p>
        </p:txBody>
      </p:sp>
      <p:sp>
        <p:nvSpPr>
          <p:cNvPr id="37894" name="Rectangle 11"/>
          <p:cNvSpPr>
            <a:spLocks noChangeArrowheads="1"/>
          </p:cNvSpPr>
          <p:nvPr/>
        </p:nvSpPr>
        <p:spPr bwMode="auto">
          <a:xfrm>
            <a:off x="5981700" y="309563"/>
            <a:ext cx="3162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i="1">
                <a:solidFill>
                  <a:srgbClr val="0F116A"/>
                </a:solidFill>
              </a:rPr>
              <a:t>Ammospermophilus spp</a:t>
            </a:r>
          </a:p>
        </p:txBody>
      </p:sp>
      <p:pic>
        <p:nvPicPr>
          <p:cNvPr id="37895" name="Picture 7" descr="slide6.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938" y="3678238"/>
            <a:ext cx="63309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876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1">
                                            <p:txEl>
                                              <p:pRg st="1" end="1"/>
                                            </p:txEl>
                                          </p:spTgt>
                                        </p:tgtEl>
                                        <p:attrNameLst>
                                          <p:attrName>style.visibility</p:attrName>
                                        </p:attrNameLst>
                                      </p:cBhvr>
                                      <p:to>
                                        <p:strVal val="visible"/>
                                      </p:to>
                                    </p:set>
                                    <p:anim calcmode="lin" valueType="num">
                                      <p:cBhvr additive="base">
                                        <p:cTn id="7" dur="500" fill="hold"/>
                                        <p:tgtEl>
                                          <p:spTgt spid="3860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1">
                                            <p:txEl>
                                              <p:pRg st="2" end="2"/>
                                            </p:txEl>
                                          </p:spTgt>
                                        </p:tgtEl>
                                        <p:attrNameLst>
                                          <p:attrName>style.visibility</p:attrName>
                                        </p:attrNameLst>
                                      </p:cBhvr>
                                      <p:to>
                                        <p:strVal val="visible"/>
                                      </p:to>
                                    </p:set>
                                    <p:anim calcmode="lin" valueType="num">
                                      <p:cBhvr additive="base">
                                        <p:cTn id="13" dur="500" fill="hold"/>
                                        <p:tgtEl>
                                          <p:spTgt spid="3860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par>
                          <p:cTn id="15" fill="hold" nodeType="afterGroup">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386057"/>
                                        </p:tgtEl>
                                        <p:attrNameLst>
                                          <p:attrName>style.visibility</p:attrName>
                                        </p:attrNameLst>
                                      </p:cBhvr>
                                      <p:to>
                                        <p:strVal val="visible"/>
                                      </p:to>
                                    </p:set>
                                    <p:anim calcmode="lin" valueType="num">
                                      <p:cBhvr additive="base">
                                        <p:cTn id="18" dur="500" fill="hold"/>
                                        <p:tgtEl>
                                          <p:spTgt spid="386057"/>
                                        </p:tgtEl>
                                        <p:attrNameLst>
                                          <p:attrName>ppt_x</p:attrName>
                                        </p:attrNameLst>
                                      </p:cBhvr>
                                      <p:tavLst>
                                        <p:tav tm="0">
                                          <p:val>
                                            <p:strVal val="1+#ppt_w/2"/>
                                          </p:val>
                                        </p:tav>
                                        <p:tav tm="100000">
                                          <p:val>
                                            <p:strVal val="#ppt_x"/>
                                          </p:val>
                                        </p:tav>
                                      </p:tavLst>
                                    </p:anim>
                                    <p:anim calcmode="lin" valueType="num">
                                      <p:cBhvr additive="base">
                                        <p:cTn id="19" dur="500" fill="hold"/>
                                        <p:tgtEl>
                                          <p:spTgt spid="3860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autoUpdateAnimBg="0"/>
      <p:bldP spid="3860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0338" y="473869"/>
            <a:ext cx="8229600" cy="1066800"/>
          </a:xfrm>
        </p:spPr>
        <p:txBody>
          <a:bodyPr/>
          <a:lstStyle/>
          <a:p>
            <a:pPr eaLnBrk="1" hangingPunct="1"/>
            <a:r>
              <a:rPr lang="en-US" altLang="en-US" dirty="0" smtClean="0">
                <a:ea typeface="ＭＳ Ｐゴシック" panose="020B0600070205080204" pitchFamily="34" charset="-128"/>
              </a:rPr>
              <a:t>Ecological isolation</a:t>
            </a:r>
          </a:p>
        </p:txBody>
      </p:sp>
      <p:sp>
        <p:nvSpPr>
          <p:cNvPr id="467971" name="Rectangle 3" descr="Rectangle: Click to edit Master text styles&#10;Second level&#10;Third level&#10;Fourth level&#10;Fifth level"/>
          <p:cNvSpPr>
            <a:spLocks noGrp="1" noChangeArrowheads="1"/>
          </p:cNvSpPr>
          <p:nvPr>
            <p:ph type="body" idx="1"/>
          </p:nvPr>
        </p:nvSpPr>
        <p:spPr>
          <a:xfrm>
            <a:off x="304800" y="1266031"/>
            <a:ext cx="8821738" cy="1500188"/>
          </a:xfrm>
        </p:spPr>
        <p:txBody>
          <a:bodyPr/>
          <a:lstStyle/>
          <a:p>
            <a:pPr eaLnBrk="1" hangingPunct="1"/>
            <a:r>
              <a:rPr lang="en-US" altLang="en-US" sz="2600" dirty="0" smtClean="0">
                <a:ea typeface="ＭＳ Ｐゴシック" panose="020B0600070205080204" pitchFamily="34" charset="-128"/>
              </a:rPr>
              <a:t>Species occur in same region, but occupy different habitats so </a:t>
            </a:r>
            <a:r>
              <a:rPr lang="en-US" altLang="en-US" sz="2600" u="sng" dirty="0" smtClean="0">
                <a:ea typeface="ＭＳ Ｐゴシック" panose="020B0600070205080204" pitchFamily="34" charset="-128"/>
              </a:rPr>
              <a:t>rarely</a:t>
            </a:r>
            <a:r>
              <a:rPr lang="en-US" altLang="en-US" sz="2600" dirty="0" smtClean="0">
                <a:ea typeface="ＭＳ Ｐゴシック" panose="020B0600070205080204" pitchFamily="34" charset="-128"/>
              </a:rPr>
              <a:t> encounter each other</a:t>
            </a:r>
          </a:p>
          <a:p>
            <a:pPr lvl="1" eaLnBrk="1" hangingPunct="1"/>
            <a:r>
              <a:rPr lang="en-US" altLang="en-US" sz="2400" u="sng" dirty="0" smtClean="0">
                <a:solidFill>
                  <a:srgbClr val="CC0000"/>
                </a:solidFill>
                <a:ea typeface="ＭＳ Ｐゴシック" panose="020B0600070205080204" pitchFamily="34" charset="-128"/>
              </a:rPr>
              <a:t>reproductively isolated</a:t>
            </a:r>
            <a:endParaRPr lang="en-US" altLang="en-US" sz="2400" dirty="0" smtClean="0">
              <a:ea typeface="ＭＳ Ｐゴシック" panose="020B0600070205080204" pitchFamily="34" charset="-128"/>
            </a:endParaRPr>
          </a:p>
        </p:txBody>
      </p:sp>
      <p:pic>
        <p:nvPicPr>
          <p:cNvPr id="4679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25" y="2514600"/>
            <a:ext cx="2162175" cy="2819400"/>
          </a:xfrm>
          <a:prstGeom prst="rect">
            <a:avLst/>
          </a:prstGeom>
          <a:noFill/>
          <a:ln>
            <a:noFill/>
          </a:ln>
          <a:effectLst>
            <a:outerShdw dist="35921" dir="2700000" algn="ctr" rotWithShape="0">
              <a:srgbClr val="09090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73" name="Rectangle 5"/>
          <p:cNvSpPr>
            <a:spLocks noChangeArrowheads="1"/>
          </p:cNvSpPr>
          <p:nvPr/>
        </p:nvSpPr>
        <p:spPr bwMode="auto">
          <a:xfrm>
            <a:off x="1849438" y="2781300"/>
            <a:ext cx="5638800" cy="1006475"/>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2000" b="1">
                <a:solidFill>
                  <a:schemeClr val="tx2"/>
                </a:solidFill>
                <a:latin typeface="Arial" charset="0"/>
                <a:ea typeface="+mn-ea"/>
              </a:rPr>
              <a:t>2 species of garter snake, </a:t>
            </a:r>
            <a:r>
              <a:rPr lang="en-US" sz="2000" b="1" i="1">
                <a:solidFill>
                  <a:schemeClr val="tx2"/>
                </a:solidFill>
                <a:latin typeface="Arial" charset="0"/>
                <a:ea typeface="+mn-ea"/>
              </a:rPr>
              <a:t>Thamnophis</a:t>
            </a:r>
            <a:r>
              <a:rPr lang="en-US" sz="2000" b="1">
                <a:solidFill>
                  <a:schemeClr val="tx2"/>
                </a:solidFill>
                <a:latin typeface="Arial" charset="0"/>
                <a:ea typeface="+mn-ea"/>
              </a:rPr>
              <a:t>, occur in same area, but one lives in water &amp; other is terrestrial</a:t>
            </a:r>
          </a:p>
        </p:txBody>
      </p:sp>
      <p:pic>
        <p:nvPicPr>
          <p:cNvPr id="46797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l="3516" t="8438" r="3516" b="11250"/>
          <a:stretch>
            <a:fillRect/>
          </a:stretch>
        </p:blipFill>
        <p:spPr bwMode="auto">
          <a:xfrm flipH="1">
            <a:off x="31750" y="3740150"/>
            <a:ext cx="2751138" cy="1782763"/>
          </a:xfrm>
          <a:prstGeom prst="rect">
            <a:avLst/>
          </a:prstGeom>
          <a:noFill/>
          <a:ln>
            <a:noFill/>
          </a:ln>
          <a:effectLst>
            <a:outerShdw dist="35921" dir="2700000" algn="ctr" rotWithShape="0">
              <a:srgbClr val="090909">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7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4825" y="5049838"/>
            <a:ext cx="2500313" cy="1671637"/>
          </a:xfrm>
          <a:prstGeom prst="rect">
            <a:avLst/>
          </a:prstGeom>
          <a:noFill/>
          <a:ln>
            <a:noFill/>
          </a:ln>
          <a:effectLst>
            <a:outerShdw dist="35921" dir="2700000" algn="ctr" rotWithShape="0">
              <a:srgbClr val="090909">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75" name="Rectangle 7"/>
          <p:cNvSpPr>
            <a:spLocks noChangeArrowheads="1"/>
          </p:cNvSpPr>
          <p:nvPr/>
        </p:nvSpPr>
        <p:spPr bwMode="auto">
          <a:xfrm>
            <a:off x="4330700" y="4822825"/>
            <a:ext cx="2667000" cy="1920875"/>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p>
            <a:pPr algn="l">
              <a:defRPr/>
            </a:pPr>
            <a:r>
              <a:rPr lang="en-US" sz="2000" b="1">
                <a:solidFill>
                  <a:schemeClr val="tx2"/>
                </a:solidFill>
                <a:latin typeface="Arial" charset="0"/>
                <a:ea typeface="+mn-ea"/>
              </a:rPr>
              <a:t>lions &amp; tigers could hybridize, but they live in different habitats:</a:t>
            </a:r>
          </a:p>
          <a:p>
            <a:pPr algn="l">
              <a:buFont typeface="Wingdings" charset="2"/>
              <a:buChar char="§"/>
              <a:defRPr/>
            </a:pPr>
            <a:r>
              <a:rPr lang="en-US" sz="2000" b="1">
                <a:solidFill>
                  <a:schemeClr val="tx2"/>
                </a:solidFill>
                <a:latin typeface="Arial" charset="0"/>
                <a:ea typeface="+mn-ea"/>
              </a:rPr>
              <a:t> lions in grasslands</a:t>
            </a:r>
          </a:p>
          <a:p>
            <a:pPr algn="l">
              <a:buFont typeface="Wingdings" charset="2"/>
              <a:buChar char="§"/>
              <a:defRPr/>
            </a:pPr>
            <a:r>
              <a:rPr lang="en-US" sz="2000" b="1">
                <a:solidFill>
                  <a:schemeClr val="tx2"/>
                </a:solidFill>
                <a:latin typeface="Arial" charset="0"/>
                <a:ea typeface="+mn-ea"/>
              </a:rPr>
              <a:t> tigers in rainforest</a:t>
            </a:r>
          </a:p>
        </p:txBody>
      </p:sp>
      <p:sp>
        <p:nvSpPr>
          <p:cNvPr id="39945" name="Rectangle 9"/>
          <p:cNvSpPr>
            <a:spLocks noChangeArrowheads="1"/>
          </p:cNvSpPr>
          <p:nvPr/>
        </p:nvSpPr>
        <p:spPr bwMode="auto">
          <a:xfrm>
            <a:off x="6135688" y="320675"/>
            <a:ext cx="2990850" cy="430213"/>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sympatric speciation</a:t>
            </a:r>
          </a:p>
        </p:txBody>
      </p:sp>
    </p:spTree>
    <p:extLst>
      <p:ext uri="{BB962C8B-B14F-4D97-AF65-F5344CB8AC3E}">
        <p14:creationId xmlns:p14="http://schemas.microsoft.com/office/powerpoint/2010/main" val="1779645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anim calcmode="lin" valueType="num">
                                      <p:cBhvr additive="base">
                                        <p:cTn id="7" dur="500" fill="hold"/>
                                        <p:tgtEl>
                                          <p:spTgt spid="467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79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7971">
                                            <p:txEl>
                                              <p:pRg st="1" end="1"/>
                                            </p:txEl>
                                          </p:spTgt>
                                        </p:tgtEl>
                                        <p:attrNameLst>
                                          <p:attrName>style.visibility</p:attrName>
                                        </p:attrNameLst>
                                      </p:cBhvr>
                                      <p:to>
                                        <p:strVal val="visible"/>
                                      </p:to>
                                    </p:set>
                                    <p:anim calcmode="lin" valueType="num">
                                      <p:cBhvr additive="base">
                                        <p:cTn id="13" dur="500" fill="hold"/>
                                        <p:tgtEl>
                                          <p:spTgt spid="467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79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7973"/>
                                        </p:tgtEl>
                                        <p:attrNameLst>
                                          <p:attrName>style.visibility</p:attrName>
                                        </p:attrNameLst>
                                      </p:cBhvr>
                                      <p:to>
                                        <p:strVal val="visible"/>
                                      </p:to>
                                    </p:set>
                                    <p:anim calcmode="lin" valueType="num">
                                      <p:cBhvr additive="base">
                                        <p:cTn id="19" dur="500" fill="hold"/>
                                        <p:tgtEl>
                                          <p:spTgt spid="467973"/>
                                        </p:tgtEl>
                                        <p:attrNameLst>
                                          <p:attrName>ppt_x</p:attrName>
                                        </p:attrNameLst>
                                      </p:cBhvr>
                                      <p:tavLst>
                                        <p:tav tm="0">
                                          <p:val>
                                            <p:strVal val="0-#ppt_w/2"/>
                                          </p:val>
                                        </p:tav>
                                        <p:tav tm="100000">
                                          <p:val>
                                            <p:strVal val="#ppt_x"/>
                                          </p:val>
                                        </p:tav>
                                      </p:tavLst>
                                    </p:anim>
                                    <p:anim calcmode="lin" valueType="num">
                                      <p:cBhvr additive="base">
                                        <p:cTn id="20" dur="500" fill="hold"/>
                                        <p:tgtEl>
                                          <p:spTgt spid="4679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467975"/>
                                        </p:tgtEl>
                                        <p:attrNameLst>
                                          <p:attrName>style.visibility</p:attrName>
                                        </p:attrNameLst>
                                      </p:cBhvr>
                                      <p:to>
                                        <p:strVal val="visible"/>
                                      </p:to>
                                    </p:set>
                                    <p:animEffect transition="in" filter="wipe(right)">
                                      <p:cBhvr>
                                        <p:cTn id="25" dur="500"/>
                                        <p:tgtEl>
                                          <p:spTgt spid="467975"/>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autoUpdateAnimBg="0"/>
      <p:bldP spid="467973" grpId="0" animBg="1"/>
      <p:bldP spid="4679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a:xfrm>
            <a:off x="256082" y="405412"/>
            <a:ext cx="8229600" cy="1066800"/>
          </a:xfrm>
        </p:spPr>
        <p:txBody>
          <a:bodyPr/>
          <a:lstStyle/>
          <a:p>
            <a:pPr eaLnBrk="1" hangingPunct="1"/>
            <a:r>
              <a:rPr lang="en-US" altLang="en-US" dirty="0" smtClean="0">
                <a:ea typeface="ＭＳ Ｐゴシック" panose="020B0600070205080204" pitchFamily="34" charset="-128"/>
              </a:rPr>
              <a:t>Temporal isolation</a:t>
            </a:r>
          </a:p>
        </p:txBody>
      </p:sp>
      <p:sp>
        <p:nvSpPr>
          <p:cNvPr id="41988" name="Rectangle 4" descr="Rectangle: Click to edit Master text styles&#10;Second level&#10;Third level&#10;Fourth level&#10;Fifth level"/>
          <p:cNvSpPr>
            <a:spLocks noGrp="1" noChangeArrowheads="1"/>
          </p:cNvSpPr>
          <p:nvPr>
            <p:ph type="body" idx="1"/>
          </p:nvPr>
        </p:nvSpPr>
        <p:spPr>
          <a:xfrm>
            <a:off x="256082" y="1371600"/>
            <a:ext cx="8887918" cy="2482850"/>
          </a:xfrm>
        </p:spPr>
        <p:txBody>
          <a:bodyPr/>
          <a:lstStyle/>
          <a:p>
            <a:pPr eaLnBrk="1" hangingPunct="1">
              <a:lnSpc>
                <a:spcPct val="90000"/>
              </a:lnSpc>
            </a:pPr>
            <a:r>
              <a:rPr lang="en-US" altLang="en-US" sz="2600" dirty="0" smtClean="0">
                <a:ea typeface="ＭＳ Ｐゴシック" panose="020B0600070205080204" pitchFamily="34" charset="-128"/>
              </a:rPr>
              <a:t>Species that breed during different times of day, different seasons, or different years cannot mix gametes</a:t>
            </a:r>
          </a:p>
          <a:p>
            <a:pPr lvl="1" eaLnBrk="1" hangingPunct="1">
              <a:lnSpc>
                <a:spcPct val="90000"/>
              </a:lnSpc>
            </a:pPr>
            <a:r>
              <a:rPr lang="en-US" altLang="en-US" sz="2400" u="sng" dirty="0" smtClean="0">
                <a:solidFill>
                  <a:srgbClr val="CC0000"/>
                </a:solidFill>
                <a:ea typeface="ＭＳ Ｐゴシック" panose="020B0600070205080204" pitchFamily="34" charset="-128"/>
              </a:rPr>
              <a:t>reproductive isolation</a:t>
            </a:r>
          </a:p>
          <a:p>
            <a:pPr lvl="1" eaLnBrk="1" hangingPunct="1">
              <a:lnSpc>
                <a:spcPct val="90000"/>
              </a:lnSpc>
            </a:pPr>
            <a:r>
              <a:rPr lang="en-US" altLang="en-US" sz="2400" u="sng" dirty="0" smtClean="0">
                <a:solidFill>
                  <a:srgbClr val="CC0000"/>
                </a:solidFill>
                <a:ea typeface="ＭＳ Ｐゴシック" panose="020B0600070205080204" pitchFamily="34" charset="-128"/>
              </a:rPr>
              <a:t>sympatric speciation</a:t>
            </a:r>
            <a:endParaRPr lang="en-US" altLang="en-US" sz="2400" dirty="0" smtClean="0">
              <a:ea typeface="ＭＳ Ｐゴシック" panose="020B0600070205080204" pitchFamily="34" charset="-128"/>
            </a:endParaRPr>
          </a:p>
        </p:txBody>
      </p:sp>
      <p:sp>
        <p:nvSpPr>
          <p:cNvPr id="388101" name="Rectangle 5"/>
          <p:cNvSpPr>
            <a:spLocks noChangeArrowheads="1"/>
          </p:cNvSpPr>
          <p:nvPr/>
        </p:nvSpPr>
        <p:spPr bwMode="auto">
          <a:xfrm>
            <a:off x="152400" y="4603750"/>
            <a:ext cx="3429000" cy="2101850"/>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chemeClr val="tx2"/>
                </a:solidFill>
              </a:rPr>
              <a:t>Eastern spotted skunk (L) &amp; western spotted skunk (R) overlap in range but </a:t>
            </a:r>
            <a:r>
              <a:rPr lang="en-US" altLang="en-US" sz="2200" b="1" u="sng">
                <a:solidFill>
                  <a:srgbClr val="0F116A"/>
                </a:solidFill>
              </a:rPr>
              <a:t>eastern</a:t>
            </a:r>
            <a:r>
              <a:rPr lang="en-US" altLang="en-US" sz="2200" b="1">
                <a:solidFill>
                  <a:schemeClr val="tx2"/>
                </a:solidFill>
              </a:rPr>
              <a:t> mates in </a:t>
            </a:r>
            <a:r>
              <a:rPr lang="en-US" altLang="en-US" sz="2200" b="1" u="sng">
                <a:solidFill>
                  <a:srgbClr val="0F116A"/>
                </a:solidFill>
              </a:rPr>
              <a:t>late winter</a:t>
            </a:r>
            <a:r>
              <a:rPr lang="en-US" altLang="en-US" sz="2200" b="1">
                <a:solidFill>
                  <a:schemeClr val="tx2"/>
                </a:solidFill>
              </a:rPr>
              <a:t> &amp; </a:t>
            </a:r>
            <a:r>
              <a:rPr lang="en-US" altLang="en-US" sz="2200" b="1" u="sng">
                <a:solidFill>
                  <a:schemeClr val="tx2"/>
                </a:solidFill>
              </a:rPr>
              <a:t>western</a:t>
            </a:r>
            <a:r>
              <a:rPr lang="en-US" altLang="en-US" sz="2200" b="1">
                <a:solidFill>
                  <a:schemeClr val="tx2"/>
                </a:solidFill>
              </a:rPr>
              <a:t> mates in </a:t>
            </a:r>
            <a:r>
              <a:rPr lang="en-US" altLang="en-US" sz="2200" b="1" u="sng">
                <a:solidFill>
                  <a:schemeClr val="tx2"/>
                </a:solidFill>
              </a:rPr>
              <a:t>late summer</a:t>
            </a:r>
            <a:endParaRPr lang="en-US" altLang="en-US" sz="2600" b="1">
              <a:solidFill>
                <a:schemeClr val="tx2"/>
              </a:solidFill>
            </a:endParaRPr>
          </a:p>
        </p:txBody>
      </p:sp>
      <p:pic>
        <p:nvPicPr>
          <p:cNvPr id="41989" name="Picture 6" descr="slide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250" y="4359275"/>
            <a:ext cx="321468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slide8-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7388" y="2176463"/>
            <a:ext cx="3376612"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473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anim calcmode="lin" valueType="num">
                                      <p:cBhvr additive="base">
                                        <p:cTn id="7" dur="500" fill="hold"/>
                                        <p:tgtEl>
                                          <p:spTgt spid="4198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1988">
                                            <p:txEl>
                                              <p:pRg st="2" end="2"/>
                                            </p:txEl>
                                          </p:spTgt>
                                        </p:tgtEl>
                                        <p:attrNameLst>
                                          <p:attrName>style.visibility</p:attrName>
                                        </p:attrNameLst>
                                      </p:cBhvr>
                                      <p:to>
                                        <p:strVal val="visible"/>
                                      </p:to>
                                    </p:set>
                                    <p:anim calcmode="lin" valueType="num">
                                      <p:cBhvr additive="base">
                                        <p:cTn id="13" dur="500" fill="hold"/>
                                        <p:tgtEl>
                                          <p:spTgt spid="4198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8101"/>
                                        </p:tgtEl>
                                        <p:attrNameLst>
                                          <p:attrName>style.visibility</p:attrName>
                                        </p:attrNameLst>
                                      </p:cBhvr>
                                      <p:to>
                                        <p:strVal val="visible"/>
                                      </p:to>
                                    </p:set>
                                    <p:animEffect transition="in" filter="wipe(left)">
                                      <p:cBhvr>
                                        <p:cTn id="19" dur="500"/>
                                        <p:tgtEl>
                                          <p:spTgt spid="388101"/>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P spid="388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457200"/>
            <a:ext cx="8229600" cy="914400"/>
          </a:xfrm>
        </p:spPr>
        <p:txBody>
          <a:bodyPr/>
          <a:lstStyle/>
          <a:p>
            <a:r>
              <a:rPr lang="en-US" altLang="en-US" dirty="0" smtClean="0"/>
              <a:t>What You Need to Know:</a:t>
            </a:r>
          </a:p>
        </p:txBody>
      </p:sp>
      <p:sp>
        <p:nvSpPr>
          <p:cNvPr id="15362" name="Content Placeholder 2"/>
          <p:cNvSpPr>
            <a:spLocks noGrp="1"/>
          </p:cNvSpPr>
          <p:nvPr>
            <p:ph idx="1"/>
          </p:nvPr>
        </p:nvSpPr>
        <p:spPr>
          <a:xfrm>
            <a:off x="0" y="1295400"/>
            <a:ext cx="9144000" cy="5278438"/>
          </a:xfrm>
        </p:spPr>
        <p:txBody>
          <a:bodyPr/>
          <a:lstStyle/>
          <a:p>
            <a:pPr>
              <a:lnSpc>
                <a:spcPct val="150000"/>
              </a:lnSpc>
            </a:pPr>
            <a:r>
              <a:rPr lang="en-US" altLang="en-US" sz="2700" dirty="0" smtClean="0"/>
              <a:t>1) The difference between micro &amp; macro evolution.</a:t>
            </a:r>
          </a:p>
          <a:p>
            <a:pPr>
              <a:lnSpc>
                <a:spcPct val="150000"/>
              </a:lnSpc>
            </a:pPr>
            <a:r>
              <a:rPr lang="en-US" altLang="en-US" sz="2700" dirty="0" smtClean="0"/>
              <a:t>2) The biological concept of a species.</a:t>
            </a:r>
          </a:p>
          <a:p>
            <a:r>
              <a:rPr lang="en-US" altLang="en-US" sz="2700" b="1" dirty="0" smtClean="0"/>
              <a:t>3) </a:t>
            </a:r>
            <a:r>
              <a:rPr lang="en-US" altLang="en-US" sz="2700" dirty="0" err="1" smtClean="0"/>
              <a:t>Prezygotic</a:t>
            </a:r>
            <a:r>
              <a:rPr lang="en-US" altLang="en-US" sz="2700" dirty="0" smtClean="0"/>
              <a:t> and postzygotic barriers that maintain 	reproductive isolation in natural populations.</a:t>
            </a:r>
          </a:p>
          <a:p>
            <a:r>
              <a:rPr lang="en-US" altLang="en-US" sz="2700" b="1" dirty="0" smtClean="0"/>
              <a:t>4) </a:t>
            </a:r>
            <a:r>
              <a:rPr lang="en-US" altLang="en-US" sz="2700" dirty="0" smtClean="0"/>
              <a:t>How allopatric and sympatric speciation are 		similar and different.</a:t>
            </a:r>
          </a:p>
          <a:p>
            <a:pPr>
              <a:lnSpc>
                <a:spcPct val="150000"/>
              </a:lnSpc>
            </a:pPr>
            <a:r>
              <a:rPr lang="en-US" altLang="en-US" sz="2700" dirty="0" smtClean="0"/>
              <a:t>5) How autopolyploidy can lead to sympatric speciation.</a:t>
            </a:r>
          </a:p>
          <a:p>
            <a:r>
              <a:rPr lang="en-US" altLang="en-US" sz="2700" b="1" dirty="0" smtClean="0"/>
              <a:t>6) </a:t>
            </a:r>
            <a:r>
              <a:rPr lang="en-US" altLang="en-US" sz="2700" dirty="0" smtClean="0"/>
              <a:t>How punctuated equilibrium and gradualism 	describe two different tempos of speciation.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88743" y="514558"/>
            <a:ext cx="8229600" cy="1066800"/>
          </a:xfrm>
        </p:spPr>
        <p:txBody>
          <a:bodyPr/>
          <a:lstStyle/>
          <a:p>
            <a:pPr eaLnBrk="1" hangingPunct="1"/>
            <a:r>
              <a:rPr lang="en-US" altLang="en-US" dirty="0" smtClean="0">
                <a:ea typeface="ＭＳ Ｐゴシック" panose="020B0600070205080204" pitchFamily="34" charset="-128"/>
              </a:rPr>
              <a:t>Behavioral isolation</a:t>
            </a:r>
          </a:p>
        </p:txBody>
      </p:sp>
      <p:sp>
        <p:nvSpPr>
          <p:cNvPr id="390147" name="Rectangle 3" descr="Rectangle: Click to edit Master text styles&#10;Second level&#10;Third level&#10;Fourth level&#10;Fifth level"/>
          <p:cNvSpPr>
            <a:spLocks noGrp="1" noChangeArrowheads="1"/>
          </p:cNvSpPr>
          <p:nvPr>
            <p:ph type="body" idx="1"/>
          </p:nvPr>
        </p:nvSpPr>
        <p:spPr>
          <a:xfrm>
            <a:off x="563563" y="1371600"/>
            <a:ext cx="8580437" cy="2047875"/>
          </a:xfrm>
          <a:noFill/>
        </p:spPr>
        <p:txBody>
          <a:bodyPr rIns="0"/>
          <a:lstStyle/>
          <a:p>
            <a:pPr marL="288925" indent="-288925" eaLnBrk="1" hangingPunct="1">
              <a:lnSpc>
                <a:spcPct val="90000"/>
              </a:lnSpc>
            </a:pPr>
            <a:r>
              <a:rPr lang="en-US" altLang="en-US" sz="2600" dirty="0" smtClean="0">
                <a:ea typeface="ＭＳ Ｐゴシック" panose="020B0600070205080204" pitchFamily="34" charset="-128"/>
              </a:rPr>
              <a:t>Unique behavioral patterns &amp; rituals isolate species</a:t>
            </a:r>
          </a:p>
          <a:p>
            <a:pPr lvl="1" eaLnBrk="1" hangingPunct="1">
              <a:lnSpc>
                <a:spcPct val="90000"/>
              </a:lnSpc>
            </a:pPr>
            <a:r>
              <a:rPr lang="en-US" altLang="en-US" sz="2400" dirty="0" smtClean="0">
                <a:ea typeface="ＭＳ Ｐゴシック" panose="020B0600070205080204" pitchFamily="34" charset="-128"/>
              </a:rPr>
              <a:t>identifies members of species </a:t>
            </a:r>
          </a:p>
          <a:p>
            <a:pPr lvl="1" eaLnBrk="1" hangingPunct="1">
              <a:lnSpc>
                <a:spcPct val="90000"/>
              </a:lnSpc>
            </a:pPr>
            <a:r>
              <a:rPr lang="en-US" altLang="en-US" sz="2400" dirty="0" smtClean="0">
                <a:ea typeface="ＭＳ Ｐゴシック" panose="020B0600070205080204" pitchFamily="34" charset="-128"/>
              </a:rPr>
              <a:t>attract mates of same species </a:t>
            </a:r>
            <a:r>
              <a:rPr lang="en-US" altLang="en-US" sz="2400" dirty="0" smtClean="0">
                <a:ea typeface="AppleGothic" charset="-127"/>
              </a:rPr>
              <a:t></a:t>
            </a:r>
          </a:p>
          <a:p>
            <a:pPr lvl="2" eaLnBrk="1" hangingPunct="1">
              <a:lnSpc>
                <a:spcPct val="90000"/>
              </a:lnSpc>
            </a:pPr>
            <a:r>
              <a:rPr lang="en-US" altLang="en-US" sz="2000" dirty="0" smtClean="0">
                <a:ea typeface="ＭＳ Ｐゴシック" panose="020B0600070205080204" pitchFamily="34" charset="-128"/>
              </a:rPr>
              <a:t>courtship rituals, mating calls</a:t>
            </a:r>
          </a:p>
          <a:p>
            <a:pPr lvl="2" eaLnBrk="1" hangingPunct="1">
              <a:lnSpc>
                <a:spcPct val="90000"/>
              </a:lnSpc>
            </a:pPr>
            <a:r>
              <a:rPr lang="en-US" altLang="en-US" sz="2000" u="sng" dirty="0" smtClean="0">
                <a:solidFill>
                  <a:srgbClr val="CC0000"/>
                </a:solidFill>
                <a:ea typeface="ＭＳ Ｐゴシック" panose="020B0600070205080204" pitchFamily="34" charset="-128"/>
              </a:rPr>
              <a:t>reproductive isolation</a:t>
            </a:r>
          </a:p>
        </p:txBody>
      </p:sp>
      <p:sp>
        <p:nvSpPr>
          <p:cNvPr id="390148" name="Rectangle 4"/>
          <p:cNvSpPr>
            <a:spLocks noChangeArrowheads="1"/>
          </p:cNvSpPr>
          <p:nvPr/>
        </p:nvSpPr>
        <p:spPr bwMode="auto">
          <a:xfrm>
            <a:off x="4840288" y="5572125"/>
            <a:ext cx="4114800" cy="1096963"/>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2200" b="1">
                <a:solidFill>
                  <a:schemeClr val="tx2"/>
                </a:solidFill>
                <a:latin typeface="Arial" charset="0"/>
                <a:ea typeface="+mn-ea"/>
              </a:rPr>
              <a:t>Blue footed boobies mate only after a courtship display unique to their species</a:t>
            </a:r>
          </a:p>
        </p:txBody>
      </p:sp>
      <p:pic>
        <p:nvPicPr>
          <p:cNvPr id="390151" name="Picture 7" descr="f23-04_differences_in_c"/>
          <p:cNvPicPr>
            <a:picLocks noChangeAspect="1" noChangeArrowheads="1"/>
          </p:cNvPicPr>
          <p:nvPr/>
        </p:nvPicPr>
        <p:blipFill>
          <a:blip r:embed="rId4"/>
          <a:srcRect l="11250" t="10500" r="11250" b="14999"/>
          <a:stretch>
            <a:fillRect/>
          </a:stretch>
        </p:blipFill>
        <p:spPr bwMode="auto">
          <a:xfrm>
            <a:off x="258763" y="3441700"/>
            <a:ext cx="4221162" cy="3043238"/>
          </a:xfrm>
          <a:prstGeom prst="rect">
            <a:avLst/>
          </a:prstGeom>
          <a:noFill/>
          <a:ln w="9525">
            <a:solidFill>
              <a:srgbClr val="000080"/>
            </a:solidFill>
            <a:miter lim="800000"/>
            <a:headEnd/>
            <a:tailEnd/>
          </a:ln>
          <a:effectLst>
            <a:outerShdw blurRad="63500" dist="38099" dir="2700000" algn="ctr" rotWithShape="0">
              <a:schemeClr val="hlink">
                <a:alpha val="74998"/>
              </a:schemeClr>
            </a:outerShdw>
          </a:effectLst>
        </p:spPr>
      </p:pic>
      <p:pic>
        <p:nvPicPr>
          <p:cNvPr id="390150" name="Picture 6" descr="Untitled-1 copy"/>
          <p:cNvPicPr>
            <a:picLocks noChangeAspect="1" noChangeArrowheads="1"/>
          </p:cNvPicPr>
          <p:nvPr/>
        </p:nvPicPr>
        <p:blipFill>
          <a:blip r:embed="rId5"/>
          <a:srcRect/>
          <a:stretch>
            <a:fillRect/>
          </a:stretch>
        </p:blipFill>
        <p:spPr bwMode="auto">
          <a:xfrm>
            <a:off x="5319713" y="3321050"/>
            <a:ext cx="3006725" cy="2054225"/>
          </a:xfrm>
          <a:prstGeom prst="rect">
            <a:avLst/>
          </a:prstGeom>
          <a:noFill/>
          <a:effectLst>
            <a:outerShdw blurRad="63500" dist="38099" dir="2700000" algn="ctr" rotWithShape="0">
              <a:schemeClr val="hlink">
                <a:alpha val="74998"/>
              </a:schemeClr>
            </a:outerShdw>
          </a:effectLst>
        </p:spPr>
      </p:pic>
      <p:sp>
        <p:nvSpPr>
          <p:cNvPr id="44039" name="Rectangle 9"/>
          <p:cNvSpPr>
            <a:spLocks noChangeArrowheads="1"/>
          </p:cNvSpPr>
          <p:nvPr/>
        </p:nvSpPr>
        <p:spPr bwMode="auto">
          <a:xfrm>
            <a:off x="6010275" y="322263"/>
            <a:ext cx="3133725" cy="427037"/>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sympatric speciation?</a:t>
            </a:r>
          </a:p>
        </p:txBody>
      </p:sp>
    </p:spTree>
    <p:extLst>
      <p:ext uri="{BB962C8B-B14F-4D97-AF65-F5344CB8AC3E}">
        <p14:creationId xmlns:p14="http://schemas.microsoft.com/office/powerpoint/2010/main" val="101908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additive="base">
                                        <p:cTn id="25" dur="500" fill="hold"/>
                                        <p:tgtEl>
                                          <p:spTgt spid="3901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1" descr="firefly_leaf_md_w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9338" y="319088"/>
            <a:ext cx="174466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04" name="Rectangle 12"/>
          <p:cNvSpPr>
            <a:spLocks noChangeArrowheads="1"/>
          </p:cNvSpPr>
          <p:nvPr/>
        </p:nvSpPr>
        <p:spPr bwMode="auto">
          <a:xfrm>
            <a:off x="576263" y="6248400"/>
            <a:ext cx="3773487" cy="427038"/>
          </a:xfrm>
          <a:prstGeom prst="rect">
            <a:avLst/>
          </a:prstGeom>
          <a:solidFill>
            <a:schemeClr val="bg2"/>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200" b="1">
                <a:solidFill>
                  <a:srgbClr val="0F116A"/>
                </a:solidFill>
                <a:latin typeface="Arial" charset="0"/>
                <a:ea typeface="+mn-ea"/>
              </a:rPr>
              <a:t>firefly courtship displays</a:t>
            </a:r>
          </a:p>
        </p:txBody>
      </p:sp>
      <p:pic>
        <p:nvPicPr>
          <p:cNvPr id="4608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5029200"/>
            <a:ext cx="14446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5" name="Rectangle 3"/>
          <p:cNvSpPr>
            <a:spLocks noChangeArrowheads="1"/>
          </p:cNvSpPr>
          <p:nvPr/>
        </p:nvSpPr>
        <p:spPr bwMode="auto">
          <a:xfrm>
            <a:off x="123825" y="3656013"/>
            <a:ext cx="4191000" cy="762000"/>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200" b="1">
                <a:solidFill>
                  <a:srgbClr val="0F116A"/>
                </a:solidFill>
                <a:latin typeface="Arial" charset="0"/>
                <a:ea typeface="+mn-ea"/>
              </a:rPr>
              <a:t>courtship display of </a:t>
            </a:r>
            <a:br>
              <a:rPr lang="en-US" sz="2200" b="1">
                <a:solidFill>
                  <a:srgbClr val="0F116A"/>
                </a:solidFill>
                <a:latin typeface="Arial" charset="0"/>
                <a:ea typeface="+mn-ea"/>
              </a:rPr>
            </a:br>
            <a:r>
              <a:rPr lang="en-US" sz="2200" b="1">
                <a:solidFill>
                  <a:srgbClr val="0F116A"/>
                </a:solidFill>
                <a:latin typeface="Arial" charset="0"/>
                <a:ea typeface="+mn-ea"/>
              </a:rPr>
              <a:t>Gray-Crowned Cranes, Kenya</a:t>
            </a:r>
          </a:p>
        </p:txBody>
      </p:sp>
      <p:pic>
        <p:nvPicPr>
          <p:cNvPr id="392198" name="Picture 6" descr="f23-05_differences_in_c_c"/>
          <p:cNvPicPr>
            <a:picLocks noChangeAspect="1" noChangeArrowheads="1"/>
          </p:cNvPicPr>
          <p:nvPr/>
        </p:nvPicPr>
        <p:blipFill>
          <a:blip r:embed="rId7">
            <a:extLst>
              <a:ext uri="{28A0092B-C50C-407E-A947-70E740481C1C}">
                <a14:useLocalDpi xmlns:a14="http://schemas.microsoft.com/office/drawing/2010/main" val="0"/>
              </a:ext>
            </a:extLst>
          </a:blip>
          <a:srcRect t="3000"/>
          <a:stretch>
            <a:fillRect/>
          </a:stretch>
        </p:blipFill>
        <p:spPr bwMode="auto">
          <a:xfrm>
            <a:off x="4452938" y="3079750"/>
            <a:ext cx="4691062"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9" name="Rectangle 7"/>
          <p:cNvSpPr>
            <a:spLocks noChangeArrowheads="1"/>
          </p:cNvSpPr>
          <p:nvPr/>
        </p:nvSpPr>
        <p:spPr bwMode="auto">
          <a:xfrm>
            <a:off x="4540250" y="2176463"/>
            <a:ext cx="4191000" cy="762000"/>
          </a:xfrm>
          <a:prstGeom prst="rect">
            <a:avLst/>
          </a:prstGeom>
          <a:solidFill>
            <a:schemeClr val="bg2"/>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200" b="1">
                <a:solidFill>
                  <a:srgbClr val="0F116A"/>
                </a:solidFill>
                <a:latin typeface="Arial" charset="0"/>
                <a:ea typeface="+mn-ea"/>
              </a:rPr>
              <a:t>courtship songs of sympatric</a:t>
            </a:r>
            <a:br>
              <a:rPr lang="en-US" sz="2200" b="1">
                <a:solidFill>
                  <a:srgbClr val="0F116A"/>
                </a:solidFill>
                <a:latin typeface="Arial" charset="0"/>
                <a:ea typeface="+mn-ea"/>
              </a:rPr>
            </a:br>
            <a:r>
              <a:rPr lang="en-US" sz="2200" b="1">
                <a:solidFill>
                  <a:srgbClr val="0F116A"/>
                </a:solidFill>
                <a:latin typeface="Arial" charset="0"/>
                <a:ea typeface="+mn-ea"/>
              </a:rPr>
              <a:t>species of lacewings</a:t>
            </a:r>
          </a:p>
        </p:txBody>
      </p:sp>
      <p:sp>
        <p:nvSpPr>
          <p:cNvPr id="46088" name="Rectangle 8"/>
          <p:cNvSpPr>
            <a:spLocks noGrp="1" noChangeArrowheads="1"/>
          </p:cNvSpPr>
          <p:nvPr>
            <p:ph type="title"/>
          </p:nvPr>
        </p:nvSpPr>
        <p:spPr>
          <a:xfrm>
            <a:off x="4335463" y="685800"/>
            <a:ext cx="4540250" cy="1052513"/>
          </a:xfrm>
          <a:noFill/>
        </p:spPr>
        <p:txBody>
          <a:bodyPr/>
          <a:lstStyle/>
          <a:p>
            <a:pPr eaLnBrk="1" hangingPunct="1"/>
            <a:r>
              <a:rPr lang="en-US" altLang="en-US" sz="3200" smtClean="0">
                <a:ea typeface="ＭＳ Ｐゴシック" panose="020B0600070205080204" pitchFamily="34" charset="-128"/>
              </a:rPr>
              <a:t>Recognizing your </a:t>
            </a:r>
            <a:br>
              <a:rPr lang="en-US" altLang="en-US" sz="3200" smtClean="0">
                <a:ea typeface="ＭＳ Ｐゴシック" panose="020B0600070205080204" pitchFamily="34" charset="-128"/>
              </a:rPr>
            </a:br>
            <a:r>
              <a:rPr lang="en-US" altLang="en-US" sz="3200" smtClean="0">
                <a:ea typeface="ＭＳ Ｐゴシック" panose="020B0600070205080204" pitchFamily="34" charset="-128"/>
              </a:rPr>
              <a:t>own species</a:t>
            </a:r>
            <a:endParaRPr lang="en-US" altLang="en-US" smtClean="0">
              <a:ea typeface="ＭＳ Ｐゴシック" panose="020B0600070205080204" pitchFamily="34" charset="-128"/>
            </a:endParaRPr>
          </a:p>
        </p:txBody>
      </p:sp>
      <p:pic>
        <p:nvPicPr>
          <p:cNvPr id="46089" name="Picture 12" descr="slide10.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925" y="447675"/>
            <a:ext cx="40544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999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2195"/>
                                        </p:tgtEl>
                                        <p:attrNameLst>
                                          <p:attrName>style.visibility</p:attrName>
                                        </p:attrNameLst>
                                      </p:cBhvr>
                                      <p:to>
                                        <p:strVal val="visible"/>
                                      </p:to>
                                    </p:set>
                                    <p:anim calcmode="lin" valueType="num">
                                      <p:cBhvr additive="base">
                                        <p:cTn id="7" dur="500" fill="hold"/>
                                        <p:tgtEl>
                                          <p:spTgt spid="392195"/>
                                        </p:tgtEl>
                                        <p:attrNameLst>
                                          <p:attrName>ppt_x</p:attrName>
                                        </p:attrNameLst>
                                      </p:cBhvr>
                                      <p:tavLst>
                                        <p:tav tm="0">
                                          <p:val>
                                            <p:strVal val="0-#ppt_w/2"/>
                                          </p:val>
                                        </p:tav>
                                        <p:tav tm="100000">
                                          <p:val>
                                            <p:strVal val="#ppt_x"/>
                                          </p:val>
                                        </p:tav>
                                      </p:tavLst>
                                    </p:anim>
                                    <p:anim calcmode="lin" valueType="num">
                                      <p:cBhvr additive="base">
                                        <p:cTn id="8" dur="500" fill="hold"/>
                                        <p:tgtEl>
                                          <p:spTgt spid="392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92204"/>
                                        </p:tgtEl>
                                        <p:attrNameLst>
                                          <p:attrName>style.visibility</p:attrName>
                                        </p:attrNameLst>
                                      </p:cBhvr>
                                      <p:to>
                                        <p:strVal val="visible"/>
                                      </p:to>
                                    </p:set>
                                    <p:anim calcmode="lin" valueType="num">
                                      <p:cBhvr additive="base">
                                        <p:cTn id="12" dur="500" fill="hold"/>
                                        <p:tgtEl>
                                          <p:spTgt spid="392204"/>
                                        </p:tgtEl>
                                        <p:attrNameLst>
                                          <p:attrName>ppt_x</p:attrName>
                                        </p:attrNameLst>
                                      </p:cBhvr>
                                      <p:tavLst>
                                        <p:tav tm="0">
                                          <p:val>
                                            <p:strVal val="#ppt_x"/>
                                          </p:val>
                                        </p:tav>
                                        <p:tav tm="100000">
                                          <p:val>
                                            <p:strVal val="#ppt_x"/>
                                          </p:val>
                                        </p:tav>
                                      </p:tavLst>
                                    </p:anim>
                                    <p:anim calcmode="lin" valueType="num">
                                      <p:cBhvr additive="base">
                                        <p:cTn id="13" dur="500" fill="hold"/>
                                        <p:tgtEl>
                                          <p:spTgt spid="39220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4" presetClass="entr" presetSubtype="32" fill="hold" nodeType="afterEffect">
                                  <p:stCondLst>
                                    <p:cond delay="0"/>
                                  </p:stCondLst>
                                  <p:childTnLst>
                                    <p:set>
                                      <p:cBhvr>
                                        <p:cTn id="16" dur="1" fill="hold">
                                          <p:stCondLst>
                                            <p:cond delay="0"/>
                                          </p:stCondLst>
                                        </p:cTn>
                                        <p:tgtEl>
                                          <p:spTgt spid="392198"/>
                                        </p:tgtEl>
                                        <p:attrNameLst>
                                          <p:attrName>style.visibility</p:attrName>
                                        </p:attrNameLst>
                                      </p:cBhvr>
                                      <p:to>
                                        <p:strVal val="visible"/>
                                      </p:to>
                                    </p:set>
                                    <p:animEffect transition="in" filter="box(out)">
                                      <p:cBhvr>
                                        <p:cTn id="17" dur="500"/>
                                        <p:tgtEl>
                                          <p:spTgt spid="392198"/>
                                        </p:tgtEl>
                                      </p:cBhvr>
                                    </p:animEffect>
                                  </p:childTnLst>
                                  <p:subTnLst>
                                    <p:audio>
                                      <p:cMediaNode>
                                        <p:cTn display="0" masterRel="sameClick">
                                          <p:stCondLst>
                                            <p:cond evt="begin" delay="0">
                                              <p:tn val="15"/>
                                            </p:cond>
                                          </p:stCondLst>
                                          <p:endCondLst>
                                            <p:cond evt="onStopAudio" delay="0">
                                              <p:tgtEl>
                                                <p:sldTgt/>
                                              </p:tgtEl>
                                            </p:cond>
                                          </p:endCondLst>
                                        </p:cTn>
                                        <p:tgtEl>
                                          <p:sndTgt r:embed="rId4" name="Vibro Up"/>
                                        </p:tgtEl>
                                      </p:cMediaNode>
                                    </p:audio>
                                  </p:subTnLst>
                                </p:cTn>
                              </p:par>
                            </p:childTnLst>
                          </p:cTn>
                        </p:par>
                        <p:par>
                          <p:cTn id="18" fill="hold" nodeType="afterGroup">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392199"/>
                                        </p:tgtEl>
                                        <p:attrNameLst>
                                          <p:attrName>style.visibility</p:attrName>
                                        </p:attrNameLst>
                                      </p:cBhvr>
                                      <p:to>
                                        <p:strVal val="visible"/>
                                      </p:to>
                                    </p:set>
                                    <p:animEffect transition="in" filter="wipe(right)">
                                      <p:cBhvr>
                                        <p:cTn id="21" dur="500"/>
                                        <p:tgtEl>
                                          <p:spTgt spid="392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4" grpId="0" animBg="1"/>
      <p:bldP spid="392195" grpId="0" animBg="1"/>
      <p:bldP spid="3921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89810" y="369576"/>
            <a:ext cx="8229600" cy="1066800"/>
          </a:xfrm>
        </p:spPr>
        <p:txBody>
          <a:bodyPr/>
          <a:lstStyle/>
          <a:p>
            <a:pPr eaLnBrk="1" hangingPunct="1"/>
            <a:r>
              <a:rPr lang="en-US" altLang="en-US" dirty="0" smtClean="0">
                <a:ea typeface="ＭＳ Ｐゴシック" panose="020B0600070205080204" pitchFamily="34" charset="-128"/>
              </a:rPr>
              <a:t>Mechanical isolation</a:t>
            </a:r>
          </a:p>
        </p:txBody>
      </p:sp>
      <p:sp>
        <p:nvSpPr>
          <p:cNvPr id="48131" name="Rectangle 3" descr="Rectangle: Click to edit Master text styles&#10;Second level&#10;Third level&#10;Fourth level&#10;Fifth level"/>
          <p:cNvSpPr>
            <a:spLocks noGrp="1" noChangeArrowheads="1"/>
          </p:cNvSpPr>
          <p:nvPr>
            <p:ph type="body" idx="1"/>
          </p:nvPr>
        </p:nvSpPr>
        <p:spPr>
          <a:xfrm>
            <a:off x="289810" y="1371600"/>
            <a:ext cx="8320790" cy="1143000"/>
          </a:xfrm>
        </p:spPr>
        <p:txBody>
          <a:bodyPr/>
          <a:lstStyle/>
          <a:p>
            <a:pPr eaLnBrk="1" hangingPunct="1">
              <a:lnSpc>
                <a:spcPct val="90000"/>
              </a:lnSpc>
            </a:pPr>
            <a:r>
              <a:rPr lang="en-US" altLang="en-US" sz="2600" dirty="0" smtClean="0">
                <a:ea typeface="ＭＳ Ｐゴシック" panose="020B0600070205080204" pitchFamily="34" charset="-128"/>
              </a:rPr>
              <a:t>Morphological differences can prevent  successful mating</a:t>
            </a:r>
          </a:p>
          <a:p>
            <a:pPr lvl="1" eaLnBrk="1" hangingPunct="1">
              <a:lnSpc>
                <a:spcPct val="90000"/>
              </a:lnSpc>
            </a:pPr>
            <a:r>
              <a:rPr lang="en-US" altLang="en-US" sz="2400" u="sng" dirty="0" smtClean="0">
                <a:solidFill>
                  <a:srgbClr val="CC0000"/>
                </a:solidFill>
                <a:ea typeface="ＭＳ Ｐゴシック" panose="020B0600070205080204" pitchFamily="34" charset="-128"/>
              </a:rPr>
              <a:t>reproductive isolation</a:t>
            </a:r>
          </a:p>
        </p:txBody>
      </p:sp>
      <p:sp>
        <p:nvSpPr>
          <p:cNvPr id="394244" name="Rectangle 4"/>
          <p:cNvSpPr>
            <a:spLocks noChangeArrowheads="1"/>
          </p:cNvSpPr>
          <p:nvPr/>
        </p:nvSpPr>
        <p:spPr bwMode="auto">
          <a:xfrm>
            <a:off x="306388" y="2784475"/>
            <a:ext cx="3962400" cy="3441700"/>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2200" b="1" dirty="0">
                <a:solidFill>
                  <a:schemeClr val="tx2"/>
                </a:solidFill>
                <a:latin typeface="Arial" charset="0"/>
                <a:ea typeface="+mn-ea"/>
              </a:rPr>
              <a:t>Even in closely related species of plants, the flowers often have distinct appearances that attract different pollinators. </a:t>
            </a:r>
            <a:br>
              <a:rPr lang="en-US" sz="2200" b="1" dirty="0">
                <a:solidFill>
                  <a:schemeClr val="tx2"/>
                </a:solidFill>
                <a:latin typeface="Arial" charset="0"/>
                <a:ea typeface="+mn-ea"/>
              </a:rPr>
            </a:br>
            <a:r>
              <a:rPr lang="en-US" sz="2200" b="1" dirty="0">
                <a:solidFill>
                  <a:schemeClr val="tx2"/>
                </a:solidFill>
                <a:latin typeface="Arial" charset="0"/>
                <a:ea typeface="+mn-ea"/>
              </a:rPr>
              <a:t>These 2 species of monkey flower differ greatly in shape &amp; color, therefore cross-pollination does not happen.</a:t>
            </a:r>
          </a:p>
        </p:txBody>
      </p:sp>
      <p:sp>
        <p:nvSpPr>
          <p:cNvPr id="48133" name="Rectangle 7"/>
          <p:cNvSpPr>
            <a:spLocks noChangeArrowheads="1"/>
          </p:cNvSpPr>
          <p:nvPr/>
        </p:nvSpPr>
        <p:spPr bwMode="auto">
          <a:xfrm>
            <a:off x="6007100" y="322263"/>
            <a:ext cx="3133725" cy="427037"/>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sympatric speciation?</a:t>
            </a:r>
          </a:p>
        </p:txBody>
      </p:sp>
      <p:pic>
        <p:nvPicPr>
          <p:cNvPr id="48134" name="Picture 7" descr="slide1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2950" y="2589213"/>
            <a:ext cx="435292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6"/>
          <p:cNvSpPr>
            <a:spLocks noChangeArrowheads="1"/>
          </p:cNvSpPr>
          <p:nvPr/>
        </p:nvSpPr>
        <p:spPr bwMode="auto">
          <a:xfrm>
            <a:off x="7359650" y="2209800"/>
            <a:ext cx="1327150" cy="549275"/>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63404"/>
                </a:solidFill>
              </a:rPr>
              <a:t>Plants</a:t>
            </a:r>
            <a:endParaRPr lang="en-US" altLang="en-US" sz="3000" b="1">
              <a:solidFill>
                <a:srgbClr val="0F116A"/>
              </a:solidFill>
            </a:endParaRPr>
          </a:p>
        </p:txBody>
      </p:sp>
    </p:spTree>
    <p:extLst>
      <p:ext uri="{BB962C8B-B14F-4D97-AF65-F5344CB8AC3E}">
        <p14:creationId xmlns:p14="http://schemas.microsoft.com/office/powerpoint/2010/main" val="208129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 calcmode="lin" valueType="num">
                                      <p:cBhvr additive="base">
                                        <p:cTn id="7"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4"/>
                                        </p:tgtEl>
                                        <p:attrNameLst>
                                          <p:attrName>style.visibility</p:attrName>
                                        </p:attrNameLst>
                                      </p:cBhvr>
                                      <p:to>
                                        <p:strVal val="visible"/>
                                      </p:to>
                                    </p:set>
                                    <p:anim calcmode="lin" valueType="num">
                                      <p:cBhvr additive="base">
                                        <p:cTn id="13" dur="500" fill="hold"/>
                                        <p:tgtEl>
                                          <p:spTgt spid="394244"/>
                                        </p:tgtEl>
                                        <p:attrNameLst>
                                          <p:attrName>ppt_x</p:attrName>
                                        </p:attrNameLst>
                                      </p:cBhvr>
                                      <p:tavLst>
                                        <p:tav tm="0">
                                          <p:val>
                                            <p:strVal val="0-#ppt_w/2"/>
                                          </p:val>
                                        </p:tav>
                                        <p:tav tm="100000">
                                          <p:val>
                                            <p:strVal val="#ppt_x"/>
                                          </p:val>
                                        </p:tav>
                                      </p:tavLst>
                                    </p:anim>
                                    <p:anim calcmode="lin" valueType="num">
                                      <p:cBhvr additive="base">
                                        <p:cTn id="14" dur="500" fill="hold"/>
                                        <p:tgtEl>
                                          <p:spTgt spid="3942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39424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524000"/>
            <a:ext cx="29718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a:xfrm>
            <a:off x="190136" y="516732"/>
            <a:ext cx="8229600" cy="1066800"/>
          </a:xfrm>
        </p:spPr>
        <p:txBody>
          <a:bodyPr/>
          <a:lstStyle/>
          <a:p>
            <a:pPr eaLnBrk="1" hangingPunct="1"/>
            <a:r>
              <a:rPr lang="en-US" altLang="en-US" dirty="0" smtClean="0">
                <a:ea typeface="ＭＳ Ｐゴシック" panose="020B0600070205080204" pitchFamily="34" charset="-128"/>
              </a:rPr>
              <a:t>Mechanical isolation</a:t>
            </a:r>
          </a:p>
        </p:txBody>
      </p:sp>
      <p:sp>
        <p:nvSpPr>
          <p:cNvPr id="396292" name="Rectangle 4" descr="Rectangle: Click to edit Master text styles&#10;Second level&#10;Third level&#10;Fourth level&#10;Fifth level"/>
          <p:cNvSpPr>
            <a:spLocks noGrp="1" noChangeArrowheads="1"/>
          </p:cNvSpPr>
          <p:nvPr>
            <p:ph type="body" idx="1"/>
          </p:nvPr>
        </p:nvSpPr>
        <p:spPr>
          <a:xfrm>
            <a:off x="97814" y="1463675"/>
            <a:ext cx="8229600" cy="4324350"/>
          </a:xfrm>
        </p:spPr>
        <p:txBody>
          <a:bodyPr/>
          <a:lstStyle/>
          <a:p>
            <a:pPr eaLnBrk="1" hangingPunct="1"/>
            <a:r>
              <a:rPr lang="en-US" altLang="en-US" sz="2600" dirty="0" smtClean="0">
                <a:ea typeface="ＭＳ Ｐゴシック" panose="020B0600070205080204" pitchFamily="34" charset="-128"/>
              </a:rPr>
              <a:t>For many insects, male &amp; </a:t>
            </a:r>
            <a:br>
              <a:rPr lang="en-US" altLang="en-US" sz="2600" dirty="0" smtClean="0">
                <a:ea typeface="ＭＳ Ｐゴシック" panose="020B0600070205080204" pitchFamily="34" charset="-128"/>
              </a:rPr>
            </a:br>
            <a:r>
              <a:rPr lang="en-US" altLang="en-US" sz="2600" dirty="0" smtClean="0">
                <a:ea typeface="ＭＳ Ｐゴシック" panose="020B0600070205080204" pitchFamily="34" charset="-128"/>
              </a:rPr>
              <a:t>female sex organs of </a:t>
            </a:r>
            <a:br>
              <a:rPr lang="en-US" altLang="en-US" sz="2600" dirty="0" smtClean="0">
                <a:ea typeface="ＭＳ Ｐゴシック" panose="020B0600070205080204" pitchFamily="34" charset="-128"/>
              </a:rPr>
            </a:br>
            <a:r>
              <a:rPr lang="en-US" altLang="en-US" sz="2600" dirty="0" smtClean="0">
                <a:ea typeface="ＭＳ Ｐゴシック" panose="020B0600070205080204" pitchFamily="34" charset="-128"/>
              </a:rPr>
              <a:t>closely related species do </a:t>
            </a:r>
            <a:br>
              <a:rPr lang="en-US" altLang="en-US" sz="2600" dirty="0" smtClean="0">
                <a:ea typeface="ＭＳ Ｐゴシック" panose="020B0600070205080204" pitchFamily="34" charset="-128"/>
              </a:rPr>
            </a:br>
            <a:r>
              <a:rPr lang="en-US" altLang="en-US" sz="2600" dirty="0" smtClean="0">
                <a:ea typeface="ＭＳ Ｐゴシック" panose="020B0600070205080204" pitchFamily="34" charset="-128"/>
              </a:rPr>
              <a:t>not fit together, preventing </a:t>
            </a:r>
            <a:br>
              <a:rPr lang="en-US" altLang="en-US" sz="2600" dirty="0" smtClean="0">
                <a:ea typeface="ＭＳ Ｐゴシック" panose="020B0600070205080204" pitchFamily="34" charset="-128"/>
              </a:rPr>
            </a:br>
            <a:r>
              <a:rPr lang="en-US" altLang="en-US" sz="2600" dirty="0" smtClean="0">
                <a:ea typeface="ＭＳ Ｐゴシック" panose="020B0600070205080204" pitchFamily="34" charset="-128"/>
              </a:rPr>
              <a:t>sperm transfer</a:t>
            </a:r>
          </a:p>
          <a:p>
            <a:pPr lvl="1" eaLnBrk="1" hangingPunct="1"/>
            <a:r>
              <a:rPr lang="en-US" altLang="en-US" sz="2000" dirty="0" smtClean="0">
                <a:ea typeface="ＭＳ Ｐゴシック" panose="020B0600070205080204" pitchFamily="34" charset="-128"/>
              </a:rPr>
              <a:t>lack of “fit” between sexual organs: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hard to imagine for us… but a big issue for insects with different shaped genitals!</a:t>
            </a:r>
            <a:endParaRPr lang="en-US" altLang="en-US" sz="2000" dirty="0" smtClean="0">
              <a:solidFill>
                <a:srgbClr val="000000"/>
              </a:solidFill>
              <a:ea typeface="ＭＳ Ｐゴシック" panose="020B0600070205080204" pitchFamily="34" charset="-128"/>
            </a:endParaRPr>
          </a:p>
          <a:p>
            <a:pPr eaLnBrk="1" hangingPunct="1"/>
            <a:endParaRPr lang="en-US" altLang="en-US" sz="2600" dirty="0" smtClean="0">
              <a:ea typeface="ＭＳ Ｐゴシック" panose="020B0600070205080204" pitchFamily="34" charset="-128"/>
            </a:endParaRPr>
          </a:p>
        </p:txBody>
      </p:sp>
      <p:pic>
        <p:nvPicPr>
          <p:cNvPr id="501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48200"/>
            <a:ext cx="4279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6"/>
          <p:cNvSpPr>
            <a:spLocks noChangeArrowheads="1"/>
          </p:cNvSpPr>
          <p:nvPr/>
        </p:nvSpPr>
        <p:spPr bwMode="auto">
          <a:xfrm>
            <a:off x="5330825" y="5715000"/>
            <a:ext cx="31575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Damsel fly penises</a:t>
            </a:r>
            <a:endParaRPr lang="en-US" altLang="en-US" sz="3000" b="1">
              <a:solidFill>
                <a:srgbClr val="0F116A"/>
              </a:solidFill>
            </a:endParaRPr>
          </a:p>
        </p:txBody>
      </p:sp>
      <p:sp>
        <p:nvSpPr>
          <p:cNvPr id="50183" name="Rectangle 7"/>
          <p:cNvSpPr>
            <a:spLocks noChangeArrowheads="1"/>
          </p:cNvSpPr>
          <p:nvPr/>
        </p:nvSpPr>
        <p:spPr bwMode="auto">
          <a:xfrm>
            <a:off x="6769100" y="914400"/>
            <a:ext cx="1666875" cy="5492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Animals</a:t>
            </a:r>
            <a:endParaRPr lang="en-US" altLang="en-US" sz="3000" b="1">
              <a:solidFill>
                <a:srgbClr val="0F116A"/>
              </a:solidFill>
            </a:endParaRPr>
          </a:p>
        </p:txBody>
      </p:sp>
      <p:pic>
        <p:nvPicPr>
          <p:cNvPr id="396300" name="Picture 12"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301" name="AutoShape 13"/>
          <p:cNvSpPr>
            <a:spLocks noChangeArrowheads="1"/>
          </p:cNvSpPr>
          <p:nvPr/>
        </p:nvSpPr>
        <p:spPr bwMode="auto">
          <a:xfrm flipH="1">
            <a:off x="696913" y="4546600"/>
            <a:ext cx="2608262" cy="847725"/>
          </a:xfrm>
          <a:prstGeom prst="wedgeEllipseCallout">
            <a:avLst>
              <a:gd name="adj1" fmla="val 36120"/>
              <a:gd name="adj2" fmla="val 90074"/>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702030302020204" pitchFamily="66" charset="0"/>
              </a:rPr>
              <a:t>I can’t even imagine</a:t>
            </a:r>
            <a:r>
              <a:rPr lang="en-US" altLang="en-US" sz="1800" b="1" i="1">
                <a:solidFill>
                  <a:srgbClr val="0F116A"/>
                </a:solidFill>
                <a:latin typeface="Comic Sans MS" panose="030F0702030302020204" pitchFamily="66" charset="0"/>
              </a:rPr>
              <a:t>!</a:t>
            </a:r>
            <a:endParaRPr lang="en-US" altLang="en-US" sz="1800" b="1">
              <a:solidFill>
                <a:srgbClr val="0F116A"/>
              </a:solidFill>
              <a:latin typeface="Comic Sans MS" panose="030F0702030302020204" pitchFamily="66" charset="0"/>
              <a:cs typeface="Geneva" charset="0"/>
            </a:endParaRPr>
          </a:p>
        </p:txBody>
      </p:sp>
    </p:spTree>
    <p:extLst>
      <p:ext uri="{BB962C8B-B14F-4D97-AF65-F5344CB8AC3E}">
        <p14:creationId xmlns:p14="http://schemas.microsoft.com/office/powerpoint/2010/main" val="3199054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2">
                                            <p:txEl>
                                              <p:pRg st="1" end="1"/>
                                            </p:txEl>
                                          </p:spTgt>
                                        </p:tgtEl>
                                        <p:attrNameLst>
                                          <p:attrName>style.visibility</p:attrName>
                                        </p:attrNameLst>
                                      </p:cBhvr>
                                      <p:to>
                                        <p:strVal val="visible"/>
                                      </p:to>
                                    </p:set>
                                    <p:anim calcmode="lin" valueType="num">
                                      <p:cBhvr additive="base">
                                        <p:cTn id="7" dur="500" fill="hold"/>
                                        <p:tgtEl>
                                          <p:spTgt spid="39629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96300"/>
                                        </p:tgtEl>
                                        <p:attrNameLst>
                                          <p:attrName>style.visibility</p:attrName>
                                        </p:attrNameLst>
                                      </p:cBhvr>
                                      <p:to>
                                        <p:strVal val="visible"/>
                                      </p:to>
                                    </p:se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96301"/>
                                        </p:tgtEl>
                                        <p:attrNameLst>
                                          <p:attrName>style.visibility</p:attrName>
                                        </p:attrNameLst>
                                      </p:cBhvr>
                                      <p:to>
                                        <p:strVal val="visible"/>
                                      </p:to>
                                    </p:set>
                                    <p:animEffect transition="in" filter="wipe(down)">
                                      <p:cBhvr>
                                        <p:cTn id="16" dur="500"/>
                                        <p:tgtEl>
                                          <p:spTgt spid="396301"/>
                                        </p:tgtEl>
                                      </p:cBhvr>
                                    </p:animEffect>
                                  </p:childTnLst>
                                  <p:subTnLst>
                                    <p:audio>
                                      <p:cMediaNode>
                                        <p:cTn display="0" masterRel="sameClick">
                                          <p:stCondLst>
                                            <p:cond evt="begin" delay="0">
                                              <p:tn val="14"/>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build="p" autoUpdateAnimBg="0"/>
      <p:bldP spid="39630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Gametic isolation</a:t>
            </a:r>
          </a:p>
        </p:txBody>
      </p:sp>
      <p:sp>
        <p:nvSpPr>
          <p:cNvPr id="398339" name="Rectangle 3" descr="Rectangle: Click to edit Master text styles&#10;Second level&#10;Third level&#10;Fourth level&#10;Fifth level"/>
          <p:cNvSpPr>
            <a:spLocks noGrp="1" noChangeArrowheads="1"/>
          </p:cNvSpPr>
          <p:nvPr>
            <p:ph type="body" idx="1"/>
          </p:nvPr>
        </p:nvSpPr>
        <p:spPr>
          <a:xfrm>
            <a:off x="121444" y="1236689"/>
            <a:ext cx="8901112" cy="3032125"/>
          </a:xfrm>
          <a:solidFill>
            <a:schemeClr val="bg1"/>
          </a:solidFill>
        </p:spPr>
        <p:txBody>
          <a:bodyPr/>
          <a:lstStyle/>
          <a:p>
            <a:pPr eaLnBrk="1" hangingPunct="1"/>
            <a:r>
              <a:rPr lang="en-US" altLang="en-US" sz="2600" dirty="0" smtClean="0">
                <a:ea typeface="ＭＳ Ｐゴシック" panose="020B0600070205080204" pitchFamily="34" charset="-128"/>
              </a:rPr>
              <a:t>Sperm of one species may not be able to fertilize eggs of another species</a:t>
            </a:r>
          </a:p>
          <a:p>
            <a:pPr lvl="1" eaLnBrk="1" hangingPunct="1"/>
            <a:r>
              <a:rPr lang="en-US" altLang="en-US" sz="2400" dirty="0" smtClean="0">
                <a:ea typeface="ＭＳ Ｐゴシック" panose="020B0600070205080204" pitchFamily="34" charset="-128"/>
              </a:rPr>
              <a:t>mechanisms</a:t>
            </a:r>
          </a:p>
          <a:p>
            <a:pPr lvl="2" eaLnBrk="1" hangingPunct="1"/>
            <a:r>
              <a:rPr lang="en-US" altLang="en-US" u="sng" dirty="0" smtClean="0">
                <a:solidFill>
                  <a:srgbClr val="CC0000"/>
                </a:solidFill>
                <a:ea typeface="ＭＳ Ｐゴシック" panose="020B0600070205080204" pitchFamily="34" charset="-128"/>
              </a:rPr>
              <a:t>biochemical barrier</a:t>
            </a:r>
            <a:r>
              <a:rPr lang="en-US" altLang="en-US" dirty="0" smtClean="0">
                <a:ea typeface="ＭＳ Ｐゴシック" panose="020B0600070205080204" pitchFamily="34" charset="-128"/>
              </a:rPr>
              <a:t> so sperm cannot penetrate egg</a:t>
            </a:r>
          </a:p>
          <a:p>
            <a:pPr lvl="3" eaLnBrk="1" hangingPunct="1"/>
            <a:r>
              <a:rPr lang="en-US" altLang="en-US" dirty="0" smtClean="0">
                <a:ea typeface="ＭＳ Ｐゴシック" panose="020B0600070205080204" pitchFamily="34" charset="-128"/>
              </a:rPr>
              <a:t>receptor recognition: lock &amp; key between egg &amp; sperm</a:t>
            </a:r>
            <a:r>
              <a:rPr lang="en-US" altLang="en-US" dirty="0" smtClean="0">
                <a:solidFill>
                  <a:srgbClr val="CC0000"/>
                </a:solidFill>
                <a:ea typeface="ＭＳ Ｐゴシック" panose="020B0600070205080204" pitchFamily="34" charset="-128"/>
              </a:rPr>
              <a:t> </a:t>
            </a:r>
          </a:p>
          <a:p>
            <a:pPr lvl="2" eaLnBrk="1" hangingPunct="1"/>
            <a:r>
              <a:rPr lang="en-US" altLang="en-US" u="sng" dirty="0" smtClean="0">
                <a:solidFill>
                  <a:srgbClr val="CC0000"/>
                </a:solidFill>
                <a:ea typeface="ＭＳ Ｐゴシック" panose="020B0600070205080204" pitchFamily="34" charset="-128"/>
              </a:rPr>
              <a:t>chemical incompatibility</a:t>
            </a:r>
            <a:r>
              <a:rPr lang="en-US" altLang="en-US" u="sng" dirty="0" smtClean="0">
                <a:ea typeface="ＭＳ Ｐゴシック" panose="020B0600070205080204" pitchFamily="34" charset="-128"/>
              </a:rPr>
              <a:t> </a:t>
            </a:r>
          </a:p>
          <a:p>
            <a:pPr lvl="3" eaLnBrk="1" hangingPunct="1"/>
            <a:r>
              <a:rPr lang="en-US" altLang="en-US" dirty="0" smtClean="0">
                <a:ea typeface="ＭＳ Ｐゴシック" panose="020B0600070205080204" pitchFamily="34" charset="-128"/>
              </a:rPr>
              <a:t>sperm cannot survive in female reproductive tract</a:t>
            </a:r>
          </a:p>
        </p:txBody>
      </p:sp>
      <p:sp>
        <p:nvSpPr>
          <p:cNvPr id="398340" name="Rectangle 4"/>
          <p:cNvSpPr>
            <a:spLocks noChangeArrowheads="1"/>
          </p:cNvSpPr>
          <p:nvPr/>
        </p:nvSpPr>
        <p:spPr bwMode="auto">
          <a:xfrm>
            <a:off x="838200" y="4586288"/>
            <a:ext cx="3962400" cy="2101850"/>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chemeClr val="tx2"/>
                </a:solidFill>
              </a:rPr>
              <a:t>Sea urchins release sperm &amp; eggs into surrounding waters where they fuse &amp; form zygotes. Gametes of different species— </a:t>
            </a:r>
            <a:r>
              <a:rPr lang="en-US" altLang="en-US" sz="2200" b="1">
                <a:solidFill>
                  <a:srgbClr val="CC0000"/>
                </a:solidFill>
              </a:rPr>
              <a:t>red</a:t>
            </a:r>
            <a:r>
              <a:rPr lang="en-US" altLang="en-US" sz="2200" b="1">
                <a:solidFill>
                  <a:schemeClr val="tx2"/>
                </a:solidFill>
              </a:rPr>
              <a:t> &amp; purple —are unable to fuse.</a:t>
            </a:r>
          </a:p>
        </p:txBody>
      </p:sp>
      <p:pic>
        <p:nvPicPr>
          <p:cNvPr id="398345" name="Picture 9"/>
          <p:cNvPicPr>
            <a:picLocks noChangeAspect="1" noChangeArrowheads="1"/>
          </p:cNvPicPr>
          <p:nvPr/>
        </p:nvPicPr>
        <p:blipFill>
          <a:blip r:embed="rId5">
            <a:extLst>
              <a:ext uri="{28A0092B-C50C-407E-A947-70E740481C1C}">
                <a14:useLocalDpi xmlns:a14="http://schemas.microsoft.com/office/drawing/2010/main" val="0"/>
              </a:ext>
            </a:extLst>
          </a:blip>
          <a:srcRect l="705" t="6224" r="1408" b="2075"/>
          <a:stretch>
            <a:fillRect/>
          </a:stretch>
        </p:blipFill>
        <p:spPr bwMode="auto">
          <a:xfrm>
            <a:off x="5057775" y="4367213"/>
            <a:ext cx="3878263" cy="2468562"/>
          </a:xfrm>
          <a:prstGeom prst="rect">
            <a:avLst/>
          </a:prstGeom>
          <a:noFill/>
          <a:ln>
            <a:noFill/>
          </a:ln>
          <a:effectLst>
            <a:outerShdw dist="3592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10"/>
          <p:cNvSpPr>
            <a:spLocks noChangeArrowheads="1"/>
          </p:cNvSpPr>
          <p:nvPr/>
        </p:nvSpPr>
        <p:spPr bwMode="auto">
          <a:xfrm>
            <a:off x="6007100" y="322263"/>
            <a:ext cx="3133725" cy="427037"/>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sympatric speciation?</a:t>
            </a:r>
          </a:p>
        </p:txBody>
      </p:sp>
      <p:sp>
        <p:nvSpPr>
          <p:cNvPr id="7" name="Rectangle 3"/>
          <p:cNvSpPr txBox="1">
            <a:spLocks noChangeArrowheads="1"/>
          </p:cNvSpPr>
          <p:nvPr/>
        </p:nvSpPr>
        <p:spPr bwMode="auto">
          <a:xfrm>
            <a:off x="142680" y="19362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eaLnBrk="1" hangingPunct="1"/>
            <a:r>
              <a:rPr lang="en-US" altLang="en-US" dirty="0" err="1" smtClean="0">
                <a:ea typeface="ＭＳ Ｐゴシック" panose="020B0600070205080204" pitchFamily="34" charset="-128"/>
              </a:rPr>
              <a:t>Gametic</a:t>
            </a:r>
            <a:r>
              <a:rPr lang="en-US" altLang="en-US" dirty="0" smtClean="0">
                <a:ea typeface="ＭＳ Ｐゴシック" panose="020B0600070205080204" pitchFamily="34" charset="-128"/>
              </a:rPr>
              <a:t> isolation</a:t>
            </a:r>
          </a:p>
        </p:txBody>
      </p:sp>
    </p:spTree>
    <p:extLst>
      <p:ext uri="{BB962C8B-B14F-4D97-AF65-F5344CB8AC3E}">
        <p14:creationId xmlns:p14="http://schemas.microsoft.com/office/powerpoint/2010/main" val="2696416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8339">
                                            <p:txEl>
                                              <p:pRg st="1" end="1"/>
                                            </p:txEl>
                                          </p:spTgt>
                                        </p:tgtEl>
                                        <p:attrNameLst>
                                          <p:attrName>style.visibility</p:attrName>
                                        </p:attrNameLst>
                                      </p:cBhvr>
                                      <p:to>
                                        <p:strVal val="visible"/>
                                      </p:to>
                                    </p:set>
                                    <p:anim calcmode="lin" valueType="num">
                                      <p:cBhvr additive="base">
                                        <p:cTn id="7" dur="500" fill="hold"/>
                                        <p:tgtEl>
                                          <p:spTgt spid="3983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8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8339">
                                            <p:txEl>
                                              <p:pRg st="2" end="2"/>
                                            </p:txEl>
                                          </p:spTgt>
                                        </p:tgtEl>
                                        <p:attrNameLst>
                                          <p:attrName>style.visibility</p:attrName>
                                        </p:attrNameLst>
                                      </p:cBhvr>
                                      <p:to>
                                        <p:strVal val="visible"/>
                                      </p:to>
                                    </p:set>
                                    <p:anim calcmode="lin" valueType="num">
                                      <p:cBhvr additive="base">
                                        <p:cTn id="13" dur="500" fill="hold"/>
                                        <p:tgtEl>
                                          <p:spTgt spid="398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8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8339">
                                            <p:txEl>
                                              <p:pRg st="3" end="3"/>
                                            </p:txEl>
                                          </p:spTgt>
                                        </p:tgtEl>
                                        <p:attrNameLst>
                                          <p:attrName>style.visibility</p:attrName>
                                        </p:attrNameLst>
                                      </p:cBhvr>
                                      <p:to>
                                        <p:strVal val="visible"/>
                                      </p:to>
                                    </p:set>
                                    <p:anim calcmode="lin" valueType="num">
                                      <p:cBhvr additive="base">
                                        <p:cTn id="19" dur="500" fill="hold"/>
                                        <p:tgtEl>
                                          <p:spTgt spid="3983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83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8339">
                                            <p:txEl>
                                              <p:pRg st="4" end="4"/>
                                            </p:txEl>
                                          </p:spTgt>
                                        </p:tgtEl>
                                        <p:attrNameLst>
                                          <p:attrName>style.visibility</p:attrName>
                                        </p:attrNameLst>
                                      </p:cBhvr>
                                      <p:to>
                                        <p:strVal val="visible"/>
                                      </p:to>
                                    </p:set>
                                    <p:anim calcmode="lin" valueType="num">
                                      <p:cBhvr additive="base">
                                        <p:cTn id="25" dur="500" fill="hold"/>
                                        <p:tgtEl>
                                          <p:spTgt spid="3983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83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8339">
                                            <p:txEl>
                                              <p:pRg st="5" end="5"/>
                                            </p:txEl>
                                          </p:spTgt>
                                        </p:tgtEl>
                                        <p:attrNameLst>
                                          <p:attrName>style.visibility</p:attrName>
                                        </p:attrNameLst>
                                      </p:cBhvr>
                                      <p:to>
                                        <p:strVal val="visible"/>
                                      </p:to>
                                    </p:set>
                                    <p:anim calcmode="lin" valueType="num">
                                      <p:cBhvr additive="base">
                                        <p:cTn id="31" dur="500" fill="hold"/>
                                        <p:tgtEl>
                                          <p:spTgt spid="3983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83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8340"/>
                                        </p:tgtEl>
                                        <p:attrNameLst>
                                          <p:attrName>style.visibility</p:attrName>
                                        </p:attrNameLst>
                                      </p:cBhvr>
                                      <p:to>
                                        <p:strVal val="visible"/>
                                      </p:to>
                                    </p:set>
                                    <p:animEffect transition="in" filter="wipe(left)">
                                      <p:cBhvr>
                                        <p:cTn id="37" dur="500"/>
                                        <p:tgtEl>
                                          <p:spTgt spid="398340"/>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P spid="3983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6"/>
          <p:cNvSpPr txBox="1">
            <a:spLocks noChangeArrowheads="1"/>
          </p:cNvSpPr>
          <p:nvPr/>
        </p:nvSpPr>
        <p:spPr bwMode="auto">
          <a:xfrm>
            <a:off x="2368550" y="5303838"/>
            <a:ext cx="13255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b="1">
                <a:solidFill>
                  <a:schemeClr val="bg1"/>
                </a:solidFill>
              </a:rPr>
              <a:t>REDUCED HYBRID</a:t>
            </a:r>
          </a:p>
          <a:p>
            <a:pPr algn="ctr" eaLnBrk="1" hangingPunct="1"/>
            <a:r>
              <a:rPr lang="en-US" altLang="en-US" sz="1000" b="1">
                <a:solidFill>
                  <a:schemeClr val="bg1"/>
                </a:solidFill>
              </a:rPr>
              <a:t>VIABILITY</a:t>
            </a:r>
          </a:p>
        </p:txBody>
      </p:sp>
      <p:sp>
        <p:nvSpPr>
          <p:cNvPr id="20482" name="Text Box 7"/>
          <p:cNvSpPr txBox="1">
            <a:spLocks noChangeArrowheads="1"/>
          </p:cNvSpPr>
          <p:nvPr/>
        </p:nvSpPr>
        <p:spPr bwMode="auto">
          <a:xfrm>
            <a:off x="4164013" y="5305425"/>
            <a:ext cx="13255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b="1">
                <a:solidFill>
                  <a:schemeClr val="bg1"/>
                </a:solidFill>
              </a:rPr>
              <a:t>REDUCED HYBRID</a:t>
            </a:r>
          </a:p>
          <a:p>
            <a:pPr algn="ctr" eaLnBrk="1" hangingPunct="1"/>
            <a:r>
              <a:rPr lang="en-US" altLang="en-US" sz="1000" b="1">
                <a:solidFill>
                  <a:schemeClr val="bg1"/>
                </a:solidFill>
              </a:rPr>
              <a:t>FERTILITY</a:t>
            </a:r>
          </a:p>
        </p:txBody>
      </p:sp>
      <p:sp>
        <p:nvSpPr>
          <p:cNvPr id="20483" name="Text Box 8"/>
          <p:cNvSpPr txBox="1">
            <a:spLocks noChangeArrowheads="1"/>
          </p:cNvSpPr>
          <p:nvPr/>
        </p:nvSpPr>
        <p:spPr bwMode="auto">
          <a:xfrm>
            <a:off x="5689600" y="5370513"/>
            <a:ext cx="1444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b="1">
                <a:solidFill>
                  <a:schemeClr val="bg1"/>
                </a:solidFill>
              </a:rPr>
              <a:t>HYBRID BREAKDOWN</a:t>
            </a:r>
          </a:p>
        </p:txBody>
      </p:sp>
      <p:grpSp>
        <p:nvGrpSpPr>
          <p:cNvPr id="20484" name="Group 27"/>
          <p:cNvGrpSpPr>
            <a:grpSpLocks/>
          </p:cNvGrpSpPr>
          <p:nvPr/>
        </p:nvGrpSpPr>
        <p:grpSpPr bwMode="auto">
          <a:xfrm>
            <a:off x="374484" y="707409"/>
            <a:ext cx="8229600" cy="762000"/>
            <a:chOff x="-82716" y="974437"/>
            <a:chExt cx="8229600" cy="1029600"/>
          </a:xfrm>
        </p:grpSpPr>
        <p:sp>
          <p:nvSpPr>
            <p:cNvPr id="29" name="Rounded Rectangle 28"/>
            <p:cNvSpPr/>
            <p:nvPr/>
          </p:nvSpPr>
          <p:spPr>
            <a:xfrm>
              <a:off x="-82716" y="974437"/>
              <a:ext cx="8229600" cy="1029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31916" y="1023773"/>
              <a:ext cx="8128000" cy="930930"/>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3600" dirty="0"/>
                <a:t>Types of Reproductive Barriers</a:t>
              </a:r>
            </a:p>
          </p:txBody>
        </p:sp>
      </p:grpSp>
      <p:pic>
        <p:nvPicPr>
          <p:cNvPr id="20485" name="Picture 1" descr="24_03_bReproBarriers-L.jpg"/>
          <p:cNvPicPr>
            <a:picLocks noChangeAspect="1"/>
          </p:cNvPicPr>
          <p:nvPr/>
        </p:nvPicPr>
        <p:blipFill rotWithShape="1">
          <a:blip r:embed="rId2">
            <a:extLst>
              <a:ext uri="{28A0092B-C50C-407E-A947-70E740481C1C}">
                <a14:useLocalDpi xmlns:a14="http://schemas.microsoft.com/office/drawing/2010/main" val="0"/>
              </a:ext>
            </a:extLst>
          </a:blip>
          <a:srcRect b="3274"/>
          <a:stretch/>
        </p:blipFill>
        <p:spPr bwMode="auto">
          <a:xfrm>
            <a:off x="193029" y="1511609"/>
            <a:ext cx="8592510" cy="51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6"/>
          <p:cNvSpPr txBox="1">
            <a:spLocks noChangeArrowheads="1"/>
          </p:cNvSpPr>
          <p:nvPr/>
        </p:nvSpPr>
        <p:spPr bwMode="auto">
          <a:xfrm>
            <a:off x="2368550" y="5303838"/>
            <a:ext cx="13255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b="1">
                <a:solidFill>
                  <a:schemeClr val="bg1"/>
                </a:solidFill>
              </a:rPr>
              <a:t>REDUCED HYBRID</a:t>
            </a:r>
          </a:p>
          <a:p>
            <a:pPr algn="ctr" eaLnBrk="1" hangingPunct="1"/>
            <a:r>
              <a:rPr lang="en-US" altLang="en-US" sz="1000" b="1">
                <a:solidFill>
                  <a:schemeClr val="bg1"/>
                </a:solidFill>
              </a:rPr>
              <a:t>VIABILITY</a:t>
            </a:r>
          </a:p>
        </p:txBody>
      </p:sp>
      <p:sp>
        <p:nvSpPr>
          <p:cNvPr id="21506" name="Text Box 7"/>
          <p:cNvSpPr txBox="1">
            <a:spLocks noChangeArrowheads="1"/>
          </p:cNvSpPr>
          <p:nvPr/>
        </p:nvSpPr>
        <p:spPr bwMode="auto">
          <a:xfrm>
            <a:off x="4164013" y="5305425"/>
            <a:ext cx="13255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b="1">
                <a:solidFill>
                  <a:schemeClr val="bg1"/>
                </a:solidFill>
              </a:rPr>
              <a:t>REDUCED HYBRID</a:t>
            </a:r>
          </a:p>
          <a:p>
            <a:pPr algn="ctr" eaLnBrk="1" hangingPunct="1"/>
            <a:r>
              <a:rPr lang="en-US" altLang="en-US" sz="1000" b="1">
                <a:solidFill>
                  <a:schemeClr val="bg1"/>
                </a:solidFill>
              </a:rPr>
              <a:t>FERTILITY</a:t>
            </a:r>
          </a:p>
        </p:txBody>
      </p:sp>
      <p:sp>
        <p:nvSpPr>
          <p:cNvPr id="21507" name="Text Box 8"/>
          <p:cNvSpPr txBox="1">
            <a:spLocks noChangeArrowheads="1"/>
          </p:cNvSpPr>
          <p:nvPr/>
        </p:nvSpPr>
        <p:spPr bwMode="auto">
          <a:xfrm>
            <a:off x="5689600" y="5370513"/>
            <a:ext cx="1444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b="1">
                <a:solidFill>
                  <a:schemeClr val="bg1"/>
                </a:solidFill>
              </a:rPr>
              <a:t>HYBRID BREAKDOWN</a:t>
            </a:r>
          </a:p>
        </p:txBody>
      </p:sp>
      <p:grpSp>
        <p:nvGrpSpPr>
          <p:cNvPr id="21508" name="Group 27"/>
          <p:cNvGrpSpPr>
            <a:grpSpLocks/>
          </p:cNvGrpSpPr>
          <p:nvPr/>
        </p:nvGrpSpPr>
        <p:grpSpPr bwMode="auto">
          <a:xfrm>
            <a:off x="482600" y="197893"/>
            <a:ext cx="8229600" cy="762000"/>
            <a:chOff x="25400" y="285988"/>
            <a:chExt cx="8229600" cy="1029600"/>
          </a:xfrm>
        </p:grpSpPr>
        <p:sp>
          <p:nvSpPr>
            <p:cNvPr id="29" name="Rounded Rectangle 28"/>
            <p:cNvSpPr/>
            <p:nvPr/>
          </p:nvSpPr>
          <p:spPr>
            <a:xfrm>
              <a:off x="25400" y="285988"/>
              <a:ext cx="8229600" cy="1029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76200" y="335324"/>
              <a:ext cx="8128000" cy="930930"/>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US" sz="3600" dirty="0"/>
                <a:t>Types of Reproductive Barriers</a:t>
              </a:r>
            </a:p>
          </p:txBody>
        </p:sp>
      </p:grpSp>
      <p:pic>
        <p:nvPicPr>
          <p:cNvPr id="21509" name="Picture 1" descr="24_03_cReproBarriers-L.jpg"/>
          <p:cNvPicPr>
            <a:picLocks noChangeAspect="1"/>
          </p:cNvPicPr>
          <p:nvPr/>
        </p:nvPicPr>
        <p:blipFill rotWithShape="1">
          <a:blip r:embed="rId2">
            <a:extLst>
              <a:ext uri="{28A0092B-C50C-407E-A947-70E740481C1C}">
                <a14:useLocalDpi xmlns:a14="http://schemas.microsoft.com/office/drawing/2010/main" val="0"/>
              </a:ext>
            </a:extLst>
          </a:blip>
          <a:srcRect b="2532"/>
          <a:stretch/>
        </p:blipFill>
        <p:spPr bwMode="auto">
          <a:xfrm>
            <a:off x="1524000" y="997424"/>
            <a:ext cx="58642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10460" y="322262"/>
            <a:ext cx="8229600" cy="1066800"/>
          </a:xfrm>
        </p:spPr>
        <p:txBody>
          <a:bodyPr/>
          <a:lstStyle/>
          <a:p>
            <a:pPr eaLnBrk="1" hangingPunct="1"/>
            <a:r>
              <a:rPr lang="en-US" altLang="en-US" dirty="0" smtClean="0">
                <a:ea typeface="ＭＳ Ｐゴシック" panose="020B0600070205080204" pitchFamily="34" charset="-128"/>
              </a:rPr>
              <a:t>POST-reproduction barriers</a:t>
            </a:r>
          </a:p>
        </p:txBody>
      </p:sp>
      <p:sp>
        <p:nvSpPr>
          <p:cNvPr id="400387" name="Rectangle 3" descr="Rectangle: Click to edit Master text styles&#10;Second level&#10;Third level&#10;Fourth level&#10;Fifth level"/>
          <p:cNvSpPr>
            <a:spLocks noGrp="1" noChangeArrowheads="1"/>
          </p:cNvSpPr>
          <p:nvPr>
            <p:ph type="body" idx="1"/>
          </p:nvPr>
        </p:nvSpPr>
        <p:spPr>
          <a:xfrm>
            <a:off x="838200" y="1371600"/>
            <a:ext cx="7772400" cy="2743200"/>
          </a:xfrm>
        </p:spPr>
        <p:txBody>
          <a:bodyPr/>
          <a:lstStyle/>
          <a:p>
            <a:pPr eaLnBrk="1" hangingPunct="1"/>
            <a:r>
              <a:rPr lang="en-US" altLang="en-US" smtClean="0">
                <a:ea typeface="ＭＳ Ｐゴシック" panose="020B0600070205080204" pitchFamily="34" charset="-128"/>
              </a:rPr>
              <a:t>Prevent </a:t>
            </a:r>
            <a:r>
              <a:rPr lang="en-US" altLang="en-US" u="sng" smtClean="0">
                <a:solidFill>
                  <a:srgbClr val="CC0000"/>
                </a:solidFill>
                <a:ea typeface="ＭＳ Ｐゴシック" panose="020B0600070205080204" pitchFamily="34" charset="-128"/>
              </a:rPr>
              <a:t>hybrid offspring</a:t>
            </a:r>
            <a:r>
              <a:rPr lang="en-US" altLang="en-US" smtClean="0">
                <a:ea typeface="ＭＳ Ｐゴシック" panose="020B0600070205080204" pitchFamily="34" charset="-128"/>
              </a:rPr>
              <a:t> from developing into a viable, fertile adult</a:t>
            </a:r>
          </a:p>
          <a:p>
            <a:pPr lvl="1" eaLnBrk="1" hangingPunct="1"/>
            <a:r>
              <a:rPr lang="en-US" altLang="en-US" u="sng" smtClean="0">
                <a:solidFill>
                  <a:srgbClr val="CC0000"/>
                </a:solidFill>
                <a:ea typeface="ＭＳ Ｐゴシック" panose="020B0600070205080204" pitchFamily="34" charset="-128"/>
              </a:rPr>
              <a:t>reduced hybrid viability</a:t>
            </a:r>
          </a:p>
          <a:p>
            <a:pPr lvl="1" eaLnBrk="1" hangingPunct="1"/>
            <a:r>
              <a:rPr lang="en-US" altLang="en-US" u="sng" smtClean="0">
                <a:solidFill>
                  <a:srgbClr val="CC0000"/>
                </a:solidFill>
                <a:ea typeface="ＭＳ Ｐゴシック" panose="020B0600070205080204" pitchFamily="34" charset="-128"/>
              </a:rPr>
              <a:t>reduced hybrid fertility</a:t>
            </a:r>
          </a:p>
          <a:p>
            <a:pPr lvl="1" eaLnBrk="1" hangingPunct="1"/>
            <a:r>
              <a:rPr lang="en-US" altLang="en-US" u="sng" smtClean="0">
                <a:solidFill>
                  <a:srgbClr val="CC0000"/>
                </a:solidFill>
                <a:ea typeface="ＭＳ Ｐゴシック" panose="020B0600070205080204" pitchFamily="34" charset="-128"/>
              </a:rPr>
              <a:t>hybrid breakdown</a:t>
            </a:r>
          </a:p>
        </p:txBody>
      </p:sp>
      <p:sp>
        <p:nvSpPr>
          <p:cNvPr id="54276" name="Rectangle 5"/>
          <p:cNvSpPr>
            <a:spLocks noChangeArrowheads="1"/>
          </p:cNvSpPr>
          <p:nvPr/>
        </p:nvSpPr>
        <p:spPr bwMode="auto">
          <a:xfrm>
            <a:off x="958850" y="4630738"/>
            <a:ext cx="108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t>zebroid</a:t>
            </a:r>
          </a:p>
        </p:txBody>
      </p:sp>
      <p:pic>
        <p:nvPicPr>
          <p:cNvPr id="400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124325"/>
            <a:ext cx="3429000" cy="2643188"/>
          </a:xfrm>
          <a:prstGeom prst="rect">
            <a:avLst/>
          </a:prstGeom>
          <a:noFill/>
          <a:ln w="9525">
            <a:solidFill>
              <a:srgbClr val="000005"/>
            </a:solidFill>
            <a:miter lim="800000"/>
            <a:headEnd/>
            <a:tailEnd/>
          </a:ln>
          <a:effectLst>
            <a:outerShdw dist="35921" dir="2700000" algn="ctr" rotWithShape="0">
              <a:srgbClr val="660000"/>
            </a:outerShdw>
          </a:effectLst>
          <a:extLst>
            <a:ext uri="{909E8E84-426E-40DD-AFC4-6F175D3DCCD1}">
              <a14:hiddenFill xmlns:a14="http://schemas.microsoft.com/office/drawing/2010/main">
                <a:solidFill>
                  <a:srgbClr val="FFFFFF"/>
                </a:solidFill>
              </a14:hiddenFill>
            </a:ext>
          </a:extLst>
        </p:spPr>
      </p:pic>
      <p:pic>
        <p:nvPicPr>
          <p:cNvPr id="54278" name="Picture 6" descr="zebroid_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60575" y="4133850"/>
            <a:ext cx="3103563" cy="2633663"/>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050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0387">
                                            <p:txEl>
                                              <p:pRg st="1" end="1"/>
                                            </p:txEl>
                                          </p:spTgt>
                                        </p:tgtEl>
                                        <p:attrNameLst>
                                          <p:attrName>style.visibility</p:attrName>
                                        </p:attrNameLst>
                                      </p:cBhvr>
                                      <p:to>
                                        <p:strVal val="visible"/>
                                      </p:to>
                                    </p:set>
                                    <p:anim calcmode="lin" valueType="num">
                                      <p:cBhvr additive="base">
                                        <p:cTn id="7" dur="500" fill="hold"/>
                                        <p:tgtEl>
                                          <p:spTgt spid="4003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03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0387">
                                            <p:txEl>
                                              <p:pRg st="2" end="2"/>
                                            </p:txEl>
                                          </p:spTgt>
                                        </p:tgtEl>
                                        <p:attrNameLst>
                                          <p:attrName>style.visibility</p:attrName>
                                        </p:attrNameLst>
                                      </p:cBhvr>
                                      <p:to>
                                        <p:strVal val="visible"/>
                                      </p:to>
                                    </p:set>
                                    <p:anim calcmode="lin" valueType="num">
                                      <p:cBhvr additive="base">
                                        <p:cTn id="13" dur="500" fill="hold"/>
                                        <p:tgtEl>
                                          <p:spTgt spid="4003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03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0387">
                                            <p:txEl>
                                              <p:pRg st="3" end="3"/>
                                            </p:txEl>
                                          </p:spTgt>
                                        </p:tgtEl>
                                        <p:attrNameLst>
                                          <p:attrName>style.visibility</p:attrName>
                                        </p:attrNameLst>
                                      </p:cBhvr>
                                      <p:to>
                                        <p:strVal val="visible"/>
                                      </p:to>
                                    </p:set>
                                    <p:anim calcmode="lin" valueType="num">
                                      <p:cBhvr additive="base">
                                        <p:cTn id="19" dur="500" fill="hold"/>
                                        <p:tgtEl>
                                          <p:spTgt spid="4003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03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21" fill="hold" nodeType="afterGroup">
                            <p:stCondLst>
                              <p:cond delay="500"/>
                            </p:stCondLst>
                            <p:childTnLst>
                              <p:par>
                                <p:cTn id="22" presetID="22" presetClass="entr" presetSubtype="2" fill="hold" nodeType="afterEffect">
                                  <p:stCondLst>
                                    <p:cond delay="2000"/>
                                  </p:stCondLst>
                                  <p:childTnLst>
                                    <p:set>
                                      <p:cBhvr>
                                        <p:cTn id="23" dur="1" fill="hold">
                                          <p:stCondLst>
                                            <p:cond delay="0"/>
                                          </p:stCondLst>
                                        </p:cTn>
                                        <p:tgtEl>
                                          <p:spTgt spid="400390"/>
                                        </p:tgtEl>
                                        <p:attrNameLst>
                                          <p:attrName>style.visibility</p:attrName>
                                        </p:attrNameLst>
                                      </p:cBhvr>
                                      <p:to>
                                        <p:strVal val="visible"/>
                                      </p:to>
                                    </p:set>
                                    <p:animEffect transition="in" filter="wipe(right)">
                                      <p:cBhvr>
                                        <p:cTn id="24" dur="500"/>
                                        <p:tgtEl>
                                          <p:spTgt spid="400390"/>
                                        </p:tgtEl>
                                      </p:cBhvr>
                                    </p:animEffect>
                                  </p:childTnLst>
                                  <p:subTnLst>
                                    <p:audio>
                                      <p:cMediaNode>
                                        <p:cTn display="0" masterRel="sameClick">
                                          <p:stCondLst>
                                            <p:cond evt="begin" delay="0">
                                              <p:tn val="22"/>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304800"/>
            <a:ext cx="8229600" cy="1066800"/>
          </a:xfrm>
        </p:spPr>
        <p:txBody>
          <a:bodyPr/>
          <a:lstStyle/>
          <a:p>
            <a:r>
              <a:rPr lang="en-US" altLang="en-US" smtClean="0"/>
              <a:t>Hybrid Zones</a:t>
            </a:r>
          </a:p>
        </p:txBody>
      </p:sp>
      <p:sp>
        <p:nvSpPr>
          <p:cNvPr id="7" name="Content Placeholder 6"/>
          <p:cNvSpPr>
            <a:spLocks noGrp="1"/>
          </p:cNvSpPr>
          <p:nvPr>
            <p:ph idx="1"/>
          </p:nvPr>
        </p:nvSpPr>
        <p:spPr>
          <a:xfrm>
            <a:off x="228600" y="1295400"/>
            <a:ext cx="8686800" cy="1219200"/>
          </a:xfrm>
        </p:spPr>
        <p:txBody>
          <a:bodyPr/>
          <a:lstStyle/>
          <a:p>
            <a:r>
              <a:rPr lang="en-US" altLang="en-US" smtClean="0"/>
              <a:t>Incomplete reproductive barriers</a:t>
            </a:r>
          </a:p>
          <a:p>
            <a:r>
              <a:rPr lang="en-US" altLang="en-US" smtClean="0"/>
              <a:t>Possible outcomes: reinforcement, fusion, stability</a:t>
            </a:r>
          </a:p>
        </p:txBody>
      </p:sp>
      <p:pic>
        <p:nvPicPr>
          <p:cNvPr id="8" name="Picture 7" descr="24_14HybrZoneOverTime_4-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83820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24527" y="326011"/>
            <a:ext cx="8229600" cy="1066800"/>
          </a:xfrm>
        </p:spPr>
        <p:txBody>
          <a:bodyPr/>
          <a:lstStyle/>
          <a:p>
            <a:pPr eaLnBrk="1" hangingPunct="1"/>
            <a:r>
              <a:rPr lang="en-US" altLang="en-US" smtClean="0">
                <a:ea typeface="ＭＳ Ｐゴシック" panose="020B0600070205080204" pitchFamily="34" charset="-128"/>
              </a:rPr>
              <a:t>Reduced hybrid viability</a:t>
            </a:r>
          </a:p>
        </p:txBody>
      </p:sp>
      <p:sp>
        <p:nvSpPr>
          <p:cNvPr id="56323" name="Rectangle 3" descr="Rectangle: Click to edit Master text styles&#10;Second level&#10;Third level&#10;Fourth level&#10;Fifth level"/>
          <p:cNvSpPr>
            <a:spLocks noGrp="1" noChangeArrowheads="1"/>
          </p:cNvSpPr>
          <p:nvPr>
            <p:ph type="body" idx="1"/>
          </p:nvPr>
        </p:nvSpPr>
        <p:spPr>
          <a:xfrm>
            <a:off x="324527" y="1371600"/>
            <a:ext cx="8819473" cy="1949450"/>
          </a:xfrm>
        </p:spPr>
        <p:txBody>
          <a:bodyPr/>
          <a:lstStyle/>
          <a:p>
            <a:pPr eaLnBrk="1" hangingPunct="1"/>
            <a:r>
              <a:rPr lang="en-US" altLang="en-US" dirty="0" smtClean="0">
                <a:ea typeface="ＭＳ Ｐゴシック" panose="020B0600070205080204" pitchFamily="34" charset="-128"/>
              </a:rPr>
              <a:t>Genes of different parent species may interact &amp; impair the hybrid’s development</a:t>
            </a:r>
            <a:endParaRPr lang="en-US" altLang="en-US" sz="2600" dirty="0" smtClean="0">
              <a:ea typeface="ＭＳ Ｐゴシック" panose="020B0600070205080204" pitchFamily="34" charset="-128"/>
            </a:endParaRPr>
          </a:p>
        </p:txBody>
      </p:sp>
      <p:sp>
        <p:nvSpPr>
          <p:cNvPr id="402436" name="Rectangle 4"/>
          <p:cNvSpPr>
            <a:spLocks noChangeArrowheads="1"/>
          </p:cNvSpPr>
          <p:nvPr/>
        </p:nvSpPr>
        <p:spPr bwMode="auto">
          <a:xfrm>
            <a:off x="381000" y="3886200"/>
            <a:ext cx="3810000" cy="2282825"/>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chemeClr val="tx2"/>
                </a:solidFill>
              </a:rPr>
              <a:t>Species of salamander genus, </a:t>
            </a:r>
            <a:r>
              <a:rPr lang="en-US" altLang="en-US" b="1" i="1">
                <a:solidFill>
                  <a:schemeClr val="tx2"/>
                </a:solidFill>
              </a:rPr>
              <a:t>Ensatina,</a:t>
            </a:r>
            <a:r>
              <a:rPr lang="en-US" altLang="en-US" b="1">
                <a:solidFill>
                  <a:schemeClr val="tx2"/>
                </a:solidFill>
              </a:rPr>
              <a:t> may interbreed, but most hybrids do not complete development &amp; those that do are frail.</a:t>
            </a:r>
            <a:endParaRPr lang="en-US" altLang="en-US" sz="2600" b="1">
              <a:solidFill>
                <a:schemeClr val="tx2"/>
              </a:solidFill>
            </a:endParaRPr>
          </a:p>
        </p:txBody>
      </p:sp>
      <p:sp>
        <p:nvSpPr>
          <p:cNvPr id="56325" name="Rectangle 6"/>
          <p:cNvSpPr>
            <a:spLocks noChangeArrowheads="1"/>
          </p:cNvSpPr>
          <p:nvPr/>
        </p:nvSpPr>
        <p:spPr bwMode="auto">
          <a:xfrm>
            <a:off x="6007100" y="322263"/>
            <a:ext cx="3133725" cy="427037"/>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sympatric speciation?</a:t>
            </a:r>
          </a:p>
        </p:txBody>
      </p:sp>
      <p:pic>
        <p:nvPicPr>
          <p:cNvPr id="56326" name="Picture 6" descr="slide1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1338" y="3429000"/>
            <a:ext cx="4724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05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2436"/>
                                        </p:tgtEl>
                                        <p:attrNameLst>
                                          <p:attrName>style.visibility</p:attrName>
                                        </p:attrNameLst>
                                      </p:cBhvr>
                                      <p:to>
                                        <p:strVal val="visible"/>
                                      </p:to>
                                    </p:set>
                                    <p:animEffect transition="in" filter="wipe(left)">
                                      <p:cBhvr>
                                        <p:cTn id="7" dur="500"/>
                                        <p:tgtEl>
                                          <p:spTgt spid="40243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533400"/>
            <a:ext cx="8229600" cy="1066800"/>
          </a:xfrm>
        </p:spPr>
        <p:txBody>
          <a:bodyPr/>
          <a:lstStyle/>
          <a:p>
            <a:r>
              <a:rPr lang="en-US" altLang="en-US" u="sng" smtClean="0"/>
              <a:t>Speciation</a:t>
            </a:r>
            <a:r>
              <a:rPr lang="en-US" altLang="en-US" smtClean="0"/>
              <a:t> = origin of species</a:t>
            </a:r>
          </a:p>
        </p:txBody>
      </p:sp>
      <p:sp>
        <p:nvSpPr>
          <p:cNvPr id="7171" name="Content Placeholder 2"/>
          <p:cNvSpPr>
            <a:spLocks noGrp="1"/>
          </p:cNvSpPr>
          <p:nvPr>
            <p:ph idx="1"/>
          </p:nvPr>
        </p:nvSpPr>
        <p:spPr>
          <a:xfrm>
            <a:off x="0" y="1639888"/>
            <a:ext cx="9144000" cy="2932112"/>
          </a:xfrm>
        </p:spPr>
        <p:txBody>
          <a:bodyPr/>
          <a:lstStyle/>
          <a:p>
            <a:r>
              <a:rPr lang="en-US" altLang="en-US" u="sng" dirty="0" smtClean="0"/>
              <a:t>Microevolution</a:t>
            </a:r>
            <a:r>
              <a:rPr lang="en-US" altLang="en-US" dirty="0" smtClean="0"/>
              <a:t>: changes within a single gene pool</a:t>
            </a:r>
          </a:p>
          <a:p>
            <a:r>
              <a:rPr lang="en-US" altLang="en-US" u="sng" dirty="0" smtClean="0"/>
              <a:t>Macroevolution</a:t>
            </a:r>
            <a:r>
              <a:rPr lang="en-US" altLang="en-US" dirty="0" smtClean="0"/>
              <a:t>: evolutionary change above the 				    species level</a:t>
            </a:r>
          </a:p>
          <a:p>
            <a:pPr lvl="1"/>
            <a:r>
              <a:rPr lang="en-US" altLang="en-US" dirty="0" smtClean="0"/>
              <a:t>cumulative effects of speciation over long periods of time</a:t>
            </a:r>
          </a:p>
        </p:txBody>
      </p:sp>
      <p:pic>
        <p:nvPicPr>
          <p:cNvPr id="3" name="Picture 2" descr="24_02aBioSpeciesConcept-L.jpg"/>
          <p:cNvPicPr>
            <a:picLocks noChangeAspect="1"/>
          </p:cNvPicPr>
          <p:nvPr/>
        </p:nvPicPr>
        <p:blipFill rotWithShape="1">
          <a:blip r:embed="rId2">
            <a:extLst>
              <a:ext uri="{28A0092B-C50C-407E-A947-70E740481C1C}">
                <a14:useLocalDpi xmlns:a14="http://schemas.microsoft.com/office/drawing/2010/main" val="0"/>
              </a:ext>
            </a:extLst>
          </a:blip>
          <a:srcRect b="3950"/>
          <a:stretch/>
        </p:blipFill>
        <p:spPr bwMode="auto">
          <a:xfrm>
            <a:off x="1835150" y="3581400"/>
            <a:ext cx="5473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4482" name="Rectangle 2"/>
          <p:cNvSpPr>
            <a:spLocks noChangeArrowheads="1"/>
          </p:cNvSpPr>
          <p:nvPr/>
        </p:nvSpPr>
        <p:spPr bwMode="auto">
          <a:xfrm>
            <a:off x="3273425" y="3505200"/>
            <a:ext cx="2593975"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Mules are vigorous, but sterile</a:t>
            </a:r>
          </a:p>
        </p:txBody>
      </p:sp>
      <p:sp>
        <p:nvSpPr>
          <p:cNvPr id="58371" name="Rectangle 3"/>
          <p:cNvSpPr>
            <a:spLocks noGrp="1" noChangeArrowheads="1"/>
          </p:cNvSpPr>
          <p:nvPr>
            <p:ph type="title"/>
          </p:nvPr>
        </p:nvSpPr>
        <p:spPr>
          <a:xfrm>
            <a:off x="609600" y="685800"/>
            <a:ext cx="6216650" cy="762000"/>
          </a:xfrm>
        </p:spPr>
        <p:txBody>
          <a:bodyPr/>
          <a:lstStyle/>
          <a:p>
            <a:pPr eaLnBrk="1" hangingPunct="1"/>
            <a:r>
              <a:rPr lang="en-US" altLang="en-US" smtClean="0">
                <a:ea typeface="ＭＳ Ｐゴシック" panose="020B0600070205080204" pitchFamily="34" charset="-128"/>
              </a:rPr>
              <a:t>Reduced hybrid fertility</a:t>
            </a:r>
          </a:p>
        </p:txBody>
      </p:sp>
      <p:sp>
        <p:nvSpPr>
          <p:cNvPr id="404484" name="Rectangle 4" descr="Rectangle: Click to edit Master text styles&#10;Second level&#10;Third level&#10;Fourth level&#10;Fifth level"/>
          <p:cNvSpPr>
            <a:spLocks noGrp="1" noChangeArrowheads="1"/>
          </p:cNvSpPr>
          <p:nvPr>
            <p:ph type="body" idx="1"/>
          </p:nvPr>
        </p:nvSpPr>
        <p:spPr>
          <a:xfrm>
            <a:off x="838200" y="1371600"/>
            <a:ext cx="7772400" cy="1905000"/>
          </a:xfrm>
        </p:spPr>
        <p:txBody>
          <a:bodyPr/>
          <a:lstStyle/>
          <a:p>
            <a:pPr eaLnBrk="1" hangingPunct="1">
              <a:lnSpc>
                <a:spcPct val="90000"/>
              </a:lnSpc>
            </a:pPr>
            <a:r>
              <a:rPr lang="en-US" altLang="en-US" sz="2600" smtClean="0">
                <a:ea typeface="ＭＳ Ｐゴシック" panose="020B0600070205080204" pitchFamily="34" charset="-128"/>
              </a:rPr>
              <a:t>Even if hybrids are vigorous </a:t>
            </a:r>
            <a:br>
              <a:rPr lang="en-US" altLang="en-US" sz="2600" smtClean="0">
                <a:ea typeface="ＭＳ Ｐゴシック" panose="020B0600070205080204" pitchFamily="34" charset="-128"/>
              </a:rPr>
            </a:br>
            <a:r>
              <a:rPr lang="en-US" altLang="en-US" sz="2600" smtClean="0">
                <a:ea typeface="ＭＳ Ｐゴシック" panose="020B0600070205080204" pitchFamily="34" charset="-128"/>
              </a:rPr>
              <a:t>they may be sterile</a:t>
            </a:r>
          </a:p>
          <a:p>
            <a:pPr lvl="1" eaLnBrk="1" hangingPunct="1">
              <a:lnSpc>
                <a:spcPct val="90000"/>
              </a:lnSpc>
            </a:pPr>
            <a:r>
              <a:rPr lang="en-US" altLang="en-US" sz="2400" smtClean="0">
                <a:ea typeface="ＭＳ Ｐゴシック" panose="020B0600070205080204" pitchFamily="34" charset="-128"/>
              </a:rPr>
              <a:t>chromosomes of parents may differ in number or structure &amp; meiosis in hybrids may fail to produce normal gametes</a:t>
            </a:r>
          </a:p>
        </p:txBody>
      </p:sp>
      <p:sp>
        <p:nvSpPr>
          <p:cNvPr id="404486" name="Rectangle 6"/>
          <p:cNvSpPr>
            <a:spLocks noChangeArrowheads="1"/>
          </p:cNvSpPr>
          <p:nvPr/>
        </p:nvSpPr>
        <p:spPr bwMode="auto">
          <a:xfrm>
            <a:off x="6477000" y="5699125"/>
            <a:ext cx="2438400"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Donkeys have 62 chromosomes</a:t>
            </a:r>
          </a:p>
          <a:p>
            <a:pPr algn="l"/>
            <a:r>
              <a:rPr lang="en-US" altLang="en-US" sz="2000" b="1">
                <a:solidFill>
                  <a:schemeClr val="tx2"/>
                </a:solidFill>
              </a:rPr>
              <a:t>(31 pairs)</a:t>
            </a:r>
          </a:p>
        </p:txBody>
      </p:sp>
      <p:sp>
        <p:nvSpPr>
          <p:cNvPr id="404489" name="Rectangle 9"/>
          <p:cNvSpPr>
            <a:spLocks noChangeArrowheads="1"/>
          </p:cNvSpPr>
          <p:nvPr/>
        </p:nvSpPr>
        <p:spPr bwMode="auto">
          <a:xfrm>
            <a:off x="228600" y="5699125"/>
            <a:ext cx="2819400"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Horses have 64 chromosomes</a:t>
            </a:r>
          </a:p>
          <a:p>
            <a:pPr algn="l"/>
            <a:r>
              <a:rPr lang="en-US" altLang="en-US" sz="2000" b="1">
                <a:solidFill>
                  <a:schemeClr val="tx2"/>
                </a:solidFill>
              </a:rPr>
              <a:t>(32 pairs)</a:t>
            </a:r>
          </a:p>
        </p:txBody>
      </p:sp>
      <p:pic>
        <p:nvPicPr>
          <p:cNvPr id="404487" name="Picture 7" descr="Untitled-1"/>
          <p:cNvPicPr>
            <a:picLocks noChangeAspect="1" noChangeArrowheads="1"/>
          </p:cNvPicPr>
          <p:nvPr/>
        </p:nvPicPr>
        <p:blipFill>
          <a:blip r:embed="rId8"/>
          <a:srcRect/>
          <a:stretch>
            <a:fillRect/>
          </a:stretch>
        </p:blipFill>
        <p:spPr bwMode="auto">
          <a:xfrm>
            <a:off x="241300" y="3276600"/>
            <a:ext cx="3043238" cy="2282825"/>
          </a:xfrm>
          <a:prstGeom prst="rect">
            <a:avLst/>
          </a:prstGeom>
          <a:noFill/>
          <a:ln w="9525">
            <a:solidFill>
              <a:srgbClr val="063404"/>
            </a:solidFill>
            <a:miter lim="800000"/>
            <a:headEnd/>
            <a:tailEnd/>
          </a:ln>
          <a:effectLst>
            <a:outerShdw blurRad="63500" dist="38099" dir="2700000" algn="ctr" rotWithShape="0">
              <a:srgbClr val="063404">
                <a:alpha val="74998"/>
              </a:srgbClr>
            </a:outerShdw>
          </a:effectLst>
        </p:spPr>
      </p:pic>
      <p:sp>
        <p:nvSpPr>
          <p:cNvPr id="404491" name="Oval 11"/>
          <p:cNvSpPr>
            <a:spLocks noChangeArrowheads="1"/>
          </p:cNvSpPr>
          <p:nvPr/>
        </p:nvSpPr>
        <p:spPr bwMode="auto">
          <a:xfrm>
            <a:off x="6858000" y="457200"/>
            <a:ext cx="2133600" cy="1524000"/>
          </a:xfrm>
          <a:prstGeom prst="ellipse">
            <a:avLst/>
          </a:prstGeom>
          <a:solidFill>
            <a:schemeClr val="folHlink"/>
          </a:solidFill>
          <a:ln w="571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16"/>
          <p:cNvGrpSpPr>
            <a:grpSpLocks/>
          </p:cNvGrpSpPr>
          <p:nvPr/>
        </p:nvGrpSpPr>
        <p:grpSpPr bwMode="auto">
          <a:xfrm>
            <a:off x="7696200" y="533400"/>
            <a:ext cx="152400" cy="304800"/>
            <a:chOff x="4848" y="336"/>
            <a:chExt cx="96" cy="192"/>
          </a:xfrm>
        </p:grpSpPr>
        <p:sp>
          <p:nvSpPr>
            <p:cNvPr id="58399" name="Freeform 13"/>
            <p:cNvSpPr>
              <a:spLocks/>
            </p:cNvSpPr>
            <p:nvPr/>
          </p:nvSpPr>
          <p:spPr bwMode="auto">
            <a:xfrm>
              <a:off x="4848"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00" name="Freeform 14"/>
            <p:cNvSpPr>
              <a:spLocks/>
            </p:cNvSpPr>
            <p:nvPr/>
          </p:nvSpPr>
          <p:spPr bwMode="auto">
            <a:xfrm flipH="1">
              <a:off x="4896"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 name="Group 17"/>
          <p:cNvGrpSpPr>
            <a:grpSpLocks/>
          </p:cNvGrpSpPr>
          <p:nvPr/>
        </p:nvGrpSpPr>
        <p:grpSpPr bwMode="auto">
          <a:xfrm>
            <a:off x="7893050" y="533400"/>
            <a:ext cx="152400" cy="304800"/>
            <a:chOff x="4848" y="336"/>
            <a:chExt cx="96" cy="192"/>
          </a:xfrm>
        </p:grpSpPr>
        <p:sp>
          <p:nvSpPr>
            <p:cNvPr id="58397" name="Freeform 18"/>
            <p:cNvSpPr>
              <a:spLocks/>
            </p:cNvSpPr>
            <p:nvPr/>
          </p:nvSpPr>
          <p:spPr bwMode="auto">
            <a:xfrm>
              <a:off x="4848"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06340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98" name="Freeform 19"/>
            <p:cNvSpPr>
              <a:spLocks/>
            </p:cNvSpPr>
            <p:nvPr/>
          </p:nvSpPr>
          <p:spPr bwMode="auto">
            <a:xfrm flipH="1">
              <a:off x="4896"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06340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 name="Group 20"/>
          <p:cNvGrpSpPr>
            <a:grpSpLocks/>
          </p:cNvGrpSpPr>
          <p:nvPr/>
        </p:nvGrpSpPr>
        <p:grpSpPr bwMode="auto">
          <a:xfrm flipV="1">
            <a:off x="7688263" y="938213"/>
            <a:ext cx="152400" cy="304800"/>
            <a:chOff x="4848" y="336"/>
            <a:chExt cx="96" cy="192"/>
          </a:xfrm>
        </p:grpSpPr>
        <p:sp>
          <p:nvSpPr>
            <p:cNvPr id="58395" name="Freeform 21"/>
            <p:cNvSpPr>
              <a:spLocks/>
            </p:cNvSpPr>
            <p:nvPr/>
          </p:nvSpPr>
          <p:spPr bwMode="auto">
            <a:xfrm>
              <a:off x="4848"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96" name="Freeform 22"/>
            <p:cNvSpPr>
              <a:spLocks/>
            </p:cNvSpPr>
            <p:nvPr/>
          </p:nvSpPr>
          <p:spPr bwMode="auto">
            <a:xfrm flipH="1">
              <a:off x="4896"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5" name="Group 23"/>
          <p:cNvGrpSpPr>
            <a:grpSpLocks/>
          </p:cNvGrpSpPr>
          <p:nvPr/>
        </p:nvGrpSpPr>
        <p:grpSpPr bwMode="auto">
          <a:xfrm flipV="1">
            <a:off x="7885113" y="938213"/>
            <a:ext cx="152400" cy="304800"/>
            <a:chOff x="4848" y="336"/>
            <a:chExt cx="96" cy="192"/>
          </a:xfrm>
        </p:grpSpPr>
        <p:sp>
          <p:nvSpPr>
            <p:cNvPr id="58393" name="Freeform 24"/>
            <p:cNvSpPr>
              <a:spLocks/>
            </p:cNvSpPr>
            <p:nvPr/>
          </p:nvSpPr>
          <p:spPr bwMode="auto">
            <a:xfrm>
              <a:off x="4848"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06340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94" name="Freeform 25"/>
            <p:cNvSpPr>
              <a:spLocks/>
            </p:cNvSpPr>
            <p:nvPr/>
          </p:nvSpPr>
          <p:spPr bwMode="auto">
            <a:xfrm flipH="1">
              <a:off x="4896"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06340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 name="Group 26"/>
          <p:cNvGrpSpPr>
            <a:grpSpLocks/>
          </p:cNvGrpSpPr>
          <p:nvPr/>
        </p:nvGrpSpPr>
        <p:grpSpPr bwMode="auto">
          <a:xfrm flipV="1">
            <a:off x="7696200" y="1327150"/>
            <a:ext cx="144463" cy="201613"/>
            <a:chOff x="4848" y="336"/>
            <a:chExt cx="96" cy="192"/>
          </a:xfrm>
        </p:grpSpPr>
        <p:sp>
          <p:nvSpPr>
            <p:cNvPr id="58391" name="Freeform 27"/>
            <p:cNvSpPr>
              <a:spLocks/>
            </p:cNvSpPr>
            <p:nvPr/>
          </p:nvSpPr>
          <p:spPr bwMode="auto">
            <a:xfrm>
              <a:off x="4848"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92" name="Freeform 28"/>
            <p:cNvSpPr>
              <a:spLocks/>
            </p:cNvSpPr>
            <p:nvPr/>
          </p:nvSpPr>
          <p:spPr bwMode="auto">
            <a:xfrm flipH="1">
              <a:off x="4896"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7" name="Group 29"/>
          <p:cNvGrpSpPr>
            <a:grpSpLocks/>
          </p:cNvGrpSpPr>
          <p:nvPr/>
        </p:nvGrpSpPr>
        <p:grpSpPr bwMode="auto">
          <a:xfrm flipV="1">
            <a:off x="7893050" y="1327150"/>
            <a:ext cx="144463" cy="201613"/>
            <a:chOff x="4848" y="336"/>
            <a:chExt cx="96" cy="192"/>
          </a:xfrm>
        </p:grpSpPr>
        <p:sp>
          <p:nvSpPr>
            <p:cNvPr id="58389" name="Freeform 30"/>
            <p:cNvSpPr>
              <a:spLocks/>
            </p:cNvSpPr>
            <p:nvPr/>
          </p:nvSpPr>
          <p:spPr bwMode="auto">
            <a:xfrm>
              <a:off x="4848"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06340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90" name="Freeform 31"/>
            <p:cNvSpPr>
              <a:spLocks/>
            </p:cNvSpPr>
            <p:nvPr/>
          </p:nvSpPr>
          <p:spPr bwMode="auto">
            <a:xfrm flipH="1">
              <a:off x="4896"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06340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8" name="Group 35"/>
          <p:cNvGrpSpPr>
            <a:grpSpLocks/>
          </p:cNvGrpSpPr>
          <p:nvPr/>
        </p:nvGrpSpPr>
        <p:grpSpPr bwMode="auto">
          <a:xfrm flipV="1">
            <a:off x="7704138" y="1612900"/>
            <a:ext cx="184150" cy="257175"/>
            <a:chOff x="4848" y="336"/>
            <a:chExt cx="96" cy="192"/>
          </a:xfrm>
        </p:grpSpPr>
        <p:sp>
          <p:nvSpPr>
            <p:cNvPr id="58387" name="Freeform 36"/>
            <p:cNvSpPr>
              <a:spLocks/>
            </p:cNvSpPr>
            <p:nvPr/>
          </p:nvSpPr>
          <p:spPr bwMode="auto">
            <a:xfrm>
              <a:off x="4848"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8" name="Freeform 37"/>
            <p:cNvSpPr>
              <a:spLocks/>
            </p:cNvSpPr>
            <p:nvPr/>
          </p:nvSpPr>
          <p:spPr bwMode="auto">
            <a:xfrm flipH="1">
              <a:off x="4896" y="336"/>
              <a:ext cx="48" cy="192"/>
            </a:xfrm>
            <a:custGeom>
              <a:avLst/>
              <a:gdLst>
                <a:gd name="T0" fmla="*/ 0 w 48"/>
                <a:gd name="T1" fmla="*/ 0 h 144"/>
                <a:gd name="T2" fmla="*/ 48 w 48"/>
                <a:gd name="T3" fmla="*/ 171 h 144"/>
                <a:gd name="T4" fmla="*/ 0 w 48"/>
                <a:gd name="T5" fmla="*/ 256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0" y="0"/>
                  </a:moveTo>
                  <a:cubicBezTo>
                    <a:pt x="24" y="36"/>
                    <a:pt x="48" y="72"/>
                    <a:pt x="48" y="96"/>
                  </a:cubicBezTo>
                  <a:cubicBezTo>
                    <a:pt x="48" y="120"/>
                    <a:pt x="8" y="136"/>
                    <a:pt x="0" y="144"/>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33" name="Picture 32" descr="slide16.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26125" y="3152775"/>
            <a:ext cx="33178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slide16-2.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70225" y="4454525"/>
            <a:ext cx="294957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90" name="Rectangle 10"/>
          <p:cNvSpPr>
            <a:spLocks noChangeArrowheads="1"/>
          </p:cNvSpPr>
          <p:nvPr/>
        </p:nvSpPr>
        <p:spPr bwMode="auto">
          <a:xfrm>
            <a:off x="2590800" y="6496050"/>
            <a:ext cx="38862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tx2"/>
                </a:solidFill>
              </a:rPr>
              <a:t>Mules have 63 chromosomes!</a:t>
            </a:r>
          </a:p>
        </p:txBody>
      </p:sp>
    </p:spTree>
    <p:extLst>
      <p:ext uri="{BB962C8B-B14F-4D97-AF65-F5344CB8AC3E}">
        <p14:creationId xmlns:p14="http://schemas.microsoft.com/office/powerpoint/2010/main" val="4157377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4484">
                                            <p:txEl>
                                              <p:pRg st="1" end="1"/>
                                            </p:txEl>
                                          </p:spTgt>
                                        </p:tgtEl>
                                        <p:attrNameLst>
                                          <p:attrName>style.visibility</p:attrName>
                                        </p:attrNameLst>
                                      </p:cBhvr>
                                      <p:to>
                                        <p:strVal val="visible"/>
                                      </p:to>
                                    </p:set>
                                    <p:anim calcmode="lin" valueType="num">
                                      <p:cBhvr additive="base">
                                        <p:cTn id="7" dur="500" fill="hold"/>
                                        <p:tgtEl>
                                          <p:spTgt spid="40448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448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404487"/>
                                        </p:tgtEl>
                                        <p:attrNameLst>
                                          <p:attrName>style.visibility</p:attrName>
                                        </p:attrNameLst>
                                      </p:cBhvr>
                                      <p:to>
                                        <p:strVal val="visible"/>
                                      </p:to>
                                    </p:set>
                                    <p:animEffect transition="in" filter="wipe(left)">
                                      <p:cBhvr>
                                        <p:cTn id="13" dur="500"/>
                                        <p:tgtEl>
                                          <p:spTgt spid="404487"/>
                                        </p:tgtEl>
                                      </p:cBhvr>
                                    </p:animEffect>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4489"/>
                                        </p:tgtEl>
                                        <p:attrNameLst>
                                          <p:attrName>style.visibility</p:attrName>
                                        </p:attrNameLst>
                                      </p:cBhvr>
                                      <p:to>
                                        <p:strVal val="visible"/>
                                      </p:to>
                                    </p:set>
                                    <p:animEffect transition="in" filter="wipe(left)">
                                      <p:cBhvr>
                                        <p:cTn id="18" dur="500"/>
                                        <p:tgtEl>
                                          <p:spTgt spid="404489"/>
                                        </p:tgtEl>
                                      </p:cBhvr>
                                    </p:animEffect>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4" name="Pencil Check"/>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404486"/>
                                        </p:tgtEl>
                                        <p:attrNameLst>
                                          <p:attrName>style.visibility</p:attrName>
                                        </p:attrNameLst>
                                      </p:cBhvr>
                                      <p:to>
                                        <p:strVal val="visible"/>
                                      </p:to>
                                    </p:set>
                                    <p:animEffect transition="in" filter="wipe(right)">
                                      <p:cBhvr>
                                        <p:cTn id="28" dur="500"/>
                                        <p:tgtEl>
                                          <p:spTgt spid="404486"/>
                                        </p:tgtEl>
                                      </p:cBhvr>
                                    </p:animEffect>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subTnLst>
                                    <p:audio>
                                      <p:cMediaNode>
                                        <p:cTn display="0" masterRel="sameClick">
                                          <p:stCondLst>
                                            <p:cond evt="begin" delay="0">
                                              <p:tn val="31"/>
                                            </p:cond>
                                          </p:stCondLst>
                                          <p:endCondLst>
                                            <p:cond evt="onStopAudio" delay="0">
                                              <p:tgtEl>
                                                <p:sldTgt/>
                                              </p:tgtEl>
                                            </p:cond>
                                          </p:endCondLst>
                                        </p:cTn>
                                        <p:tgtEl>
                                          <p:sndTgt r:embed="rId4" name="Pencil Check"/>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04490"/>
                                        </p:tgtEl>
                                        <p:attrNameLst>
                                          <p:attrName>style.visibility</p:attrName>
                                        </p:attrNameLst>
                                      </p:cBhvr>
                                      <p:to>
                                        <p:strVal val="visible"/>
                                      </p:to>
                                    </p:set>
                                    <p:animEffect transition="in" filter="box(out)">
                                      <p:cBhvr>
                                        <p:cTn id="38" dur="500"/>
                                        <p:tgtEl>
                                          <p:spTgt spid="404490"/>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
                                        </p:tgtEl>
                                      </p:cMediaNode>
                                    </p:audio>
                                  </p:sub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404482"/>
                                        </p:tgtEl>
                                        <p:attrNameLst>
                                          <p:attrName>style.visibility</p:attrName>
                                        </p:attrNameLst>
                                      </p:cBhvr>
                                      <p:to>
                                        <p:strVal val="visible"/>
                                      </p:to>
                                    </p:set>
                                    <p:animEffect transition="in" filter="dissolve">
                                      <p:cBhvr>
                                        <p:cTn id="42" dur="500"/>
                                        <p:tgtEl>
                                          <p:spTgt spid="4044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404491"/>
                                        </p:tgtEl>
                                        <p:attrNameLst>
                                          <p:attrName>style.visibility</p:attrName>
                                        </p:attrNameLst>
                                      </p:cBhvr>
                                      <p:to>
                                        <p:strVal val="visible"/>
                                      </p:to>
                                    </p:set>
                                    <p:anim from="(-#ppt_w/2)" to="(#ppt_x)" calcmode="lin" valueType="num">
                                      <p:cBhvr>
                                        <p:cTn id="47" dur="600" fill="hold">
                                          <p:stCondLst>
                                            <p:cond delay="0"/>
                                          </p:stCondLst>
                                        </p:cTn>
                                        <p:tgtEl>
                                          <p:spTgt spid="404491"/>
                                        </p:tgtEl>
                                        <p:attrNameLst>
                                          <p:attrName>ppt_x</p:attrName>
                                        </p:attrNameLst>
                                      </p:cBhvr>
                                    </p:anim>
                                    <p:anim from="0" to="-1.0" calcmode="lin" valueType="num">
                                      <p:cBhvr>
                                        <p:cTn id="48" dur="200" decel="50000" autoRev="1" fill="hold">
                                          <p:stCondLst>
                                            <p:cond delay="600"/>
                                          </p:stCondLst>
                                        </p:cTn>
                                        <p:tgtEl>
                                          <p:spTgt spid="404491"/>
                                        </p:tgtEl>
                                        <p:attrNameLst>
                                          <p:attrName>xshear</p:attrName>
                                        </p:attrNameLst>
                                      </p:cBhvr>
                                    </p:anim>
                                    <p:animScale>
                                      <p:cBhvr>
                                        <p:cTn id="49" dur="200" decel="100000" autoRev="1" fill="hold">
                                          <p:stCondLst>
                                            <p:cond delay="600"/>
                                          </p:stCondLst>
                                        </p:cTn>
                                        <p:tgtEl>
                                          <p:spTgt spid="404491"/>
                                        </p:tgtEl>
                                      </p:cBhvr>
                                      <p:from x="100000" y="100000"/>
                                      <p:to x="80000" y="100000"/>
                                    </p:animScale>
                                    <p:anim by="(#ppt_h/3+#ppt_w*0.1)" calcmode="lin" valueType="num">
                                      <p:cBhvr additive="sum">
                                        <p:cTn id="50" dur="200" decel="100000" autoRev="1" fill="hold">
                                          <p:stCondLst>
                                            <p:cond delay="600"/>
                                          </p:stCondLst>
                                        </p:cTn>
                                        <p:tgtEl>
                                          <p:spTgt spid="404491"/>
                                        </p:tgtEl>
                                        <p:attrNameLst>
                                          <p:attrName>ppt_x</p:attrName>
                                        </p:attrNameLst>
                                      </p:cBhvr>
                                    </p:anim>
                                  </p:childTnLst>
                                  <p:subTnLst>
                                    <p:audio>
                                      <p:cMediaNode>
                                        <p:cTn display="0" masterRel="sameClick">
                                          <p:stCondLst>
                                            <p:cond evt="begin" delay="0">
                                              <p:tn val="45"/>
                                            </p:cond>
                                          </p:stCondLst>
                                          <p:endCondLst>
                                            <p:cond evt="onStopAudio" delay="0">
                                              <p:tgtEl>
                                                <p:sldTgt/>
                                              </p:tgtEl>
                                            </p:cond>
                                          </p:endCondLst>
                                        </p:cTn>
                                        <p:tgtEl>
                                          <p:sndTgt r:embed="rId6" name="Vibro Up"/>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par>
                          <p:cTn id="57" fill="hold" nodeType="afterGroup">
                            <p:stCondLst>
                              <p:cond delay="500"/>
                            </p:stCondLst>
                            <p:childTnLst>
                              <p:par>
                                <p:cTn id="58" presetID="23" presetClass="entr" presetSubtype="16"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childTnLst>
                                </p:cTn>
                              </p:par>
                            </p:childTnLst>
                          </p:cTn>
                        </p:par>
                        <p:par>
                          <p:cTn id="62" fill="hold" nodeType="afterGroup">
                            <p:stCondLst>
                              <p:cond delay="1000"/>
                            </p:stCondLst>
                            <p:childTnLst>
                              <p:par>
                                <p:cTn id="63" presetID="23" presetClass="entr" presetSubtype="16"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childTnLst>
                                </p:cTn>
                              </p:par>
                            </p:childTnLst>
                          </p:cTn>
                        </p:par>
                        <p:par>
                          <p:cTn id="67" fill="hold" nodeType="afterGroup">
                            <p:stCondLst>
                              <p:cond delay="1500"/>
                            </p:stCondLst>
                            <p:childTnLst>
                              <p:par>
                                <p:cTn id="68" presetID="23" presetClass="entr" presetSubtype="16"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p:cTn id="70" dur="500" fill="hold"/>
                                        <p:tgtEl>
                                          <p:spTgt spid="5"/>
                                        </p:tgtEl>
                                        <p:attrNameLst>
                                          <p:attrName>ppt_w</p:attrName>
                                        </p:attrNameLst>
                                      </p:cBhvr>
                                      <p:tavLst>
                                        <p:tav tm="0">
                                          <p:val>
                                            <p:fltVal val="0"/>
                                          </p:val>
                                        </p:tav>
                                        <p:tav tm="100000">
                                          <p:val>
                                            <p:strVal val="#ppt_w"/>
                                          </p:val>
                                        </p:tav>
                                      </p:tavLst>
                                    </p:anim>
                                    <p:anim calcmode="lin" valueType="num">
                                      <p:cBhvr>
                                        <p:cTn id="71" dur="500" fill="hold"/>
                                        <p:tgtEl>
                                          <p:spTgt spid="5"/>
                                        </p:tgtEl>
                                        <p:attrNameLst>
                                          <p:attrName>ppt_h</p:attrName>
                                        </p:attrNameLst>
                                      </p:cBhvr>
                                      <p:tavLst>
                                        <p:tav tm="0">
                                          <p:val>
                                            <p:fltVal val="0"/>
                                          </p:val>
                                        </p:tav>
                                        <p:tav tm="100000">
                                          <p:val>
                                            <p:strVal val="#ppt_h"/>
                                          </p:val>
                                        </p:tav>
                                      </p:tavLst>
                                    </p:anim>
                                  </p:childTnLst>
                                </p:cTn>
                              </p:par>
                            </p:childTnLst>
                          </p:cTn>
                        </p:par>
                        <p:par>
                          <p:cTn id="72" fill="hold" nodeType="afterGroup">
                            <p:stCondLst>
                              <p:cond delay="2000"/>
                            </p:stCondLst>
                            <p:childTnLst>
                              <p:par>
                                <p:cTn id="73" presetID="23" presetClass="entr" presetSubtype="16"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ppt_w</p:attrName>
                                        </p:attrNameLst>
                                      </p:cBhvr>
                                      <p:tavLst>
                                        <p:tav tm="0">
                                          <p:val>
                                            <p:fltVal val="0"/>
                                          </p:val>
                                        </p:tav>
                                        <p:tav tm="100000">
                                          <p:val>
                                            <p:strVal val="#ppt_w"/>
                                          </p:val>
                                        </p:tav>
                                      </p:tavLst>
                                    </p:anim>
                                    <p:anim calcmode="lin" valueType="num">
                                      <p:cBhvr>
                                        <p:cTn id="76" dur="500" fill="hold"/>
                                        <p:tgtEl>
                                          <p:spTgt spid="6"/>
                                        </p:tgtEl>
                                        <p:attrNameLst>
                                          <p:attrName>ppt_h</p:attrName>
                                        </p:attrNameLst>
                                      </p:cBhvr>
                                      <p:tavLst>
                                        <p:tav tm="0">
                                          <p:val>
                                            <p:fltVal val="0"/>
                                          </p:val>
                                        </p:tav>
                                        <p:tav tm="100000">
                                          <p:val>
                                            <p:strVal val="#ppt_h"/>
                                          </p:val>
                                        </p:tav>
                                      </p:tavLst>
                                    </p:anim>
                                  </p:childTnLst>
                                </p:cTn>
                              </p:par>
                            </p:childTnLst>
                          </p:cTn>
                        </p:par>
                        <p:par>
                          <p:cTn id="77" fill="hold" nodeType="afterGroup">
                            <p:stCondLst>
                              <p:cond delay="2500"/>
                            </p:stCondLst>
                            <p:childTnLst>
                              <p:par>
                                <p:cTn id="78" presetID="23" presetClass="entr" presetSubtype="16"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500" fill="hold"/>
                                        <p:tgtEl>
                                          <p:spTgt spid="7"/>
                                        </p:tgtEl>
                                        <p:attrNameLst>
                                          <p:attrName>ppt_w</p:attrName>
                                        </p:attrNameLst>
                                      </p:cBhvr>
                                      <p:tavLst>
                                        <p:tav tm="0">
                                          <p:val>
                                            <p:fltVal val="0"/>
                                          </p:val>
                                        </p:tav>
                                        <p:tav tm="100000">
                                          <p:val>
                                            <p:strVal val="#ppt_w"/>
                                          </p:val>
                                        </p:tav>
                                      </p:tavLst>
                                    </p:anim>
                                    <p:anim calcmode="lin" valueType="num">
                                      <p:cBhvr>
                                        <p:cTn id="8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6" presetClass="entr" presetSubtype="0"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down)">
                                      <p:cBhvr>
                                        <p:cTn id="86" dur="580">
                                          <p:stCondLst>
                                            <p:cond delay="0"/>
                                          </p:stCondLst>
                                        </p:cTn>
                                        <p:tgtEl>
                                          <p:spTgt spid="8"/>
                                        </p:tgtEl>
                                      </p:cBhvr>
                                    </p:animEffect>
                                    <p:anim calcmode="lin" valueType="num">
                                      <p:cBhvr>
                                        <p:cTn id="8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2" dur="26">
                                          <p:stCondLst>
                                            <p:cond delay="650"/>
                                          </p:stCondLst>
                                        </p:cTn>
                                        <p:tgtEl>
                                          <p:spTgt spid="8"/>
                                        </p:tgtEl>
                                      </p:cBhvr>
                                      <p:to x="100000" y="60000"/>
                                    </p:animScale>
                                    <p:animScale>
                                      <p:cBhvr>
                                        <p:cTn id="93" dur="166" decel="50000">
                                          <p:stCondLst>
                                            <p:cond delay="676"/>
                                          </p:stCondLst>
                                        </p:cTn>
                                        <p:tgtEl>
                                          <p:spTgt spid="8"/>
                                        </p:tgtEl>
                                      </p:cBhvr>
                                      <p:to x="100000" y="100000"/>
                                    </p:animScale>
                                    <p:animScale>
                                      <p:cBhvr>
                                        <p:cTn id="94" dur="26">
                                          <p:stCondLst>
                                            <p:cond delay="1312"/>
                                          </p:stCondLst>
                                        </p:cTn>
                                        <p:tgtEl>
                                          <p:spTgt spid="8"/>
                                        </p:tgtEl>
                                      </p:cBhvr>
                                      <p:to x="100000" y="80000"/>
                                    </p:animScale>
                                    <p:animScale>
                                      <p:cBhvr>
                                        <p:cTn id="95" dur="166" decel="50000">
                                          <p:stCondLst>
                                            <p:cond delay="1338"/>
                                          </p:stCondLst>
                                        </p:cTn>
                                        <p:tgtEl>
                                          <p:spTgt spid="8"/>
                                        </p:tgtEl>
                                      </p:cBhvr>
                                      <p:to x="100000" y="100000"/>
                                    </p:animScale>
                                    <p:animScale>
                                      <p:cBhvr>
                                        <p:cTn id="96" dur="26">
                                          <p:stCondLst>
                                            <p:cond delay="1642"/>
                                          </p:stCondLst>
                                        </p:cTn>
                                        <p:tgtEl>
                                          <p:spTgt spid="8"/>
                                        </p:tgtEl>
                                      </p:cBhvr>
                                      <p:to x="100000" y="90000"/>
                                    </p:animScale>
                                    <p:animScale>
                                      <p:cBhvr>
                                        <p:cTn id="97" dur="166" decel="50000">
                                          <p:stCondLst>
                                            <p:cond delay="1668"/>
                                          </p:stCondLst>
                                        </p:cTn>
                                        <p:tgtEl>
                                          <p:spTgt spid="8"/>
                                        </p:tgtEl>
                                      </p:cBhvr>
                                      <p:to x="100000" y="100000"/>
                                    </p:animScale>
                                    <p:animScale>
                                      <p:cBhvr>
                                        <p:cTn id="98" dur="26">
                                          <p:stCondLst>
                                            <p:cond delay="1808"/>
                                          </p:stCondLst>
                                        </p:cTn>
                                        <p:tgtEl>
                                          <p:spTgt spid="8"/>
                                        </p:tgtEl>
                                      </p:cBhvr>
                                      <p:to x="100000" y="95000"/>
                                    </p:animScale>
                                    <p:animScale>
                                      <p:cBhvr>
                                        <p:cTn id="99" dur="166" decel="50000">
                                          <p:stCondLst>
                                            <p:cond delay="1834"/>
                                          </p:stCondLst>
                                        </p:cTn>
                                        <p:tgtEl>
                                          <p:spTgt spid="8"/>
                                        </p:tgtEl>
                                      </p:cBhvr>
                                      <p:to x="100000" y="100000"/>
                                    </p:animScale>
                                  </p:childTnLst>
                                  <p:subTnLst>
                                    <p:audio>
                                      <p:cMediaNode>
                                        <p:cTn display="0" masterRel="sameClick">
                                          <p:stCondLst>
                                            <p:cond evt="begin" delay="0">
                                              <p:tn val="84"/>
                                            </p:cond>
                                          </p:stCondLst>
                                          <p:endCondLst>
                                            <p:cond evt="onStopAudio" delay="0">
                                              <p:tgtEl>
                                                <p:sldTgt/>
                                              </p:tgtEl>
                                            </p:cond>
                                          </p:endCondLst>
                                        </p:cTn>
                                        <p:tgtEl>
                                          <p:sndTgt r:embed="rId7"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animBg="1"/>
      <p:bldP spid="404484" grpId="0" build="p" autoUpdateAnimBg="0"/>
      <p:bldP spid="404486" grpId="0" animBg="1"/>
      <p:bldP spid="404489" grpId="0" animBg="1"/>
      <p:bldP spid="404491" grpId="0" animBg="1"/>
      <p:bldP spid="4044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descr="slide1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8638" y="3516313"/>
            <a:ext cx="4805362"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2"/>
          <p:cNvSpPr>
            <a:spLocks noGrp="1" noChangeArrowheads="1"/>
          </p:cNvSpPr>
          <p:nvPr>
            <p:ph type="title"/>
          </p:nvPr>
        </p:nvSpPr>
        <p:spPr>
          <a:xfrm>
            <a:off x="226102" y="361755"/>
            <a:ext cx="8229600" cy="1066800"/>
          </a:xfrm>
        </p:spPr>
        <p:txBody>
          <a:bodyPr/>
          <a:lstStyle/>
          <a:p>
            <a:pPr eaLnBrk="1" hangingPunct="1"/>
            <a:r>
              <a:rPr lang="en-US" altLang="en-US" dirty="0" smtClean="0">
                <a:ea typeface="ＭＳ Ｐゴシック" panose="020B0600070205080204" pitchFamily="34" charset="-128"/>
              </a:rPr>
              <a:t>Hybrid breakdown</a:t>
            </a:r>
          </a:p>
        </p:txBody>
      </p:sp>
      <p:sp>
        <p:nvSpPr>
          <p:cNvPr id="60420" name="Rectangle 3" descr="Rectangle: Click to edit Master text styles&#10;Second level&#10;Third level&#10;Fourth level&#10;Fifth level"/>
          <p:cNvSpPr>
            <a:spLocks noGrp="1" noChangeArrowheads="1"/>
          </p:cNvSpPr>
          <p:nvPr>
            <p:ph type="body" idx="1"/>
          </p:nvPr>
        </p:nvSpPr>
        <p:spPr>
          <a:xfrm>
            <a:off x="838200" y="1371600"/>
            <a:ext cx="8175625" cy="1600200"/>
          </a:xfrm>
        </p:spPr>
        <p:txBody>
          <a:bodyPr/>
          <a:lstStyle/>
          <a:p>
            <a:pPr eaLnBrk="1" hangingPunct="1"/>
            <a:r>
              <a:rPr lang="en-US" altLang="en-US" smtClean="0">
                <a:ea typeface="ＭＳ Ｐゴシック" panose="020B0600070205080204" pitchFamily="34" charset="-128"/>
              </a:rPr>
              <a:t>Hybrids may be fertile &amp; viable in first generation, but when they mate offspring are feeble or sterile</a:t>
            </a:r>
          </a:p>
        </p:txBody>
      </p:sp>
      <p:sp>
        <p:nvSpPr>
          <p:cNvPr id="406532" name="Rectangle 4"/>
          <p:cNvSpPr>
            <a:spLocks noChangeArrowheads="1"/>
          </p:cNvSpPr>
          <p:nvPr/>
        </p:nvSpPr>
        <p:spPr bwMode="auto">
          <a:xfrm>
            <a:off x="152400" y="4938713"/>
            <a:ext cx="4038600" cy="1766887"/>
          </a:xfrm>
          <a:prstGeom prst="rect">
            <a:avLst/>
          </a:prstGeom>
          <a:solidFill>
            <a:srgbClr val="FFCC18"/>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2200" b="1">
                <a:solidFill>
                  <a:schemeClr val="tx2"/>
                </a:solidFill>
                <a:latin typeface="Arial" charset="0"/>
                <a:ea typeface="+mn-ea"/>
              </a:rPr>
              <a:t>In strains of cultivated rice, hybrids are vigorous but plants in next generation are small &amp; sterile.</a:t>
            </a:r>
          </a:p>
          <a:p>
            <a:pPr algn="l">
              <a:defRPr/>
            </a:pPr>
            <a:r>
              <a:rPr lang="en-US" sz="2200" b="1">
                <a:solidFill>
                  <a:schemeClr val="tx2"/>
                </a:solidFill>
                <a:latin typeface="Arial" charset="0"/>
                <a:ea typeface="+mn-ea"/>
              </a:rPr>
              <a:t>On path to separate species.</a:t>
            </a:r>
          </a:p>
        </p:txBody>
      </p:sp>
      <p:pic>
        <p:nvPicPr>
          <p:cNvPr id="406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288" y="2924175"/>
            <a:ext cx="1841500" cy="1765300"/>
          </a:xfrm>
          <a:prstGeom prst="rect">
            <a:avLst/>
          </a:prstGeom>
          <a:noFill/>
          <a:ln>
            <a:noFill/>
          </a:ln>
          <a:effectLst>
            <a:outerShdw dist="35921" dir="2700000" algn="ctr" rotWithShape="0">
              <a:srgbClr val="06340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7"/>
          <p:cNvSpPr>
            <a:spLocks noChangeArrowheads="1"/>
          </p:cNvSpPr>
          <p:nvPr/>
        </p:nvSpPr>
        <p:spPr bwMode="auto">
          <a:xfrm>
            <a:off x="6007100" y="322263"/>
            <a:ext cx="3133725" cy="427037"/>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sympatric speciation?</a:t>
            </a:r>
          </a:p>
        </p:txBody>
      </p:sp>
    </p:spTree>
    <p:extLst>
      <p:ext uri="{BB962C8B-B14F-4D97-AF65-F5344CB8AC3E}">
        <p14:creationId xmlns:p14="http://schemas.microsoft.com/office/powerpoint/2010/main" val="3123466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2"/>
                                        </p:tgtEl>
                                        <p:attrNameLst>
                                          <p:attrName>style.visibility</p:attrName>
                                        </p:attrNameLst>
                                      </p:cBhvr>
                                      <p:to>
                                        <p:strVal val="visible"/>
                                      </p:to>
                                    </p:set>
                                    <p:animEffect transition="in" filter="wipe(left)">
                                      <p:cBhvr>
                                        <p:cTn id="7" dur="500"/>
                                        <p:tgtEl>
                                          <p:spTgt spid="40653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12725" y="112713"/>
            <a:ext cx="8229600" cy="1066800"/>
          </a:xfrm>
        </p:spPr>
        <p:txBody>
          <a:bodyPr/>
          <a:lstStyle/>
          <a:p>
            <a:pPr eaLnBrk="1" hangingPunct="1"/>
            <a:r>
              <a:rPr lang="en-US" altLang="en-US" dirty="0" smtClean="0">
                <a:ea typeface="ＭＳ Ｐゴシック" panose="020B0600070205080204" pitchFamily="34" charset="-128"/>
              </a:rPr>
              <a:t>Rate of Speciation</a:t>
            </a:r>
          </a:p>
        </p:txBody>
      </p:sp>
      <p:sp>
        <p:nvSpPr>
          <p:cNvPr id="62467" name="Rectangle 3" descr="Rectangle: Click to edit Master text styles&#10;Second level&#10;Third level&#10;Fourth level&#10;Fifth level"/>
          <p:cNvSpPr>
            <a:spLocks noGrp="1" noChangeArrowheads="1"/>
          </p:cNvSpPr>
          <p:nvPr>
            <p:ph type="body" idx="1"/>
          </p:nvPr>
        </p:nvSpPr>
        <p:spPr>
          <a:xfrm>
            <a:off x="498476" y="987426"/>
            <a:ext cx="8580437" cy="701675"/>
          </a:xfrm>
        </p:spPr>
        <p:txBody>
          <a:bodyPr/>
          <a:lstStyle/>
          <a:p>
            <a:pPr eaLnBrk="1" hangingPunct="1"/>
            <a:r>
              <a:rPr lang="en-US" altLang="en-US" dirty="0" smtClean="0">
                <a:ea typeface="ＭＳ Ｐゴシック" panose="020B0600070205080204" pitchFamily="34" charset="-128"/>
              </a:rPr>
              <a:t>Does speciation happen gradually or rapidly?</a:t>
            </a:r>
          </a:p>
        </p:txBody>
      </p:sp>
      <p:pic>
        <p:nvPicPr>
          <p:cNvPr id="62468" name="Picture 4"/>
          <p:cNvPicPr>
            <a:picLocks noChangeAspect="1" noChangeArrowheads="1"/>
          </p:cNvPicPr>
          <p:nvPr/>
        </p:nvPicPr>
        <p:blipFill>
          <a:blip r:embed="rId6">
            <a:extLst>
              <a:ext uri="{28A0092B-C50C-407E-A947-70E740481C1C}">
                <a14:useLocalDpi xmlns:a14="http://schemas.microsoft.com/office/drawing/2010/main" val="0"/>
              </a:ext>
            </a:extLst>
          </a:blip>
          <a:srcRect r="48354" b="3355"/>
          <a:stretch>
            <a:fillRect/>
          </a:stretch>
        </p:blipFill>
        <p:spPr bwMode="auto">
          <a:xfrm>
            <a:off x="212725" y="2171700"/>
            <a:ext cx="3113088"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3"/>
          <p:cNvPicPr>
            <a:picLocks noChangeAspect="1" noChangeArrowheads="1"/>
          </p:cNvPicPr>
          <p:nvPr/>
        </p:nvPicPr>
        <p:blipFill>
          <a:blip r:embed="rId6">
            <a:extLst>
              <a:ext uri="{28A0092B-C50C-407E-A947-70E740481C1C}">
                <a14:useLocalDpi xmlns:a14="http://schemas.microsoft.com/office/drawing/2010/main" val="0"/>
              </a:ext>
            </a:extLst>
          </a:blip>
          <a:srcRect l="48450" b="3355"/>
          <a:stretch>
            <a:fillRect/>
          </a:stretch>
        </p:blipFill>
        <p:spPr bwMode="auto">
          <a:xfrm>
            <a:off x="6037263" y="2170113"/>
            <a:ext cx="3106737"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ounded Rectangle 8"/>
          <p:cNvSpPr>
            <a:spLocks noChangeArrowheads="1"/>
          </p:cNvSpPr>
          <p:nvPr/>
        </p:nvSpPr>
        <p:spPr bwMode="auto">
          <a:xfrm>
            <a:off x="2281238" y="6032500"/>
            <a:ext cx="1919287" cy="715963"/>
          </a:xfrm>
          <a:prstGeom prst="roundRect">
            <a:avLst>
              <a:gd name="adj" fmla="val 16667"/>
            </a:avLst>
          </a:prstGeom>
          <a:solidFill>
            <a:srgbClr val="FFEA18"/>
          </a:solidFill>
          <a:ln w="9525">
            <a:solidFill>
              <a:schemeClr val="tx1"/>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Charles Darwin</a:t>
            </a:r>
          </a:p>
          <a:p>
            <a:r>
              <a:rPr lang="en-US" altLang="en-US" sz="1800" b="1">
                <a:solidFill>
                  <a:srgbClr val="0F116A"/>
                </a:solidFill>
              </a:rPr>
              <a:t>Charles Lyell</a:t>
            </a:r>
          </a:p>
        </p:txBody>
      </p:sp>
      <p:sp>
        <p:nvSpPr>
          <p:cNvPr id="62471" name="Rounded Rectangle 9"/>
          <p:cNvSpPr>
            <a:spLocks noChangeArrowheads="1"/>
          </p:cNvSpPr>
          <p:nvPr/>
        </p:nvSpPr>
        <p:spPr bwMode="auto">
          <a:xfrm>
            <a:off x="4502150" y="6040438"/>
            <a:ext cx="2341563" cy="715962"/>
          </a:xfrm>
          <a:prstGeom prst="roundRect">
            <a:avLst>
              <a:gd name="adj" fmla="val 16667"/>
            </a:avLst>
          </a:prstGeom>
          <a:solidFill>
            <a:srgbClr val="FFEA18"/>
          </a:solidFill>
          <a:ln w="9525">
            <a:solidFill>
              <a:schemeClr val="tx1"/>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Stephen Jay Gould</a:t>
            </a:r>
            <a:br>
              <a:rPr lang="en-US" altLang="en-US" sz="1800" b="1">
                <a:solidFill>
                  <a:srgbClr val="0F116A"/>
                </a:solidFill>
              </a:rPr>
            </a:br>
            <a:r>
              <a:rPr lang="en-US" altLang="en-US" sz="1800" b="1">
                <a:solidFill>
                  <a:srgbClr val="0F116A"/>
                </a:solidFill>
              </a:rPr>
              <a:t>Niles Eldredge</a:t>
            </a:r>
          </a:p>
        </p:txBody>
      </p:sp>
      <p:sp>
        <p:nvSpPr>
          <p:cNvPr id="62472" name="Rounded Rectangle 10"/>
          <p:cNvSpPr>
            <a:spLocks noChangeArrowheads="1"/>
          </p:cNvSpPr>
          <p:nvPr/>
        </p:nvSpPr>
        <p:spPr bwMode="auto">
          <a:xfrm>
            <a:off x="833438" y="1798638"/>
            <a:ext cx="1914525" cy="509587"/>
          </a:xfrm>
          <a:prstGeom prst="roundRect">
            <a:avLst>
              <a:gd name="adj" fmla="val 16667"/>
            </a:avLst>
          </a:prstGeom>
          <a:solidFill>
            <a:srgbClr val="FFEA18"/>
          </a:solidFill>
          <a:ln w="9525">
            <a:solidFill>
              <a:schemeClr val="tx1"/>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Gradualism</a:t>
            </a:r>
          </a:p>
        </p:txBody>
      </p:sp>
      <p:sp>
        <p:nvSpPr>
          <p:cNvPr id="62473" name="Rounded Rectangle 11"/>
          <p:cNvSpPr>
            <a:spLocks noChangeArrowheads="1"/>
          </p:cNvSpPr>
          <p:nvPr/>
        </p:nvSpPr>
        <p:spPr bwMode="auto">
          <a:xfrm>
            <a:off x="5405438" y="1798638"/>
            <a:ext cx="3673475" cy="509587"/>
          </a:xfrm>
          <a:prstGeom prst="roundRect">
            <a:avLst>
              <a:gd name="adj" fmla="val 16667"/>
            </a:avLst>
          </a:prstGeom>
          <a:solidFill>
            <a:srgbClr val="FFEA18"/>
          </a:solidFill>
          <a:ln w="9525">
            <a:solidFill>
              <a:schemeClr val="tx1"/>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Punctuated Equilibrium</a:t>
            </a:r>
          </a:p>
        </p:txBody>
      </p:sp>
      <p:sp>
        <p:nvSpPr>
          <p:cNvPr id="12" name="Pentagon 11"/>
          <p:cNvSpPr>
            <a:spLocks noChangeArrowheads="1"/>
          </p:cNvSpPr>
          <p:nvPr/>
        </p:nvSpPr>
        <p:spPr bwMode="auto">
          <a:xfrm>
            <a:off x="3265488" y="4613275"/>
            <a:ext cx="3559175" cy="1360488"/>
          </a:xfrm>
          <a:prstGeom prst="homePlate">
            <a:avLst>
              <a:gd name="adj" fmla="val 49972"/>
            </a:avLst>
          </a:prstGeom>
          <a:solidFill>
            <a:srgbClr val="CC0000"/>
          </a:solidFill>
          <a:ln w="9525">
            <a:solidFill>
              <a:schemeClr val="tx1"/>
            </a:solidFill>
            <a:round/>
            <a:headEnd/>
            <a:tailEnd/>
          </a:ln>
        </p:spPr>
        <p:txBody>
          <a:bodyPr lIns="0" rIns="365760"/>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gn="r" eaLnBrk="1" hangingPunct="1"/>
            <a:r>
              <a:rPr lang="en-US" altLang="en-US" sz="2000" b="1">
                <a:solidFill>
                  <a:schemeClr val="bg1"/>
                </a:solidFill>
              </a:rPr>
              <a:t>rapid bursts of change mixed with long periods of little or no change</a:t>
            </a:r>
          </a:p>
          <a:p>
            <a:pPr lvl="1" algn="r" eaLnBrk="1" hangingPunct="1"/>
            <a:r>
              <a:rPr lang="en-US" altLang="en-US" sz="2000" b="1">
                <a:solidFill>
                  <a:schemeClr val="bg1"/>
                </a:solidFill>
              </a:rPr>
              <a:t>  </a:t>
            </a:r>
          </a:p>
          <a:p>
            <a:pPr algn="r"/>
            <a:endParaRPr lang="en-US" altLang="en-US" sz="2000">
              <a:solidFill>
                <a:schemeClr val="bg1"/>
              </a:solidFill>
            </a:endParaRPr>
          </a:p>
        </p:txBody>
      </p:sp>
      <p:sp>
        <p:nvSpPr>
          <p:cNvPr id="13" name="Pentagon 12"/>
          <p:cNvSpPr>
            <a:spLocks noChangeArrowheads="1"/>
          </p:cNvSpPr>
          <p:nvPr/>
        </p:nvSpPr>
        <p:spPr bwMode="auto">
          <a:xfrm flipH="1">
            <a:off x="2959100" y="2562225"/>
            <a:ext cx="3097213" cy="1358900"/>
          </a:xfrm>
          <a:prstGeom prst="homePlate">
            <a:avLst>
              <a:gd name="adj" fmla="val 50005"/>
            </a:avLst>
          </a:prstGeom>
          <a:solidFill>
            <a:srgbClr val="CC0000"/>
          </a:solidFill>
          <a:ln w="9525">
            <a:solidFill>
              <a:schemeClr val="tx1"/>
            </a:solidFill>
            <a:round/>
            <a:headEnd/>
            <a:tailEnd/>
          </a:ln>
        </p:spPr>
        <p:txBody>
          <a:bodyPr lIns="365760" rIns="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FFFFFF"/>
                </a:solidFill>
              </a:rPr>
              <a:t>gradual accumulation of small changes over long time</a:t>
            </a:r>
          </a:p>
        </p:txBody>
      </p:sp>
    </p:spTree>
    <p:extLst>
      <p:ext uri="{BB962C8B-B14F-4D97-AF65-F5344CB8AC3E}">
        <p14:creationId xmlns:p14="http://schemas.microsoft.com/office/powerpoint/2010/main" val="2769364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wipe(left)">
                                      <p:cBhvr>
                                        <p:cTn id="7" dur="500"/>
                                        <p:tgtEl>
                                          <p:spTgt spid="6247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73"/>
                                        </p:tgtEl>
                                        <p:attrNameLst>
                                          <p:attrName>style.visibility</p:attrName>
                                        </p:attrNameLst>
                                      </p:cBhvr>
                                      <p:to>
                                        <p:strVal val="visible"/>
                                      </p:to>
                                    </p:set>
                                    <p:animEffect transition="in" filter="wipe(left)">
                                      <p:cBhvr>
                                        <p:cTn id="12" dur="500"/>
                                        <p:tgtEl>
                                          <p:spTgt spid="6247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70"/>
                                        </p:tgtEl>
                                        <p:attrNameLst>
                                          <p:attrName>style.visibility</p:attrName>
                                        </p:attrNameLst>
                                      </p:cBhvr>
                                      <p:to>
                                        <p:strVal val="visible"/>
                                      </p:to>
                                    </p:set>
                                    <p:animEffect transition="in" filter="wipe(left)">
                                      <p:cBhvr>
                                        <p:cTn id="17" dur="500"/>
                                        <p:tgtEl>
                                          <p:spTgt spid="62470"/>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71"/>
                                        </p:tgtEl>
                                        <p:attrNameLst>
                                          <p:attrName>style.visibility</p:attrName>
                                        </p:attrNameLst>
                                      </p:cBhvr>
                                      <p:to>
                                        <p:strVal val="visible"/>
                                      </p:to>
                                    </p:set>
                                    <p:animEffect transition="in" filter="wipe(left)">
                                      <p:cBhvr>
                                        <p:cTn id="22" dur="500"/>
                                        <p:tgtEl>
                                          <p:spTgt spid="62471"/>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5" name="Arrow"/>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subTnLst>
                                    <p:audio>
                                      <p:cMediaNode>
                                        <p:cTn display="0" masterRel="sameClick">
                                          <p:stCondLst>
                                            <p:cond evt="begin" delay="0">
                                              <p:tn val="30"/>
                                            </p:cond>
                                          </p:stCondLst>
                                          <p:endCondLst>
                                            <p:cond evt="onStopAudio" delay="0">
                                              <p:tgtEl>
                                                <p:sldTgt/>
                                              </p:tgtEl>
                                            </p:cond>
                                          </p:endCondLst>
                                        </p:cTn>
                                        <p:tgtEl>
                                          <p:sndTgt r:embed="rId5"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62471" grpId="0" animBg="1"/>
      <p:bldP spid="62472" grpId="0" animBg="1"/>
      <p:bldP spid="62473"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p:cNvSpPr>
            <a:spLocks noGrp="1"/>
          </p:cNvSpPr>
          <p:nvPr>
            <p:ph sz="half" idx="1"/>
          </p:nvPr>
        </p:nvSpPr>
        <p:spPr>
          <a:xfrm>
            <a:off x="381000" y="1676400"/>
            <a:ext cx="3886200" cy="4525963"/>
          </a:xfrm>
        </p:spPr>
        <p:txBody>
          <a:bodyPr/>
          <a:lstStyle/>
          <a:p>
            <a:pPr>
              <a:buFont typeface="Georgia" panose="02040502050405020303" pitchFamily="18" charset="0"/>
              <a:buNone/>
            </a:pPr>
            <a:r>
              <a:rPr lang="en-US" altLang="en-US" sz="2400" b="1" u="sng" dirty="0" smtClean="0"/>
              <a:t>Gradualism</a:t>
            </a:r>
          </a:p>
          <a:p>
            <a:r>
              <a:rPr lang="en-US" altLang="en-US" sz="2400" dirty="0" smtClean="0">
                <a:solidFill>
                  <a:schemeClr val="accent1"/>
                </a:solidFill>
              </a:rPr>
              <a:t>Common ancestor</a:t>
            </a:r>
          </a:p>
          <a:p>
            <a:r>
              <a:rPr lang="en-US" altLang="en-US" sz="2400" dirty="0" smtClean="0">
                <a:solidFill>
                  <a:schemeClr val="accent1"/>
                </a:solidFill>
              </a:rPr>
              <a:t>Slow, constant change</a:t>
            </a:r>
          </a:p>
          <a:p>
            <a:endParaRPr lang="en-US" altLang="en-US" dirty="0" smtClean="0">
              <a:solidFill>
                <a:schemeClr val="accent1"/>
              </a:solidFill>
            </a:endParaRPr>
          </a:p>
        </p:txBody>
      </p:sp>
      <p:sp>
        <p:nvSpPr>
          <p:cNvPr id="9219" name="Content Placeholder 4"/>
          <p:cNvSpPr>
            <a:spLocks noGrp="1"/>
          </p:cNvSpPr>
          <p:nvPr>
            <p:ph sz="half" idx="2"/>
          </p:nvPr>
        </p:nvSpPr>
        <p:spPr>
          <a:xfrm>
            <a:off x="4495800" y="1676400"/>
            <a:ext cx="4648200" cy="4525963"/>
          </a:xfrm>
        </p:spPr>
        <p:txBody>
          <a:bodyPr/>
          <a:lstStyle/>
          <a:p>
            <a:pPr>
              <a:buFont typeface="Georgia" panose="02040502050405020303" pitchFamily="18" charset="0"/>
              <a:buNone/>
            </a:pPr>
            <a:r>
              <a:rPr lang="en-US" altLang="en-US" sz="2400" b="1" u="sng" dirty="0" smtClean="0"/>
              <a:t>Punctuated Equilibrium</a:t>
            </a:r>
          </a:p>
          <a:p>
            <a:r>
              <a:rPr lang="en-US" altLang="en-US" sz="2400" dirty="0" smtClean="0">
                <a:solidFill>
                  <a:schemeClr val="accent1"/>
                </a:solidFill>
              </a:rPr>
              <a:t>Eldridge &amp; Gould</a:t>
            </a:r>
          </a:p>
          <a:p>
            <a:r>
              <a:rPr lang="en-US" altLang="en-US" sz="2400" dirty="0" smtClean="0">
                <a:solidFill>
                  <a:schemeClr val="accent1"/>
                </a:solidFill>
              </a:rPr>
              <a:t>Long period of stasis punctuated by short bursts of significant change</a:t>
            </a:r>
          </a:p>
        </p:txBody>
      </p:sp>
      <p:grpSp>
        <p:nvGrpSpPr>
          <p:cNvPr id="33795" name="Group 6"/>
          <p:cNvGrpSpPr>
            <a:grpSpLocks/>
          </p:cNvGrpSpPr>
          <p:nvPr/>
        </p:nvGrpSpPr>
        <p:grpSpPr bwMode="auto">
          <a:xfrm>
            <a:off x="457200" y="609600"/>
            <a:ext cx="8229600" cy="865188"/>
            <a:chOff x="0" y="204047"/>
            <a:chExt cx="8229600" cy="865800"/>
          </a:xfrm>
        </p:grpSpPr>
        <p:sp>
          <p:nvSpPr>
            <p:cNvPr id="8" name="Rounded Rectangle 7"/>
            <p:cNvSpPr/>
            <p:nvPr/>
          </p:nvSpPr>
          <p:spPr>
            <a:xfrm>
              <a:off x="0" y="204047"/>
              <a:ext cx="8229600" cy="865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42863" y="246940"/>
              <a:ext cx="8143875" cy="780013"/>
            </a:xfrm>
            <a:prstGeom prst="rect">
              <a:avLst/>
            </a:prstGeom>
          </p:spPr>
          <p:style>
            <a:lnRef idx="0">
              <a:scrgbClr r="0" g="0" b="0"/>
            </a:lnRef>
            <a:fillRef idx="0">
              <a:scrgbClr r="0" g="0" b="0"/>
            </a:fillRef>
            <a:effectRef idx="0">
              <a:scrgbClr r="0" g="0" b="0"/>
            </a:effectRef>
            <a:fontRef idx="minor">
              <a:schemeClr val="lt1"/>
            </a:fontRef>
          </p:style>
          <p:txBody>
            <a:bodyPr lIns="140970" tIns="140970" rIns="140970" bIns="140970" spcCol="1270" anchor="ctr"/>
            <a:lstStyle/>
            <a:p>
              <a:pPr defTabSz="1644650">
                <a:lnSpc>
                  <a:spcPct val="90000"/>
                </a:lnSpc>
                <a:spcAft>
                  <a:spcPct val="35000"/>
                </a:spcAft>
                <a:defRPr/>
              </a:pPr>
              <a:r>
                <a:rPr lang="en-US" sz="3700" dirty="0"/>
                <a:t>Tempo of Evolution</a:t>
              </a:r>
            </a:p>
          </p:txBody>
        </p:sp>
      </p:grpSp>
      <p:pic>
        <p:nvPicPr>
          <p:cNvPr id="14" name="Picture 5" descr="outil_bleu09_img02"/>
          <p:cNvPicPr>
            <a:picLocks noChangeAspect="1" noChangeArrowheads="1"/>
          </p:cNvPicPr>
          <p:nvPr/>
        </p:nvPicPr>
        <p:blipFill rotWithShape="1">
          <a:blip r:embed="rId2">
            <a:extLst>
              <a:ext uri="{28A0092B-C50C-407E-A947-70E740481C1C}">
                <a14:useLocalDpi xmlns:a14="http://schemas.microsoft.com/office/drawing/2010/main" val="0"/>
              </a:ext>
            </a:extLst>
          </a:blip>
          <a:srcRect r="51351"/>
          <a:stretch/>
        </p:blipFill>
        <p:spPr bwMode="auto">
          <a:xfrm>
            <a:off x="519363" y="3663615"/>
            <a:ext cx="3609474" cy="285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outil_bleu09_img02"/>
          <p:cNvPicPr>
            <a:picLocks noChangeAspect="1" noChangeArrowheads="1"/>
          </p:cNvPicPr>
          <p:nvPr/>
        </p:nvPicPr>
        <p:blipFill rotWithShape="1">
          <a:blip r:embed="rId2">
            <a:extLst>
              <a:ext uri="{28A0092B-C50C-407E-A947-70E740481C1C}">
                <a14:useLocalDpi xmlns:a14="http://schemas.microsoft.com/office/drawing/2010/main" val="0"/>
              </a:ext>
            </a:extLst>
          </a:blip>
          <a:srcRect l="51027"/>
          <a:stretch/>
        </p:blipFill>
        <p:spPr bwMode="auto">
          <a:xfrm>
            <a:off x="5003131" y="3663615"/>
            <a:ext cx="3633537" cy="285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Group 6"/>
          <p:cNvGrpSpPr>
            <a:grpSpLocks/>
          </p:cNvGrpSpPr>
          <p:nvPr/>
        </p:nvGrpSpPr>
        <p:grpSpPr bwMode="auto">
          <a:xfrm>
            <a:off x="457200" y="609600"/>
            <a:ext cx="8229600" cy="865188"/>
            <a:chOff x="0" y="204047"/>
            <a:chExt cx="8229600" cy="865800"/>
          </a:xfrm>
        </p:grpSpPr>
        <p:sp>
          <p:nvSpPr>
            <p:cNvPr id="8" name="Rounded Rectangle 7"/>
            <p:cNvSpPr/>
            <p:nvPr/>
          </p:nvSpPr>
          <p:spPr>
            <a:xfrm>
              <a:off x="0" y="204047"/>
              <a:ext cx="8229600" cy="865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42863" y="246940"/>
              <a:ext cx="8143875" cy="780013"/>
            </a:xfrm>
            <a:prstGeom prst="rect">
              <a:avLst/>
            </a:prstGeom>
          </p:spPr>
          <p:style>
            <a:lnRef idx="0">
              <a:scrgbClr r="0" g="0" b="0"/>
            </a:lnRef>
            <a:fillRef idx="0">
              <a:scrgbClr r="0" g="0" b="0"/>
            </a:fillRef>
            <a:effectRef idx="0">
              <a:scrgbClr r="0" g="0" b="0"/>
            </a:effectRef>
            <a:fontRef idx="minor">
              <a:schemeClr val="lt1"/>
            </a:fontRef>
          </p:style>
          <p:txBody>
            <a:bodyPr lIns="140970" tIns="140970" rIns="140970" bIns="140970" spcCol="1270" anchor="ctr"/>
            <a:lstStyle/>
            <a:p>
              <a:pPr defTabSz="1644650">
                <a:lnSpc>
                  <a:spcPct val="90000"/>
                </a:lnSpc>
                <a:spcAft>
                  <a:spcPct val="35000"/>
                </a:spcAft>
                <a:defRPr/>
              </a:pPr>
              <a:r>
                <a:rPr lang="en-US" sz="3700" dirty="0"/>
                <a:t>Tempo of Evolution</a:t>
              </a:r>
            </a:p>
          </p:txBody>
        </p:sp>
      </p:grpSp>
      <p:pic>
        <p:nvPicPr>
          <p:cNvPr id="11" name="Picture 1" descr="24_17SpeciationTempo-L.jpg"/>
          <p:cNvPicPr>
            <a:picLocks noChangeAspect="1"/>
          </p:cNvPicPr>
          <p:nvPr/>
        </p:nvPicPr>
        <p:blipFill rotWithShape="1">
          <a:blip r:embed="rId2">
            <a:extLst>
              <a:ext uri="{28A0092B-C50C-407E-A947-70E740481C1C}">
                <a14:useLocalDpi xmlns:a14="http://schemas.microsoft.com/office/drawing/2010/main" val="0"/>
              </a:ext>
            </a:extLst>
          </a:blip>
          <a:srcRect b="3190"/>
          <a:stretch/>
        </p:blipFill>
        <p:spPr bwMode="auto">
          <a:xfrm>
            <a:off x="298450" y="1905000"/>
            <a:ext cx="85471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1600200"/>
            <a:ext cx="1905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8450" y="4038600"/>
            <a:ext cx="1905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3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a:xfrm>
            <a:off x="457200" y="2057400"/>
            <a:ext cx="8458200" cy="1470025"/>
          </a:xfrm>
        </p:spPr>
        <p:txBody>
          <a:bodyPr/>
          <a:lstStyle/>
          <a:p>
            <a:r>
              <a:rPr lang="en-US" altLang="en-US" sz="4000" dirty="0" smtClean="0"/>
              <a:t>HHMI Short Film:</a:t>
            </a:r>
            <a:br>
              <a:rPr lang="en-US" altLang="en-US" sz="4000" dirty="0" smtClean="0"/>
            </a:br>
            <a:r>
              <a:rPr lang="en-US" altLang="en-US" sz="4000" dirty="0" smtClean="0">
                <a:hlinkClick r:id="rId3"/>
              </a:rPr>
              <a:t>Lizards in an Evolutionary Tree</a:t>
            </a:r>
            <a:endParaRPr lang="en-US" altLang="en-US" sz="4000" dirty="0" smtClean="0"/>
          </a:p>
        </p:txBody>
      </p:sp>
      <p:sp>
        <p:nvSpPr>
          <p:cNvPr id="38914" name="Subtitle 2"/>
          <p:cNvSpPr>
            <a:spLocks noGrp="1"/>
          </p:cNvSpPr>
          <p:nvPr>
            <p:ph type="subTitle" idx="1"/>
          </p:nvPr>
        </p:nvSpPr>
        <p:spPr>
          <a:xfrm>
            <a:off x="457200" y="3900488"/>
            <a:ext cx="4953000" cy="1752600"/>
          </a:xfrm>
        </p:spPr>
        <p:txBody>
          <a:bodyPr/>
          <a:lstStyle/>
          <a:p>
            <a:pPr marL="63500"/>
            <a:r>
              <a:rPr lang="en-US" altLang="en-US" smtClean="0"/>
              <a:t>Topic: Adaptive Radiation</a:t>
            </a:r>
          </a:p>
          <a:p>
            <a:pPr marL="63500"/>
            <a:r>
              <a:rPr lang="en-US" altLang="en-US" smtClean="0"/>
              <a:t>Running Time: 17:50 min</a:t>
            </a:r>
          </a:p>
        </p:txBody>
      </p:sp>
      <p:sp>
        <p:nvSpPr>
          <p:cNvPr id="2" name="TextBox 1"/>
          <p:cNvSpPr txBox="1"/>
          <p:nvPr/>
        </p:nvSpPr>
        <p:spPr>
          <a:xfrm>
            <a:off x="457200" y="5105400"/>
            <a:ext cx="8077200" cy="1200329"/>
          </a:xfrm>
          <a:prstGeom prst="rect">
            <a:avLst/>
          </a:prstGeom>
          <a:noFill/>
        </p:spPr>
        <p:txBody>
          <a:bodyPr wrap="square" rtlCol="0">
            <a:spAutoFit/>
          </a:bodyPr>
          <a:lstStyle/>
          <a:p>
            <a:pPr marL="342900" indent="-342900">
              <a:buFont typeface="+mj-lt"/>
              <a:buAutoNum type="alphaUcPeriod"/>
            </a:pPr>
            <a:r>
              <a:rPr lang="en-US" dirty="0" smtClean="0">
                <a:solidFill>
                  <a:srgbClr val="0070C0"/>
                </a:solidFill>
              </a:rPr>
              <a:t>We will pause at 4 points during the film to hold Round Robin Discussion Sessions.</a:t>
            </a:r>
          </a:p>
          <a:p>
            <a:pPr marL="342900" indent="-342900">
              <a:buFont typeface="+mj-lt"/>
              <a:buAutoNum type="alphaUcPeriod"/>
            </a:pPr>
            <a:r>
              <a:rPr lang="en-US" dirty="0" smtClean="0">
                <a:solidFill>
                  <a:srgbClr val="0070C0"/>
                </a:solidFill>
              </a:rPr>
              <a:t>After the film, you will complete a an assignment.  You may consult your discussion group or re-watch the film.</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ctrTitle"/>
          </p:nvPr>
        </p:nvSpPr>
        <p:spPr>
          <a:xfrm>
            <a:off x="457200" y="1371600"/>
            <a:ext cx="8458200" cy="2043113"/>
          </a:xfrm>
        </p:spPr>
        <p:txBody>
          <a:bodyPr/>
          <a:lstStyle/>
          <a:p>
            <a:r>
              <a:rPr lang="en-US" altLang="en-US" sz="3600" dirty="0" smtClean="0"/>
              <a:t>HHMI Video Clip: </a:t>
            </a:r>
            <a:br>
              <a:rPr lang="en-US" altLang="en-US" sz="3600" dirty="0" smtClean="0"/>
            </a:br>
            <a:r>
              <a:rPr lang="en-US" altLang="en-US" sz="3600" dirty="0" smtClean="0">
                <a:hlinkClick r:id="rId3"/>
              </a:rPr>
              <a:t>Reproductive Isolation and Speciation</a:t>
            </a:r>
            <a:endParaRPr lang="en-US" altLang="en-US" sz="3600" dirty="0" smtClean="0"/>
          </a:p>
        </p:txBody>
      </p:sp>
      <p:sp>
        <p:nvSpPr>
          <p:cNvPr id="17410" name="Subtitle 4"/>
          <p:cNvSpPr>
            <a:spLocks noGrp="1"/>
          </p:cNvSpPr>
          <p:nvPr>
            <p:ph type="subTitle" idx="1"/>
          </p:nvPr>
        </p:nvSpPr>
        <p:spPr>
          <a:xfrm>
            <a:off x="457200" y="3900488"/>
            <a:ext cx="4953000" cy="1752600"/>
          </a:xfrm>
        </p:spPr>
        <p:txBody>
          <a:bodyPr/>
          <a:lstStyle/>
          <a:p>
            <a:pPr marL="63500"/>
            <a:r>
              <a:rPr lang="en-US" altLang="en-US" smtClean="0"/>
              <a:t>Running Time: 2:38 min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1143000"/>
          <a:ext cx="8229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3" name="Content Placeholder 2"/>
          <p:cNvSpPr>
            <a:spLocks noGrp="1"/>
          </p:cNvSpPr>
          <p:nvPr>
            <p:ph idx="1"/>
          </p:nvPr>
        </p:nvSpPr>
        <p:spPr>
          <a:xfrm>
            <a:off x="0" y="2249488"/>
            <a:ext cx="9144000" cy="4324350"/>
          </a:xfrm>
        </p:spPr>
        <p:txBody>
          <a:bodyPr/>
          <a:lstStyle/>
          <a:p>
            <a:r>
              <a:rPr lang="en-US" altLang="en-US" u="sng" dirty="0" smtClean="0"/>
              <a:t>Species</a:t>
            </a:r>
            <a:r>
              <a:rPr lang="en-US" altLang="en-US" dirty="0" smtClean="0"/>
              <a:t> = population or group of populations whose members have the potential to interbreed in nature and produce viable, fertile offspring</a:t>
            </a:r>
          </a:p>
          <a:p>
            <a:pPr lvl="1"/>
            <a:r>
              <a:rPr lang="en-US" altLang="en-US" dirty="0" smtClean="0"/>
              <a:t>Reproductively compatible</a:t>
            </a:r>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dirty="0" smtClean="0"/>
              <a:t>Other definitions of species:</a:t>
            </a:r>
          </a:p>
        </p:txBody>
      </p:sp>
      <p:sp>
        <p:nvSpPr>
          <p:cNvPr id="12291" name="Content Placeholder 2"/>
          <p:cNvSpPr>
            <a:spLocks noGrp="1"/>
          </p:cNvSpPr>
          <p:nvPr>
            <p:ph idx="1"/>
          </p:nvPr>
        </p:nvSpPr>
        <p:spPr>
          <a:xfrm>
            <a:off x="0" y="2209800"/>
            <a:ext cx="9144000" cy="4324350"/>
          </a:xfrm>
        </p:spPr>
        <p:txBody>
          <a:bodyPr/>
          <a:lstStyle/>
          <a:p>
            <a:r>
              <a:rPr lang="en-US" altLang="en-US" sz="3200" u="sng" dirty="0" smtClean="0"/>
              <a:t>Morphological</a:t>
            </a:r>
            <a:r>
              <a:rPr lang="en-US" altLang="en-US" sz="3200" dirty="0" smtClean="0"/>
              <a:t> – by body shape, size, and other 			       structural features</a:t>
            </a:r>
          </a:p>
          <a:p>
            <a:endParaRPr lang="en-US" altLang="en-US" sz="3200" dirty="0" smtClean="0"/>
          </a:p>
          <a:p>
            <a:r>
              <a:rPr lang="en-US" altLang="en-US" sz="3200" u="sng" dirty="0" smtClean="0"/>
              <a:t>Ecological</a:t>
            </a:r>
            <a:r>
              <a:rPr lang="en-US" altLang="en-US" sz="3200" dirty="0" smtClean="0"/>
              <a:t> – niche/role in community</a:t>
            </a:r>
          </a:p>
          <a:p>
            <a:endParaRPr lang="en-US" altLang="en-US" sz="3200" dirty="0" smtClean="0"/>
          </a:p>
          <a:p>
            <a:r>
              <a:rPr lang="en-US" altLang="en-US" sz="3200" u="sng" dirty="0" smtClean="0"/>
              <a:t>Phylogenetic</a:t>
            </a:r>
            <a:r>
              <a:rPr lang="en-US" altLang="en-US" sz="3200" dirty="0" smtClean="0"/>
              <a:t> – share common ancestry, 				    branch on tree of life</a:t>
            </a:r>
          </a:p>
          <a:p>
            <a:pPr>
              <a:buFont typeface="Georgia" panose="02040502050405020303" pitchFamily="18" charset="0"/>
              <a:buNone/>
            </a:pPr>
            <a:endParaRPr lang="en-US" alt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6634033"/>
              </p:ext>
            </p:extLst>
          </p:nvPr>
        </p:nvGraphicFramePr>
        <p:xfrm>
          <a:off x="457200" y="1143000"/>
          <a:ext cx="8229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3" name="Content Placeholder 2"/>
          <p:cNvSpPr>
            <a:spLocks noGrp="1"/>
          </p:cNvSpPr>
          <p:nvPr>
            <p:ph idx="1"/>
          </p:nvPr>
        </p:nvSpPr>
        <p:spPr>
          <a:xfrm>
            <a:off x="0" y="2249488"/>
            <a:ext cx="9144000" cy="4324350"/>
          </a:xfrm>
        </p:spPr>
        <p:txBody>
          <a:bodyPr/>
          <a:lstStyle/>
          <a:p>
            <a:pPr lvl="1"/>
            <a:endParaRPr lang="en-US" altLang="en-US" dirty="0" smtClean="0"/>
          </a:p>
          <a:p>
            <a:pPr lvl="1"/>
            <a:r>
              <a:rPr lang="en-US" altLang="en-US" sz="3200" dirty="0" smtClean="0"/>
              <a:t>Barriers that prevent members of 2 species from producing viable, fertile hybrids</a:t>
            </a:r>
          </a:p>
        </p:txBody>
      </p:sp>
    </p:spTree>
    <p:extLst>
      <p:ext uri="{BB962C8B-B14F-4D97-AF65-F5344CB8AC3E}">
        <p14:creationId xmlns:p14="http://schemas.microsoft.com/office/powerpoint/2010/main" val="234013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609600"/>
            <a:ext cx="8229600" cy="1066800"/>
          </a:xfrm>
          <a:prstGeom prst="rect">
            <a:avLst/>
          </a:prstGeom>
        </p:spPr>
        <p:txBody>
          <a:bodyPr/>
          <a:lstStyle/>
          <a:p>
            <a:pPr algn="ctr" eaLnBrk="0" hangingPunct="0">
              <a:defRPr/>
            </a:pPr>
            <a:r>
              <a:rPr lang="en-US" sz="4000" dirty="0">
                <a:solidFill>
                  <a:schemeClr val="tx2"/>
                </a:solidFill>
                <a:latin typeface="+mj-lt"/>
                <a:ea typeface="+mj-ea"/>
                <a:cs typeface="+mj-cs"/>
              </a:rPr>
              <a:t>Two main modes of speciation</a:t>
            </a:r>
          </a:p>
        </p:txBody>
      </p:sp>
      <p:pic>
        <p:nvPicPr>
          <p:cNvPr id="23554" name="Picture 1" descr="24_05AlloSymSpeciation-L.jpg"/>
          <p:cNvPicPr>
            <a:picLocks noChangeAspect="1"/>
          </p:cNvPicPr>
          <p:nvPr/>
        </p:nvPicPr>
        <p:blipFill rotWithShape="1">
          <a:blip r:embed="rId2">
            <a:extLst>
              <a:ext uri="{28A0092B-C50C-407E-A947-70E740481C1C}">
                <a14:useLocalDpi xmlns:a14="http://schemas.microsoft.com/office/drawing/2010/main" val="0"/>
              </a:ext>
            </a:extLst>
          </a:blip>
          <a:srcRect b="2857"/>
          <a:stretch/>
        </p:blipFill>
        <p:spPr bwMode="auto">
          <a:xfrm>
            <a:off x="1600200" y="1371600"/>
            <a:ext cx="59721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4" descr="slid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3240088"/>
            <a:ext cx="4037012"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09600" y="685800"/>
            <a:ext cx="8432800" cy="762000"/>
          </a:xfrm>
        </p:spPr>
        <p:txBody>
          <a:bodyPr/>
          <a:lstStyle/>
          <a:p>
            <a:pPr eaLnBrk="1" hangingPunct="1"/>
            <a:r>
              <a:rPr lang="en-US" altLang="en-US" sz="3200" smtClean="0">
                <a:ea typeface="ＭＳ Ｐゴシック" panose="020B0600070205080204" pitchFamily="34" charset="-128"/>
              </a:rPr>
              <a:t>How do new species originate?</a:t>
            </a:r>
          </a:p>
        </p:txBody>
      </p:sp>
      <p:sp>
        <p:nvSpPr>
          <p:cNvPr id="408580" name="Rectangle 4" descr="Rectangle: Click to edit Master text styles&#10;Second level&#10;Third level&#10;Fourth level&#10;Fifth level"/>
          <p:cNvSpPr>
            <a:spLocks noGrp="1" noChangeArrowheads="1"/>
          </p:cNvSpPr>
          <p:nvPr>
            <p:ph type="body" idx="1"/>
          </p:nvPr>
        </p:nvSpPr>
        <p:spPr>
          <a:xfrm>
            <a:off x="706438" y="1371600"/>
            <a:ext cx="8437562" cy="5486400"/>
          </a:xfrm>
        </p:spPr>
        <p:txBody>
          <a:bodyPr/>
          <a:lstStyle/>
          <a:p>
            <a:pPr eaLnBrk="1" hangingPunct="1">
              <a:lnSpc>
                <a:spcPct val="90000"/>
              </a:lnSpc>
            </a:pPr>
            <a:r>
              <a:rPr lang="en-US" altLang="en-US" dirty="0" smtClean="0">
                <a:ea typeface="ＭＳ Ｐゴシック" panose="020B0600070205080204" pitchFamily="34" charset="-128"/>
              </a:rPr>
              <a:t>Populations must become </a:t>
            </a:r>
            <a:r>
              <a:rPr lang="en-US" altLang="en-US" u="sng" dirty="0" smtClean="0">
                <a:solidFill>
                  <a:srgbClr val="CC0000"/>
                </a:solidFill>
                <a:ea typeface="ＭＳ Ｐゴシック" panose="020B0600070205080204" pitchFamily="34" charset="-128"/>
              </a:rPr>
              <a:t>isolated</a:t>
            </a:r>
            <a:endParaRPr lang="en-US" altLang="en-US" dirty="0" smtClean="0">
              <a:ea typeface="ＭＳ Ｐゴシック" panose="020B0600070205080204" pitchFamily="34" charset="-128"/>
            </a:endParaRPr>
          </a:p>
          <a:p>
            <a:pPr lvl="2" eaLnBrk="1" hangingPunct="1">
              <a:lnSpc>
                <a:spcPct val="90000"/>
              </a:lnSpc>
            </a:pPr>
            <a:r>
              <a:rPr lang="en-US" altLang="en-US" u="sng" dirty="0" smtClean="0">
                <a:solidFill>
                  <a:srgbClr val="CC0000"/>
                </a:solidFill>
                <a:ea typeface="ＭＳ Ｐゴシック" panose="020B0600070205080204" pitchFamily="34" charset="-128"/>
              </a:rPr>
              <a:t>geographically isolated </a:t>
            </a:r>
          </a:p>
          <a:p>
            <a:pPr lvl="2" eaLnBrk="1" hangingPunct="1">
              <a:lnSpc>
                <a:spcPct val="90000"/>
              </a:lnSpc>
            </a:pPr>
            <a:r>
              <a:rPr lang="en-US" altLang="en-US" u="sng" dirty="0" smtClean="0">
                <a:solidFill>
                  <a:srgbClr val="CC0000"/>
                </a:solidFill>
                <a:ea typeface="ＭＳ Ｐゴシック" panose="020B0600070205080204" pitchFamily="34" charset="-128"/>
              </a:rPr>
              <a:t>reproductively isolated</a:t>
            </a:r>
          </a:p>
          <a:p>
            <a:pPr lvl="1" eaLnBrk="1" hangingPunct="1">
              <a:lnSpc>
                <a:spcPct val="90000"/>
              </a:lnSpc>
            </a:pPr>
            <a:r>
              <a:rPr lang="en-US" altLang="en-US" dirty="0" smtClean="0">
                <a:ea typeface="ＭＳ Ｐゴシック" panose="020B0600070205080204" pitchFamily="34" charset="-128"/>
              </a:rPr>
              <a:t>isolated populations </a:t>
            </a:r>
            <a:r>
              <a:rPr lang="en-US" altLang="en-US" u="sng" dirty="0" smtClean="0">
                <a:solidFill>
                  <a:srgbClr val="CC0000"/>
                </a:solidFill>
                <a:ea typeface="ＭＳ Ｐゴシック" panose="020B0600070205080204" pitchFamily="34" charset="-128"/>
              </a:rPr>
              <a:t>evolve independently</a:t>
            </a:r>
            <a:endParaRPr lang="en-US" altLang="en-US" dirty="0" smtClean="0">
              <a:ea typeface="ＭＳ Ｐゴシック" panose="020B0600070205080204" pitchFamily="34" charset="-128"/>
            </a:endParaRPr>
          </a:p>
          <a:p>
            <a:pPr eaLnBrk="1" hangingPunct="1">
              <a:lnSpc>
                <a:spcPct val="90000"/>
              </a:lnSpc>
            </a:pPr>
            <a:endParaRPr lang="en-US" altLang="en-US" dirty="0" smtClean="0">
              <a:ea typeface="ＭＳ Ｐゴシック" panose="020B0600070205080204" pitchFamily="34" charset="-128"/>
            </a:endParaRPr>
          </a:p>
          <a:p>
            <a:pPr eaLnBrk="1" hangingPunct="1">
              <a:lnSpc>
                <a:spcPct val="90000"/>
              </a:lnSpc>
            </a:pPr>
            <a:r>
              <a:rPr lang="en-US" altLang="en-US" dirty="0" smtClean="0">
                <a:ea typeface="ＭＳ Ｐゴシック" panose="020B0600070205080204" pitchFamily="34" charset="-128"/>
              </a:rPr>
              <a:t>Isolation</a:t>
            </a:r>
          </a:p>
          <a:p>
            <a:pPr lvl="1" eaLnBrk="1" hangingPunct="1">
              <a:lnSpc>
                <a:spcPct val="90000"/>
              </a:lnSpc>
            </a:pPr>
            <a:r>
              <a:rPr lang="en-US" altLang="en-US" u="sng" dirty="0" smtClean="0">
                <a:solidFill>
                  <a:srgbClr val="CC0000"/>
                </a:solidFill>
                <a:ea typeface="ＭＳ Ｐゴシック" panose="020B0600070205080204" pitchFamily="34" charset="-128"/>
              </a:rPr>
              <a:t>allopatric</a:t>
            </a:r>
            <a:endParaRPr lang="en-US" altLang="en-US" dirty="0" smtClean="0">
              <a:ea typeface="ＭＳ Ｐゴシック" panose="020B0600070205080204" pitchFamily="34" charset="-128"/>
            </a:endParaRPr>
          </a:p>
          <a:p>
            <a:pPr lvl="2" eaLnBrk="1" hangingPunct="1">
              <a:lnSpc>
                <a:spcPct val="90000"/>
              </a:lnSpc>
            </a:pPr>
            <a:r>
              <a:rPr lang="en-US" altLang="en-US" dirty="0" smtClean="0">
                <a:ea typeface="ＭＳ Ｐゴシック" panose="020B0600070205080204" pitchFamily="34" charset="-128"/>
              </a:rPr>
              <a:t>geographic separation</a:t>
            </a:r>
          </a:p>
          <a:p>
            <a:pPr lvl="2" eaLnBrk="1" hangingPunct="1">
              <a:lnSpc>
                <a:spcPct val="90000"/>
              </a:lnSpc>
            </a:pPr>
            <a:r>
              <a:rPr lang="en-US" altLang="en-US" dirty="0" smtClean="0">
                <a:ea typeface="ＭＳ Ｐゴシック" panose="020B0600070205080204" pitchFamily="34" charset="-128"/>
              </a:rPr>
              <a:t>“</a:t>
            </a:r>
            <a:r>
              <a:rPr lang="en-US" altLang="en-US" i="1" dirty="0" smtClean="0">
                <a:ea typeface="ＭＳ Ｐゴシック" panose="020B0600070205080204" pitchFamily="34" charset="-128"/>
              </a:rPr>
              <a:t>other country</a:t>
            </a:r>
            <a:r>
              <a:rPr lang="en-US" altLang="en-US" dirty="0" smtClean="0">
                <a:ea typeface="ＭＳ Ｐゴシック" panose="020B0600070205080204" pitchFamily="34" charset="-128"/>
              </a:rPr>
              <a:t>”</a:t>
            </a:r>
          </a:p>
          <a:p>
            <a:pPr lvl="1" eaLnBrk="1" hangingPunct="1">
              <a:lnSpc>
                <a:spcPct val="90000"/>
              </a:lnSpc>
            </a:pPr>
            <a:r>
              <a:rPr lang="en-US" altLang="en-US" u="sng" dirty="0" smtClean="0">
                <a:solidFill>
                  <a:srgbClr val="CC0000"/>
                </a:solidFill>
                <a:ea typeface="ＭＳ Ｐゴシック" panose="020B0600070205080204" pitchFamily="34" charset="-128"/>
              </a:rPr>
              <a:t>sympatric</a:t>
            </a:r>
            <a:endParaRPr lang="en-US" altLang="en-US" dirty="0" smtClean="0">
              <a:ea typeface="ＭＳ Ｐゴシック" panose="020B0600070205080204" pitchFamily="34" charset="-128"/>
            </a:endParaRPr>
          </a:p>
          <a:p>
            <a:pPr lvl="2" eaLnBrk="1" hangingPunct="1">
              <a:lnSpc>
                <a:spcPct val="90000"/>
              </a:lnSpc>
            </a:pPr>
            <a:r>
              <a:rPr lang="en-US" altLang="en-US" dirty="0" smtClean="0">
                <a:ea typeface="ＭＳ Ｐゴシック" panose="020B0600070205080204" pitchFamily="34" charset="-128"/>
              </a:rPr>
              <a:t>still live in same area</a:t>
            </a:r>
          </a:p>
          <a:p>
            <a:pPr lvl="2" eaLnBrk="1" hangingPunct="1">
              <a:lnSpc>
                <a:spcPct val="90000"/>
              </a:lnSpc>
            </a:pPr>
            <a:r>
              <a:rPr lang="en-US" altLang="en-US" dirty="0" smtClean="0">
                <a:ea typeface="ＭＳ Ｐゴシック" panose="020B0600070205080204" pitchFamily="34" charset="-128"/>
              </a:rPr>
              <a:t>“</a:t>
            </a:r>
            <a:r>
              <a:rPr lang="en-US" altLang="en-US" i="1" dirty="0" smtClean="0">
                <a:ea typeface="ＭＳ Ｐゴシック" panose="020B0600070205080204" pitchFamily="34" charset="-128"/>
              </a:rPr>
              <a:t>same country</a:t>
            </a:r>
            <a:r>
              <a:rPr lang="en-US" altLang="en-US" dirty="0" smtClean="0">
                <a:ea typeface="ＭＳ Ｐゴシック" panose="020B0600070205080204" pitchFamily="34" charset="-128"/>
              </a:rPr>
              <a:t>”</a:t>
            </a:r>
          </a:p>
        </p:txBody>
      </p:sp>
    </p:spTree>
    <p:extLst>
      <p:ext uri="{BB962C8B-B14F-4D97-AF65-F5344CB8AC3E}">
        <p14:creationId xmlns:p14="http://schemas.microsoft.com/office/powerpoint/2010/main" val="17984271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1582</TotalTime>
  <Words>1401</Words>
  <Application>Microsoft Office PowerPoint</Application>
  <PresentationFormat>On-screen Show (4:3)</PresentationFormat>
  <Paragraphs>282</Paragraphs>
  <Slides>35</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ＭＳ Ｐゴシック</vt:lpstr>
      <vt:lpstr>ＭＳ Ｐゴシック</vt:lpstr>
      <vt:lpstr>AppleGothic</vt:lpstr>
      <vt:lpstr>Arial</vt:lpstr>
      <vt:lpstr>Calibri</vt:lpstr>
      <vt:lpstr>Comic Sans MS</vt:lpstr>
      <vt:lpstr>Geneva</vt:lpstr>
      <vt:lpstr>Georgia</vt:lpstr>
      <vt:lpstr>Times</vt:lpstr>
      <vt:lpstr>Trebuchet MS</vt:lpstr>
      <vt:lpstr>Wingdings</vt:lpstr>
      <vt:lpstr>Wingdings 2</vt:lpstr>
      <vt:lpstr>Urban</vt:lpstr>
      <vt:lpstr>Chapter 24</vt:lpstr>
      <vt:lpstr>What You Need to Know:</vt:lpstr>
      <vt:lpstr>Speciation = origin of species</vt:lpstr>
      <vt:lpstr>HHMI Video Clip:  Reproductive Isolation and Speciation</vt:lpstr>
      <vt:lpstr>PowerPoint Presentation</vt:lpstr>
      <vt:lpstr>Other definitions of species:</vt:lpstr>
      <vt:lpstr>PowerPoint Presentation</vt:lpstr>
      <vt:lpstr>PowerPoint Presentation</vt:lpstr>
      <vt:lpstr>How do new species originate?</vt:lpstr>
      <vt:lpstr>Two main modes of speciation:</vt:lpstr>
      <vt:lpstr>Allopatric speciation of antelope squirrels on opposite rims of the Grand Canyon</vt:lpstr>
      <vt:lpstr>Sympatric Speciation by Polyploidy</vt:lpstr>
      <vt:lpstr>PowerPoint Presentation</vt:lpstr>
      <vt:lpstr>Adaptive Radiation: Hawaiian plants descended from     ancestral tarweed from North America 5 million years ago (mya)</vt:lpstr>
      <vt:lpstr>PowerPoint Presentation</vt:lpstr>
      <vt:lpstr>PRE-reproduction barriers</vt:lpstr>
      <vt:lpstr>Geographic isolation</vt:lpstr>
      <vt:lpstr>Ecological isolation</vt:lpstr>
      <vt:lpstr>Temporal isolation</vt:lpstr>
      <vt:lpstr>Behavioral isolation</vt:lpstr>
      <vt:lpstr>Recognizing your  own species</vt:lpstr>
      <vt:lpstr>Mechanical isolation</vt:lpstr>
      <vt:lpstr>Mechanical isolation</vt:lpstr>
      <vt:lpstr>Gametic isolation</vt:lpstr>
      <vt:lpstr>PowerPoint Presentation</vt:lpstr>
      <vt:lpstr>PowerPoint Presentation</vt:lpstr>
      <vt:lpstr>POST-reproduction barriers</vt:lpstr>
      <vt:lpstr>Hybrid Zones</vt:lpstr>
      <vt:lpstr>Reduced hybrid viability</vt:lpstr>
      <vt:lpstr>Reduced hybrid fertility</vt:lpstr>
      <vt:lpstr>Hybrid breakdown</vt:lpstr>
      <vt:lpstr>Rate of Speciation</vt:lpstr>
      <vt:lpstr>PowerPoint Presentation</vt:lpstr>
      <vt:lpstr>PowerPoint Presentation</vt:lpstr>
      <vt:lpstr>HHMI Short Film: Lizards in an Evolutionary Tree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dc:title>
  <dc:creator>Chris Nancy Chou</dc:creator>
  <cp:lastModifiedBy>Mathis, Lindsay A.</cp:lastModifiedBy>
  <cp:revision>73</cp:revision>
  <dcterms:created xsi:type="dcterms:W3CDTF">2010-02-10T05:38:16Z</dcterms:created>
  <dcterms:modified xsi:type="dcterms:W3CDTF">2018-09-25T11:19:41Z</dcterms:modified>
</cp:coreProperties>
</file>