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0" r:id="rId3"/>
    <p:sldId id="265" r:id="rId4"/>
    <p:sldId id="263" r:id="rId5"/>
    <p:sldId id="316" r:id="rId6"/>
    <p:sldId id="287" r:id="rId7"/>
    <p:sldId id="289" r:id="rId8"/>
    <p:sldId id="262" r:id="rId9"/>
    <p:sldId id="266" r:id="rId10"/>
    <p:sldId id="267" r:id="rId11"/>
    <p:sldId id="269" r:id="rId12"/>
    <p:sldId id="276" r:id="rId13"/>
    <p:sldId id="278" r:id="rId14"/>
    <p:sldId id="290" r:id="rId15"/>
    <p:sldId id="273" r:id="rId16"/>
    <p:sldId id="291" r:id="rId17"/>
    <p:sldId id="293" r:id="rId18"/>
    <p:sldId id="317" r:id="rId19"/>
    <p:sldId id="318" r:id="rId20"/>
    <p:sldId id="319" r:id="rId21"/>
    <p:sldId id="320" r:id="rId22"/>
    <p:sldId id="321" r:id="rId23"/>
    <p:sldId id="322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23" r:id="rId47"/>
    <p:sldId id="325" r:id="rId48"/>
    <p:sldId id="324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38" autoAdjust="0"/>
    <p:restoredTop sz="79354" autoAdjust="0"/>
  </p:normalViewPr>
  <p:slideViewPr>
    <p:cSldViewPr>
      <p:cViewPr varScale="1">
        <p:scale>
          <a:sx n="91" d="100"/>
          <a:sy n="91" d="100"/>
        </p:scale>
        <p:origin x="27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A6C0FC-5485-4845-8617-75E5E9397D04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0B8CB2-170C-4654-A38E-1968A3D4A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3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BDB0B-18C5-40DE-AAAB-678F95ADDB96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9ABC-33F8-4F7D-B45D-BF89646277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0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9ABC-33F8-4F7D-B45D-BF896462775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90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9ABC-33F8-4F7D-B45D-BF896462775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Domains: not added until</a:t>
            </a:r>
            <a:r>
              <a:rPr lang="en-US" baseline="0" dirty="0" smtClean="0"/>
              <a:t> 1990 due to reexamination of previous Kingdoms: esp. </a:t>
            </a:r>
            <a:r>
              <a:rPr lang="en-US" baseline="0" dirty="0" err="1" smtClean="0"/>
              <a:t>Monera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9ABC-33F8-4F7D-B45D-BF89646277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9ABC-33F8-4F7D-B45D-BF89646277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9ABC-33F8-4F7D-B45D-BF89646277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9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9ABC-33F8-4F7D-B45D-BF896462775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8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071CA-4C71-46F9-BBD9-332A29ABB7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5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9ABC-33F8-4F7D-B45D-BF896462775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Answer: croc</a:t>
            </a:r>
            <a:r>
              <a:rPr lang="en-US" baseline="0" dirty="0" smtClean="0"/>
              <a:t>s are more closely related to birds because they share a more recent common ancestor (5) as opposed to (4) </a:t>
            </a:r>
            <a:r>
              <a:rPr lang="en-US" baseline="0" smtClean="0"/>
              <a:t>with lizards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9ABC-33F8-4F7D-B45D-BF896462775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>
              <a:buAutoNum type="arabicParenR"/>
            </a:pPr>
            <a:r>
              <a:rPr lang="en-US" baseline="0" dirty="0" smtClean="0"/>
              <a:t>A</a:t>
            </a:r>
          </a:p>
          <a:p>
            <a:pPr marL="232943" indent="-232943">
              <a:buAutoNum type="arabicParenR"/>
            </a:pPr>
            <a:r>
              <a:rPr lang="en-US" baseline="0" dirty="0" smtClean="0"/>
              <a:t>A </a:t>
            </a:r>
          </a:p>
          <a:p>
            <a:pPr marL="232943" indent="-232943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071CA-4C71-46F9-BBD9-332A29ABB73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C775EC2-FDDB-4BC1-B151-08B26C480B27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00F48F5-D22D-4537-A6AC-BC3911224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41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D2006A-87CB-4277-BABA-8AA50CA77E45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F378D-896F-4BFA-AB00-52F9AA7E0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34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42C5B-6330-41BA-999D-3372CBE8D2D3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624B3-DE43-4217-9852-717B844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34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B8533-5AC7-4B1D-BA25-969A21C1A4EE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32CE7-9F1D-47E2-AB85-FE0631F3A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59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81D97A9-5ED7-4121-82C7-91E6655000ED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1CD4420-3D2A-4F35-820A-7EB183F42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486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7CAE5-FB20-4638-A373-12497EE8FD60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94E8F-AF69-48D3-94AF-4BD5767EB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80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6B91B1-9682-45BF-AD4B-3BE0E7CD8289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ADF4-37AC-42EC-A5B0-7096D8E88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6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AC597-66AF-40DD-9BF1-BCAA10EF032D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926A7-D082-4A5C-80F8-93983F6ED3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2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871A9-C9B8-4DF0-B2F5-59BCA849FC4F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C096E-AEFA-45FE-BB7B-FB4CB22BFB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64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54D8A-D295-4117-8283-419E2958E56C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F97F5-1A79-4B48-B2B5-F4A48FF39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2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3C208-843A-403B-A6C6-F610E17D057C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0DE9EFB-50E6-4D38-BE21-84837FB47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48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F431A4C4-D690-44B5-A1D5-F08D8918FB1B}" type="datetime1">
              <a:rPr lang="en-US" altLang="en-US"/>
              <a:pPr/>
              <a:t>9/11/2018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26C4173E-F57E-4B48-94CA-1F1E508393E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79" r:id="rId2"/>
    <p:sldLayoutId id="2147483988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9" r:id="rId9"/>
    <p:sldLayoutId id="2147483985" r:id="rId10"/>
    <p:sldLayoutId id="21474839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mi.org/biointeractive/origin-species-making-theory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hhmi.org/biointeractive/interactivevideo/pocketmousequiz/?_ga=1.211112981.1856771926.1473105727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22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4648200" y="3228974"/>
            <a:ext cx="4343400" cy="2409825"/>
          </a:xfrm>
        </p:spPr>
        <p:txBody>
          <a:bodyPr/>
          <a:lstStyle/>
          <a:p>
            <a:pPr marR="0" eaLnBrk="1" hangingPunct="1"/>
            <a:r>
              <a:rPr lang="en-US" altLang="en-US" dirty="0" smtClean="0"/>
              <a:t>Descent with Modification:</a:t>
            </a:r>
          </a:p>
          <a:p>
            <a:pPr marR="0" eaLnBrk="1" hangingPunct="1"/>
            <a:r>
              <a:rPr lang="en-US" altLang="en-US" dirty="0" smtClean="0"/>
              <a:t>A Darwinian View of Life</a:t>
            </a:r>
          </a:p>
          <a:p>
            <a:pPr marR="0" eaLnBrk="1" hangingPunct="1"/>
            <a:endParaRPr lang="en-US" altLang="en-US" dirty="0" smtClean="0"/>
          </a:p>
          <a:p>
            <a:pPr marR="0" eaLnBrk="1" hangingPunct="1"/>
            <a:r>
              <a:rPr lang="en-US" altLang="en-US" dirty="0" smtClean="0"/>
              <a:t>Part A: Darwin &amp; </a:t>
            </a:r>
          </a:p>
          <a:p>
            <a:pPr marR="0" eaLnBrk="1" hangingPunct="1"/>
            <a:r>
              <a:rPr lang="en-US" altLang="en-US" dirty="0" smtClean="0"/>
              <a:t>Natural Selection</a:t>
            </a: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917950" cy="538003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838200"/>
            <a:ext cx="6221413" cy="3124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u="sng" dirty="0" smtClean="0"/>
              <a:t>Malthus</a:t>
            </a:r>
            <a:r>
              <a:rPr lang="en-US" altLang="en-US" sz="2800" b="1" dirty="0" smtClean="0"/>
              <a:t>:</a:t>
            </a:r>
          </a:p>
          <a:p>
            <a:pPr eaLnBrk="1" hangingPunct="1"/>
            <a:r>
              <a:rPr lang="en-US" altLang="en-US" sz="2800" dirty="0" smtClean="0"/>
              <a:t>More babies born than deaths</a:t>
            </a:r>
          </a:p>
          <a:p>
            <a:pPr eaLnBrk="1" hangingPunct="1"/>
            <a:r>
              <a:rPr lang="en-US" altLang="en-US" sz="2800" dirty="0" smtClean="0"/>
              <a:t>Consequences of overproducing within environment = war, famine, disease (limits of human pop.)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Struggle for existence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800" dirty="0" smtClean="0"/>
          </a:p>
        </p:txBody>
      </p:sp>
      <p:pic>
        <p:nvPicPr>
          <p:cNvPr id="25602" name="Picture 4" descr="http://www.nndb.com/people/250/000024178/malth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14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ttp://farm3.static.flickr.com/2363/2779544031_f3ae2bff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3810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381000" y="4748213"/>
            <a:ext cx="25908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Thomas Malthus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(1766-1834)</a:t>
            </a:r>
          </a:p>
          <a:p>
            <a:pPr algn="ctr" eaLnBrk="1" hangingPunct="1">
              <a:lnSpc>
                <a:spcPct val="80000"/>
              </a:lnSpc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1" descr="22_05bBeagleVoyage-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"/>
          <a:stretch/>
        </p:blipFill>
        <p:spPr bwMode="auto">
          <a:xfrm>
            <a:off x="6172200" y="2316162"/>
            <a:ext cx="2802106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Charles Darwin </a:t>
            </a:r>
            <a:r>
              <a:rPr lang="en-US" altLang="en-US" sz="2800" smtClean="0">
                <a:solidFill>
                  <a:schemeClr val="tx1"/>
                </a:solidFill>
              </a:rPr>
              <a:t>(</a:t>
            </a:r>
            <a:r>
              <a:rPr lang="en-US" altLang="en-US" sz="2800" smtClean="0">
                <a:solidFill>
                  <a:schemeClr val="tx1"/>
                </a:solidFill>
                <a:latin typeface="Arial" panose="020B0604020202020204" pitchFamily="34" charset="0"/>
              </a:rPr>
              <a:t>1809-1882)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163"/>
            <a:ext cx="6477000" cy="4389437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English naturalist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1831: joined the </a:t>
            </a:r>
            <a:r>
              <a:rPr lang="en-US" altLang="en-US" sz="2800" i="1" dirty="0" smtClean="0"/>
              <a:t>HMS Beagle</a:t>
            </a:r>
            <a:r>
              <a:rPr lang="en-US" altLang="en-US" sz="2800" dirty="0" smtClean="0"/>
              <a:t> for a 5-year research voyage around the world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Collected and studied plant and animal specimens, bones, fossils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Notable stop: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Galapagos Islands</a:t>
            </a:r>
          </a:p>
          <a:p>
            <a:pPr eaLnBrk="1" hangingPunct="1"/>
            <a:endParaRPr lang="en-US" altLang="en-US" dirty="0" smtClean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22_06_BeakVariation-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"/>
          <a:stretch/>
        </p:blipFill>
        <p:spPr bwMode="auto">
          <a:xfrm>
            <a:off x="381000" y="1552575"/>
            <a:ext cx="6248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4000" smtClean="0"/>
              <a:t>Darwin’s Finch Collection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5334000" y="3886200"/>
            <a:ext cx="3657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Constantia" panose="02030602050306030303" pitchFamily="18" charset="0"/>
              </a:rPr>
              <a:t>The birds were all about the same size, but the </a:t>
            </a:r>
            <a:r>
              <a:rPr lang="en-US" altLang="en-US" sz="2800" b="1" dirty="0">
                <a:solidFill>
                  <a:srgbClr val="0000FF"/>
                </a:solidFill>
                <a:latin typeface="Constantia" panose="02030602050306030303" pitchFamily="18" charset="0"/>
              </a:rPr>
              <a:t>shape</a:t>
            </a:r>
            <a:r>
              <a:rPr lang="en-US" altLang="en-US" sz="2800" dirty="0">
                <a:solidFill>
                  <a:srgbClr val="0000FF"/>
                </a:solidFill>
                <a:latin typeface="Constantia" panose="02030602050306030303" pitchFamily="18" charset="0"/>
              </a:rPr>
              <a:t> and </a:t>
            </a:r>
            <a:r>
              <a:rPr lang="en-US" altLang="en-US" sz="2800" b="1" dirty="0">
                <a:solidFill>
                  <a:srgbClr val="0000FF"/>
                </a:solidFill>
                <a:latin typeface="Constantia" panose="02030602050306030303" pitchFamily="18" charset="0"/>
              </a:rPr>
              <a:t>size</a:t>
            </a:r>
            <a:r>
              <a:rPr lang="en-US" altLang="en-US" sz="2800" dirty="0">
                <a:solidFill>
                  <a:srgbClr val="0000FF"/>
                </a:solidFill>
                <a:latin typeface="Constantia" panose="02030602050306030303" pitchFamily="18" charset="0"/>
              </a:rPr>
              <a:t> of the </a:t>
            </a:r>
            <a:r>
              <a:rPr lang="en-US" altLang="en-US" sz="2800" b="1" dirty="0">
                <a:solidFill>
                  <a:srgbClr val="0000FF"/>
                </a:solidFill>
                <a:latin typeface="Constantia" panose="02030602050306030303" pitchFamily="18" charset="0"/>
              </a:rPr>
              <a:t>beaks</a:t>
            </a:r>
            <a:r>
              <a:rPr lang="en-US" altLang="en-US" sz="2800" dirty="0">
                <a:solidFill>
                  <a:srgbClr val="0000FF"/>
                </a:solidFill>
                <a:latin typeface="Constantia" panose="02030602050306030303" pitchFamily="18" charset="0"/>
              </a:rPr>
              <a:t> of each species were different.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b="1" dirty="0" smtClean="0"/>
              <a:t>“Evolutionary” Literature Timeline</a:t>
            </a:r>
          </a:p>
          <a:p>
            <a:pPr eaLnBrk="1" hangingPunct="1"/>
            <a:r>
              <a:rPr lang="en-US" altLang="en-US" sz="2400" dirty="0" smtClean="0"/>
              <a:t>Darwin waited 30 years before he published his ideas on evolution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Alfred Russell Wallace – published paper on natural selection first 		(1858)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Charles Darwin (1859): 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							</a:t>
            </a:r>
            <a:r>
              <a:rPr lang="en-US" altLang="en-US" sz="2400" i="1" dirty="0" smtClean="0"/>
              <a:t>On the Origin of Species by Means of Natural Selection</a:t>
            </a:r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Mechanism for evolution is </a:t>
            </a:r>
            <a:r>
              <a:rPr lang="en-US" altLang="en-US" sz="2400" b="1" u="sng" dirty="0" smtClean="0">
                <a:solidFill>
                  <a:srgbClr val="0000FF"/>
                </a:solidFill>
              </a:rPr>
              <a:t>Natural Selection</a:t>
            </a:r>
          </a:p>
          <a:p>
            <a:pPr eaLnBrk="1" hangingPunct="1"/>
            <a:endParaRPr lang="en-US" altLang="en-US" sz="2400" b="1" u="sng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dirty="0" smtClean="0"/>
              <a:t>Darwin didn’t use “evolution”, but rather 								          “</a:t>
            </a:r>
            <a:r>
              <a:rPr lang="en-US" altLang="ja-JP" sz="2400" i="1" dirty="0" smtClean="0">
                <a:solidFill>
                  <a:srgbClr val="0000FF"/>
                </a:solidFill>
              </a:rPr>
              <a:t>descent with modification</a:t>
            </a:r>
            <a:r>
              <a:rPr lang="en-US" altLang="en-US" sz="2400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2514600"/>
          </a:xfrm>
        </p:spPr>
        <p:txBody>
          <a:bodyPr/>
          <a:lstStyle/>
          <a:p>
            <a:r>
              <a:rPr lang="en-US" altLang="en-US" sz="2800" b="1" i="1" dirty="0" smtClean="0">
                <a:solidFill>
                  <a:srgbClr val="FF0000"/>
                </a:solidFill>
              </a:rPr>
              <a:t>Adaptations</a:t>
            </a:r>
            <a:r>
              <a:rPr lang="en-US" altLang="en-US" sz="2800" dirty="0" smtClean="0"/>
              <a:t>: enhance an organism’s ability to survive 		       and reproduce</a:t>
            </a:r>
          </a:p>
          <a:p>
            <a:pPr lvl="1"/>
            <a:r>
              <a:rPr lang="en-US" altLang="en-US" sz="2800" b="1" dirty="0" smtClean="0"/>
              <a:t>Ex: </a:t>
            </a:r>
            <a:r>
              <a:rPr lang="en-US" altLang="en-US" sz="2800" dirty="0" smtClean="0"/>
              <a:t>Desert fox - large ears, arctic fox - small ears</a:t>
            </a:r>
          </a:p>
          <a:p>
            <a:r>
              <a:rPr lang="en-US" altLang="en-US" sz="2800" b="1" i="1" dirty="0" smtClean="0">
                <a:solidFill>
                  <a:srgbClr val="FF0000"/>
                </a:solidFill>
              </a:rPr>
              <a:t>Overproduction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of offspring leads to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competition</a:t>
            </a:r>
            <a:r>
              <a:rPr lang="en-US" altLang="en-US" sz="2800" dirty="0" smtClean="0">
                <a:solidFill>
                  <a:srgbClr val="FF0000"/>
                </a:solidFill>
              </a:rPr>
              <a:t>      	</a:t>
            </a:r>
            <a:r>
              <a:rPr lang="en-US" altLang="en-US" sz="2800" dirty="0" smtClean="0"/>
              <a:t>for resources</a:t>
            </a:r>
          </a:p>
        </p:txBody>
      </p:sp>
      <p:pic>
        <p:nvPicPr>
          <p:cNvPr id="4" name="Picture 3" descr="22_12_Camouflage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64897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" y="5105400"/>
            <a:ext cx="9144000" cy="1447800"/>
          </a:xfrm>
        </p:spPr>
        <p:txBody>
          <a:bodyPr anchor="t"/>
          <a:lstStyle/>
          <a:p>
            <a:pPr algn="ctr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Therefore, if humans can create substantial change over short time, nature can over long time.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694908"/>
              </p:ext>
            </p:extLst>
          </p:nvPr>
        </p:nvGraphicFramePr>
        <p:xfrm>
          <a:off x="457200" y="914400"/>
          <a:ext cx="8229600" cy="396081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Natural Selection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Artificial Selection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Nature decides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“Man” decides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Works on individual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Selective breeding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ea typeface="MS PGothic" panose="020B060007020508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Inbreeding occurs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Ex: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beaks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Ex: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MS PGothic" panose="020B0600070205080204" pitchFamily="34" charset="-128"/>
                        </a:rPr>
                        <a:t> Dalmatians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4000" dirty="0" smtClean="0"/>
              <a:t>Key Ideas of Natural Selection:</a:t>
            </a:r>
            <a:endParaRPr lang="en-US" alt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sz="2800" dirty="0" smtClean="0">
                <a:solidFill>
                  <a:srgbClr val="0000FF"/>
                </a:solidFill>
                <a:ea typeface="ＭＳ Ｐゴシック" charset="0"/>
              </a:rPr>
              <a:t>Competition</a:t>
            </a:r>
            <a:r>
              <a:rPr lang="en-US" sz="2800" dirty="0" smtClean="0">
                <a:ea typeface="ＭＳ Ｐゴシック" charset="0"/>
              </a:rPr>
              <a:t> for limited resources results in 	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differential survival</a:t>
            </a:r>
            <a:endParaRPr lang="en-US" sz="2800" dirty="0" smtClean="0"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sz="1200" dirty="0" smtClean="0"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sz="2800" u="sng" dirty="0" smtClean="0">
                <a:solidFill>
                  <a:srgbClr val="0000FF"/>
                </a:solidFill>
                <a:ea typeface="ＭＳ Ｐゴシック" charset="0"/>
              </a:rPr>
              <a:t>Evolutionary Fitness</a:t>
            </a:r>
            <a:r>
              <a:rPr lang="en-US" sz="2800" dirty="0" smtClean="0">
                <a:ea typeface="ＭＳ Ｐゴシック" charset="0"/>
              </a:rPr>
              <a:t>: Individuals with more favorable phenotypes more likely to survive and produce more offspring, and pass traits to future generations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sz="1200" dirty="0">
              <a:ea typeface="ＭＳ Ｐゴシック" charset="0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sz="2800" dirty="0" smtClean="0">
                <a:ea typeface="ＭＳ Ｐゴシック" charset="0"/>
              </a:rPr>
              <a:t>If environment changes or individuals move to new environment, </a:t>
            </a:r>
            <a:r>
              <a:rPr lang="en-US" sz="2800" dirty="0" smtClean="0">
                <a:ea typeface="ＭＳ Ｐゴシック" charset="0"/>
                <a:sym typeface="Wingdings"/>
              </a:rPr>
              <a:t>new adaptations &amp; new species may arise.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sz="1200" dirty="0" smtClean="0">
              <a:ea typeface="ＭＳ Ｐゴシック" charset="0"/>
              <a:sym typeface="Wingdings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sz="2800" b="1" i="1" dirty="0" smtClean="0">
                <a:solidFill>
                  <a:srgbClr val="FF0000"/>
                </a:solidFill>
                <a:ea typeface="ＭＳ Ｐゴシック" charset="0"/>
              </a:rPr>
              <a:t>Populations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2800" dirty="0" smtClean="0">
                <a:ea typeface="ＭＳ Ｐゴシック" charset="0"/>
              </a:rPr>
              <a:t>evolve, not individuals.</a:t>
            </a:r>
          </a:p>
          <a:p>
            <a:pPr marL="514350" indent="-514350" eaLnBrk="1" hangingPunct="1">
              <a:buFont typeface="Calibri" charset="0"/>
              <a:buAutoNum type="arabicPeriod"/>
              <a:defRPr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1371600" y="457200"/>
            <a:ext cx="7315200" cy="609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FITNESS</a:t>
            </a:r>
            <a:r>
              <a:rPr lang="en-US" sz="3200" dirty="0" smtClean="0"/>
              <a:t>: the ability to survive and reproduce!</a:t>
            </a:r>
          </a:p>
        </p:txBody>
      </p:sp>
      <p:sp>
        <p:nvSpPr>
          <p:cNvPr id="5" name="Explosion 2 4"/>
          <p:cNvSpPr/>
          <p:nvPr/>
        </p:nvSpPr>
        <p:spPr>
          <a:xfrm>
            <a:off x="1371600" y="457200"/>
            <a:ext cx="7315200" cy="609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ADAPTATIONS</a:t>
            </a:r>
            <a:r>
              <a:rPr lang="en-US" sz="3200" dirty="0" smtClean="0"/>
              <a:t>: favorable traits that increase fitness!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/>
              <a:t>HHMI Short Film:</a:t>
            </a:r>
            <a:br>
              <a:rPr lang="en-US" sz="4400" dirty="0" smtClean="0"/>
            </a:br>
            <a:r>
              <a:rPr lang="en-US" sz="4400" dirty="0" smtClean="0"/>
              <a:t>The Origin of Species:</a:t>
            </a:r>
            <a:endParaRPr lang="en-US" sz="4400" dirty="0"/>
          </a:p>
        </p:txBody>
      </p:sp>
      <p:sp>
        <p:nvSpPr>
          <p:cNvPr id="38914" name="Subtitle 3"/>
          <p:cNvSpPr>
            <a:spLocks noGrp="1"/>
          </p:cNvSpPr>
          <p:nvPr>
            <p:ph type="subTitle" idx="1"/>
          </p:nvPr>
        </p:nvSpPr>
        <p:spPr>
          <a:xfrm>
            <a:off x="533400" y="3228974"/>
            <a:ext cx="7854950" cy="2867025"/>
          </a:xfrm>
        </p:spPr>
        <p:txBody>
          <a:bodyPr/>
          <a:lstStyle/>
          <a:p>
            <a:pPr marR="0"/>
            <a:r>
              <a:rPr lang="en-US" sz="2800" dirty="0">
                <a:hlinkClick r:id="rId2"/>
              </a:rPr>
              <a:t>Making of a Theory </a:t>
            </a:r>
            <a:endParaRPr lang="en-US" sz="2800" dirty="0" smtClean="0"/>
          </a:p>
          <a:p>
            <a:pPr marR="0"/>
            <a:r>
              <a:rPr lang="en-US" altLang="en-US" dirty="0" smtClean="0"/>
              <a:t>Running Time: 30:51</a:t>
            </a:r>
          </a:p>
          <a:p>
            <a:pPr marL="0" lvl="1" algn="l">
              <a:buClr>
                <a:srgbClr val="0BD0D9"/>
              </a:buClr>
              <a:buSzPct val="95000"/>
            </a:pPr>
            <a:r>
              <a:rPr lang="en-US" sz="2800" dirty="0"/>
              <a:t>The epic voyages of Darwin and Wallace led each to independently discover the natural origin </a:t>
            </a:r>
            <a:r>
              <a:rPr lang="en-US" sz="2800" dirty="0" smtClean="0"/>
              <a:t>of species  and </a:t>
            </a:r>
            <a:r>
              <a:rPr lang="en-US" sz="2800" dirty="0"/>
              <a:t>to formulate the </a:t>
            </a:r>
            <a:r>
              <a:rPr lang="en-US" sz="2800" dirty="0" smtClean="0"/>
              <a:t>theory </a:t>
            </a:r>
            <a:r>
              <a:rPr lang="en-US" sz="2800" dirty="0"/>
              <a:t>of evolution by natural selection. </a:t>
            </a:r>
          </a:p>
          <a:p>
            <a:pPr marR="0" algn="l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91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 and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was Lamarck’s view of the mechanism of evolution different from Darwin’s?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was Darwin’s theory influenced by other scientists?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5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16" y="-228600"/>
            <a:ext cx="8229600" cy="1143000"/>
          </a:xfrm>
        </p:spPr>
        <p:txBody>
          <a:bodyPr/>
          <a:lstStyle/>
          <a:p>
            <a:r>
              <a:rPr lang="en-US" dirty="0" smtClean="0"/>
              <a:t>POGIL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06" y="1066800"/>
            <a:ext cx="8611619" cy="3890600"/>
          </a:xfrm>
        </p:spPr>
        <p:txBody>
          <a:bodyPr>
            <a:noAutofit/>
          </a:bodyPr>
          <a:lstStyle/>
          <a:p>
            <a:r>
              <a:rPr lang="en-US" sz="2800" dirty="0"/>
              <a:t>Groups of ~4</a:t>
            </a:r>
          </a:p>
          <a:p>
            <a:r>
              <a:rPr lang="en-US" sz="2800" dirty="0"/>
              <a:t>Select or Assign each member a role: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READER </a:t>
            </a:r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 reads entire POGIL (directions, labels, questions, </a:t>
            </a:r>
            <a:r>
              <a:rPr lang="en-US" sz="2000" dirty="0" err="1">
                <a:sym typeface="Wingdings" panose="05000000000000000000" pitchFamily="2" charset="2"/>
              </a:rPr>
              <a:t>etc</a:t>
            </a:r>
            <a:r>
              <a:rPr lang="en-US" sz="2000" dirty="0">
                <a:sym typeface="Wingdings" panose="05000000000000000000" pitchFamily="2" charset="2"/>
              </a:rPr>
              <a:t>) aloud to the group.  The group follows along. </a:t>
            </a:r>
            <a:r>
              <a:rPr lang="en-US" sz="2000" i="1" dirty="0">
                <a:sym typeface="Wingdings" panose="05000000000000000000" pitchFamily="2" charset="2"/>
              </a:rPr>
              <a:t>(sometimes gets bonus points added!)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MANAGER </a:t>
            </a:r>
            <a:r>
              <a:rPr lang="en-US" sz="2000" dirty="0">
                <a:sym typeface="Wingdings" panose="05000000000000000000" pitchFamily="2" charset="2"/>
              </a:rPr>
              <a:t> Keeps the group on track.  Only person that can ask Mrs. Mathis a question (on behalf of the group) </a:t>
            </a:r>
            <a:r>
              <a:rPr lang="en-US" sz="2000" i="1" dirty="0">
                <a:sym typeface="Wingdings" panose="05000000000000000000" pitchFamily="2" charset="2"/>
              </a:rPr>
              <a:t>(sometimes gets bonus points added!)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RECORDER</a:t>
            </a:r>
            <a:r>
              <a:rPr lang="en-US" sz="2000" dirty="0">
                <a:sym typeface="Wingdings" panose="05000000000000000000" pitchFamily="2" charset="2"/>
              </a:rPr>
              <a:t>   Job varies, but will write class results (when necessary); writes all members names and roles on the sticky note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REPORTER</a:t>
            </a:r>
            <a:r>
              <a:rPr lang="en-US" sz="2000" dirty="0">
                <a:sym typeface="Wingdings" panose="05000000000000000000" pitchFamily="2" charset="2"/>
              </a:rPr>
              <a:t>  Job varies, but will orally report answers to entire class when necessary</a:t>
            </a:r>
          </a:p>
          <a:p>
            <a:r>
              <a:rPr lang="en-US" sz="2800" dirty="0">
                <a:sym typeface="Wingdings" panose="05000000000000000000" pitchFamily="2" charset="2"/>
              </a:rPr>
              <a:t>I will randomly collect 1 paper from each group to grade.  Everyone in the group will receive the same grade…so work together!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3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Descent with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en-US" altLang="en-US" sz="2800" b="1" u="sng" dirty="0" smtClean="0"/>
              <a:t>Theme</a:t>
            </a:r>
            <a:r>
              <a:rPr lang="en-US" altLang="en-US" sz="2800" b="1" dirty="0" smtClean="0"/>
              <a:t>:</a:t>
            </a:r>
          </a:p>
          <a:p>
            <a:pPr marL="514350" indent="-514350" eaLnBrk="1" hangingPunct="1"/>
            <a:r>
              <a:rPr lang="en-US" altLang="en-US" sz="2800" dirty="0" smtClean="0"/>
              <a:t>Evolutionary change is based on the interactions between </a:t>
            </a:r>
            <a:r>
              <a:rPr lang="en-US" altLang="en-US" sz="2800" dirty="0" smtClean="0">
                <a:solidFill>
                  <a:srgbClr val="FF0000"/>
                </a:solidFill>
              </a:rPr>
              <a:t>populations</a:t>
            </a:r>
            <a:r>
              <a:rPr lang="en-US" altLang="en-US" sz="2800" dirty="0" smtClean="0"/>
              <a:t> &amp; their </a:t>
            </a:r>
            <a:r>
              <a:rPr lang="en-US" altLang="en-US" sz="2800" dirty="0" smtClean="0">
                <a:solidFill>
                  <a:srgbClr val="FF0000"/>
                </a:solidFill>
              </a:rPr>
              <a:t>environment</a:t>
            </a:r>
            <a:r>
              <a:rPr lang="en-US" altLang="en-US" sz="2800" dirty="0" smtClean="0"/>
              <a:t>                   which results in </a:t>
            </a:r>
            <a:r>
              <a:rPr lang="en-US" altLang="en-US" sz="2800" dirty="0" smtClean="0">
                <a:solidFill>
                  <a:srgbClr val="FF0000"/>
                </a:solidFill>
              </a:rPr>
              <a:t>adaptations</a:t>
            </a:r>
            <a:r>
              <a:rPr lang="en-US" altLang="en-US" sz="2800" dirty="0" smtClean="0"/>
              <a:t> (inherited characteristics) to increase </a:t>
            </a:r>
            <a:r>
              <a:rPr lang="en-US" altLang="en-US" sz="2800" dirty="0" smtClean="0">
                <a:solidFill>
                  <a:srgbClr val="FF0000"/>
                </a:solidFill>
              </a:rPr>
              <a:t>fitness</a:t>
            </a:r>
          </a:p>
          <a:p>
            <a:pPr marL="514350" indent="-514350" eaLnBrk="1" hangingPunct="1"/>
            <a:endParaRPr lang="en-US" altLang="en-US" sz="2800" dirty="0" smtClean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en-US" altLang="en-US" sz="2800" b="1" u="sng" dirty="0" smtClean="0"/>
              <a:t>Evolution</a:t>
            </a:r>
            <a:r>
              <a:rPr lang="en-US" altLang="en-US" sz="2800" b="1" dirty="0" smtClean="0"/>
              <a:t> = </a:t>
            </a:r>
            <a:r>
              <a:rPr lang="en-US" altLang="en-US" sz="2800" dirty="0" smtClean="0"/>
              <a:t>change over time in the genetic composition 		of a population</a:t>
            </a:r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3030"/>
            <a:ext cx="8229600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block POGIL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212286"/>
              </p:ext>
            </p:extLst>
          </p:nvPr>
        </p:nvGraphicFramePr>
        <p:xfrm>
          <a:off x="474071" y="1665515"/>
          <a:ext cx="838615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30">
                  <a:extLst>
                    <a:ext uri="{9D8B030D-6E8A-4147-A177-3AD203B41FA5}">
                      <a16:colId xmlns:a16="http://schemas.microsoft.com/office/drawing/2014/main" val="3535342546"/>
                    </a:ext>
                  </a:extLst>
                </a:gridCol>
                <a:gridCol w="1677230">
                  <a:extLst>
                    <a:ext uri="{9D8B030D-6E8A-4147-A177-3AD203B41FA5}">
                      <a16:colId xmlns:a16="http://schemas.microsoft.com/office/drawing/2014/main" val="1564342465"/>
                    </a:ext>
                  </a:extLst>
                </a:gridCol>
                <a:gridCol w="1677230">
                  <a:extLst>
                    <a:ext uri="{9D8B030D-6E8A-4147-A177-3AD203B41FA5}">
                      <a16:colId xmlns:a16="http://schemas.microsoft.com/office/drawing/2014/main" val="3429142213"/>
                    </a:ext>
                  </a:extLst>
                </a:gridCol>
                <a:gridCol w="1677230">
                  <a:extLst>
                    <a:ext uri="{9D8B030D-6E8A-4147-A177-3AD203B41FA5}">
                      <a16:colId xmlns:a16="http://schemas.microsoft.com/office/drawing/2014/main" val="3307327629"/>
                    </a:ext>
                  </a:extLst>
                </a:gridCol>
                <a:gridCol w="1677230">
                  <a:extLst>
                    <a:ext uri="{9D8B030D-6E8A-4147-A177-3AD203B41FA5}">
                      <a16:colId xmlns:a16="http://schemas.microsoft.com/office/drawing/2014/main" val="115453224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2nd Row in</a:t>
                      </a:r>
                      <a:r>
                        <a:rPr lang="en-US" sz="1800" baseline="0" dirty="0" smtClean="0"/>
                        <a:t> front of SSS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4th Row in</a:t>
                      </a:r>
                      <a:r>
                        <a:rPr lang="en-US" sz="1800" baseline="0" dirty="0" smtClean="0"/>
                        <a:t> front of SSS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Front Row in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front of TV</a:t>
                      </a:r>
                      <a:endParaRPr lang="en-US" sz="18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3rd Row in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front of TV</a:t>
                      </a:r>
                      <a:endParaRPr lang="en-US" sz="18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4th Row in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front of TV</a:t>
                      </a:r>
                      <a:endParaRPr lang="en-US" sz="180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262397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Alzahara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Yelena </a:t>
                      </a:r>
                    </a:p>
                    <a:p>
                      <a:pPr algn="ctr"/>
                      <a:r>
                        <a:rPr lang="en-US" sz="1800" dirty="0" smtClean="0"/>
                        <a:t>Molly</a:t>
                      </a:r>
                    </a:p>
                    <a:p>
                      <a:pPr algn="ctr"/>
                      <a:r>
                        <a:rPr lang="en-US" sz="1800" dirty="0" smtClean="0"/>
                        <a:t>Valeria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Katie</a:t>
                      </a:r>
                      <a:r>
                        <a:rPr lang="en-US" sz="1800" baseline="0" dirty="0" smtClean="0"/>
                        <a:t> W. 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Rose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Mariana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Sam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Wayne</a:t>
                      </a:r>
                    </a:p>
                    <a:p>
                      <a:pPr algn="ctr"/>
                      <a:r>
                        <a:rPr lang="en-US" sz="1800" dirty="0" smtClean="0"/>
                        <a:t>Maggie</a:t>
                      </a:r>
                    </a:p>
                    <a:p>
                      <a:pPr algn="ctr"/>
                      <a:r>
                        <a:rPr lang="en-US" sz="1800" dirty="0" smtClean="0"/>
                        <a:t>Rachel</a:t>
                      </a:r>
                    </a:p>
                    <a:p>
                      <a:pPr algn="ctr"/>
                      <a:r>
                        <a:rPr lang="en-US" sz="1800" dirty="0" smtClean="0"/>
                        <a:t>Sallie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Kate B.</a:t>
                      </a:r>
                    </a:p>
                    <a:p>
                      <a:pPr algn="ctr"/>
                      <a:r>
                        <a:rPr lang="en-US" sz="1800" dirty="0" smtClean="0"/>
                        <a:t>Daniel</a:t>
                      </a:r>
                    </a:p>
                    <a:p>
                      <a:pPr algn="ctr"/>
                      <a:r>
                        <a:rPr lang="en-US" sz="1800" dirty="0" smtClean="0"/>
                        <a:t>Janie</a:t>
                      </a:r>
                    </a:p>
                    <a:p>
                      <a:pPr algn="ctr"/>
                      <a:r>
                        <a:rPr lang="en-US" sz="1800" dirty="0" smtClean="0"/>
                        <a:t>Joshua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Darby</a:t>
                      </a:r>
                    </a:p>
                    <a:p>
                      <a:pPr algn="ctr"/>
                      <a:r>
                        <a:rPr lang="en-US" sz="1800" dirty="0" smtClean="0"/>
                        <a:t>Ellie</a:t>
                      </a:r>
                    </a:p>
                    <a:p>
                      <a:pPr algn="ctr"/>
                      <a:r>
                        <a:rPr lang="en-US" sz="1800" dirty="0" err="1" smtClean="0"/>
                        <a:t>Manpreet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Liza Z.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320857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202657"/>
              </p:ext>
            </p:extLst>
          </p:nvPr>
        </p:nvGraphicFramePr>
        <p:xfrm>
          <a:off x="442542" y="3962400"/>
          <a:ext cx="5621928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82">
                  <a:extLst>
                    <a:ext uri="{9D8B030D-6E8A-4147-A177-3AD203B41FA5}">
                      <a16:colId xmlns:a16="http://schemas.microsoft.com/office/drawing/2014/main" val="3535342546"/>
                    </a:ext>
                  </a:extLst>
                </a:gridCol>
                <a:gridCol w="1405482">
                  <a:extLst>
                    <a:ext uri="{9D8B030D-6E8A-4147-A177-3AD203B41FA5}">
                      <a16:colId xmlns:a16="http://schemas.microsoft.com/office/drawing/2014/main" val="1564342465"/>
                    </a:ext>
                  </a:extLst>
                </a:gridCol>
                <a:gridCol w="1405482">
                  <a:extLst>
                    <a:ext uri="{9D8B030D-6E8A-4147-A177-3AD203B41FA5}">
                      <a16:colId xmlns:a16="http://schemas.microsoft.com/office/drawing/2014/main" val="3429142213"/>
                    </a:ext>
                  </a:extLst>
                </a:gridCol>
                <a:gridCol w="1405482">
                  <a:extLst>
                    <a:ext uri="{9D8B030D-6E8A-4147-A177-3AD203B41FA5}">
                      <a16:colId xmlns:a16="http://schemas.microsoft.com/office/drawing/2014/main" val="330732762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Lab Table 1</a:t>
                      </a:r>
                      <a:endParaRPr lang="en-US" sz="18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Lab Table 2</a:t>
                      </a:r>
                      <a:endParaRPr lang="en-US" sz="18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Lab Table 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Lab Table 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262397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Addi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Emma</a:t>
                      </a:r>
                    </a:p>
                    <a:p>
                      <a:pPr algn="ctr"/>
                      <a:r>
                        <a:rPr lang="en-US" sz="1800" dirty="0" smtClean="0"/>
                        <a:t>Joelle</a:t>
                      </a:r>
                    </a:p>
                    <a:p>
                      <a:pPr algn="ctr"/>
                      <a:r>
                        <a:rPr lang="en-US" sz="1800" dirty="0" smtClean="0"/>
                        <a:t>Olwyn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Ben</a:t>
                      </a:r>
                    </a:p>
                    <a:p>
                      <a:pPr algn="ctr"/>
                      <a:r>
                        <a:rPr lang="en-US" sz="1800" dirty="0" smtClean="0"/>
                        <a:t>Maya</a:t>
                      </a:r>
                    </a:p>
                    <a:p>
                      <a:pPr algn="ctr"/>
                      <a:r>
                        <a:rPr lang="en-US" sz="1800" dirty="0" smtClean="0"/>
                        <a:t>Morgan</a:t>
                      </a:r>
                    </a:p>
                    <a:p>
                      <a:pPr algn="ctr"/>
                      <a:r>
                        <a:rPr lang="en-US" sz="1800" dirty="0" smtClean="0"/>
                        <a:t>Madison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Jampel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Matthew</a:t>
                      </a:r>
                    </a:p>
                    <a:p>
                      <a:pPr algn="ctr"/>
                      <a:r>
                        <a:rPr lang="en-US" sz="1800" dirty="0" smtClean="0"/>
                        <a:t>Grayson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Carly</a:t>
                      </a:r>
                    </a:p>
                    <a:p>
                      <a:pPr algn="ctr"/>
                      <a:r>
                        <a:rPr lang="en-US" sz="1800" dirty="0" smtClean="0"/>
                        <a:t>Dalton</a:t>
                      </a:r>
                    </a:p>
                    <a:p>
                      <a:pPr algn="ctr"/>
                      <a:r>
                        <a:rPr lang="en-US" sz="1800" dirty="0" smtClean="0"/>
                        <a:t>Jackson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320857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172200" y="4838008"/>
            <a:ext cx="2830484" cy="1901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If someone is </a:t>
            </a:r>
            <a:r>
              <a:rPr lang="en-US" dirty="0">
                <a:solidFill>
                  <a:srgbClr val="FFFF00"/>
                </a:solidFill>
              </a:rPr>
              <a:t>ABSENT</a:t>
            </a:r>
            <a:r>
              <a:rPr lang="en-US" dirty="0"/>
              <a:t>, do not include their on the sticky note.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4071" y="5765128"/>
            <a:ext cx="5272348" cy="897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For Groups of 3</a:t>
            </a:r>
            <a:r>
              <a:rPr lang="en-US" dirty="0"/>
              <a:t>: one person should be both Recorder and Reporter</a:t>
            </a:r>
          </a:p>
        </p:txBody>
      </p:sp>
    </p:spTree>
    <p:extLst>
      <p:ext uri="{BB962C8B-B14F-4D97-AF65-F5344CB8AC3E}">
        <p14:creationId xmlns:p14="http://schemas.microsoft.com/office/powerpoint/2010/main" val="5220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block POGIL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240741"/>
              </p:ext>
            </p:extLst>
          </p:nvPr>
        </p:nvGraphicFramePr>
        <p:xfrm>
          <a:off x="403359" y="1981200"/>
          <a:ext cx="8599152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192">
                  <a:extLst>
                    <a:ext uri="{9D8B030D-6E8A-4147-A177-3AD203B41FA5}">
                      <a16:colId xmlns:a16="http://schemas.microsoft.com/office/drawing/2014/main" val="3535342546"/>
                    </a:ext>
                  </a:extLst>
                </a:gridCol>
                <a:gridCol w="1433192">
                  <a:extLst>
                    <a:ext uri="{9D8B030D-6E8A-4147-A177-3AD203B41FA5}">
                      <a16:colId xmlns:a16="http://schemas.microsoft.com/office/drawing/2014/main" val="1564342465"/>
                    </a:ext>
                  </a:extLst>
                </a:gridCol>
                <a:gridCol w="1433192">
                  <a:extLst>
                    <a:ext uri="{9D8B030D-6E8A-4147-A177-3AD203B41FA5}">
                      <a16:colId xmlns:a16="http://schemas.microsoft.com/office/drawing/2014/main" val="3429142213"/>
                    </a:ext>
                  </a:extLst>
                </a:gridCol>
                <a:gridCol w="1433192">
                  <a:extLst>
                    <a:ext uri="{9D8B030D-6E8A-4147-A177-3AD203B41FA5}">
                      <a16:colId xmlns:a16="http://schemas.microsoft.com/office/drawing/2014/main" val="3307327629"/>
                    </a:ext>
                  </a:extLst>
                </a:gridCol>
                <a:gridCol w="1433192">
                  <a:extLst>
                    <a:ext uri="{9D8B030D-6E8A-4147-A177-3AD203B41FA5}">
                      <a16:colId xmlns:a16="http://schemas.microsoft.com/office/drawing/2014/main" val="1154532248"/>
                    </a:ext>
                  </a:extLst>
                </a:gridCol>
                <a:gridCol w="1433192">
                  <a:extLst>
                    <a:ext uri="{9D8B030D-6E8A-4147-A177-3AD203B41FA5}">
                      <a16:colId xmlns:a16="http://schemas.microsoft.com/office/drawing/2014/main" val="2666651685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Lab Table 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Table 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Lab Table 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Lab Table 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Center Left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Center Right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26239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Darien</a:t>
                      </a:r>
                    </a:p>
                    <a:p>
                      <a:pPr algn="ctr"/>
                      <a:r>
                        <a:rPr lang="en-US" sz="2000" dirty="0" smtClean="0"/>
                        <a:t>Aiden</a:t>
                      </a:r>
                    </a:p>
                    <a:p>
                      <a:pPr algn="ctr"/>
                      <a:r>
                        <a:rPr lang="en-US" sz="2000" dirty="0" smtClean="0"/>
                        <a:t>Caroline</a:t>
                      </a:r>
                    </a:p>
                    <a:p>
                      <a:pPr algn="ctr"/>
                      <a:r>
                        <a:rPr lang="en-US" sz="2000" smtClean="0"/>
                        <a:t>Akshra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David</a:t>
                      </a:r>
                    </a:p>
                    <a:p>
                      <a:pPr algn="ctr"/>
                      <a:r>
                        <a:rPr lang="en-US" sz="2000" dirty="0" smtClean="0"/>
                        <a:t>Halle </a:t>
                      </a:r>
                    </a:p>
                    <a:p>
                      <a:pPr algn="ctr"/>
                      <a:r>
                        <a:rPr lang="en-US" sz="2000" dirty="0" smtClean="0"/>
                        <a:t>Jackson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Joel</a:t>
                      </a:r>
                    </a:p>
                    <a:p>
                      <a:pPr algn="ctr"/>
                      <a:r>
                        <a:rPr lang="en-US" sz="2000" dirty="0" smtClean="0"/>
                        <a:t>Nick</a:t>
                      </a:r>
                    </a:p>
                    <a:p>
                      <a:pPr algn="ctr"/>
                      <a:r>
                        <a:rPr lang="en-US" sz="2000" dirty="0" smtClean="0"/>
                        <a:t>Cameron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Charlotte</a:t>
                      </a:r>
                    </a:p>
                    <a:p>
                      <a:pPr algn="ctr"/>
                      <a:r>
                        <a:rPr lang="en-US" sz="2000" dirty="0" smtClean="0"/>
                        <a:t>Kent</a:t>
                      </a:r>
                    </a:p>
                    <a:p>
                      <a:pPr algn="ctr"/>
                      <a:r>
                        <a:rPr lang="en-US" sz="2000" dirty="0" smtClean="0"/>
                        <a:t>Stuart</a:t>
                      </a:r>
                    </a:p>
                    <a:p>
                      <a:pPr algn="ctr"/>
                      <a:r>
                        <a:rPr lang="en-US" sz="2000" dirty="0" smtClean="0"/>
                        <a:t>Beth</a:t>
                      </a:r>
                      <a:endParaRPr 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Matthew</a:t>
                      </a:r>
                    </a:p>
                    <a:p>
                      <a:pPr algn="ctr"/>
                      <a:r>
                        <a:rPr lang="en-US" sz="2000" dirty="0" smtClean="0"/>
                        <a:t>Sophia</a:t>
                      </a:r>
                    </a:p>
                    <a:p>
                      <a:pPr algn="ctr"/>
                      <a:r>
                        <a:rPr lang="en-US" sz="2000" dirty="0" smtClean="0"/>
                        <a:t>Kate M.</a:t>
                      </a:r>
                    </a:p>
                    <a:p>
                      <a:pPr algn="ctr"/>
                      <a:r>
                        <a:rPr lang="en-US" sz="2000" dirty="0" smtClean="0"/>
                        <a:t>Collin</a:t>
                      </a:r>
                    </a:p>
                    <a:p>
                      <a:pPr algn="ctr"/>
                      <a:endParaRPr lang="en-US" sz="2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Bella</a:t>
                      </a:r>
                    </a:p>
                    <a:p>
                      <a:pPr algn="ctr"/>
                      <a:r>
                        <a:rPr lang="en-US" sz="2000" dirty="0" smtClean="0"/>
                        <a:t>Brooke</a:t>
                      </a:r>
                    </a:p>
                    <a:p>
                      <a:pPr algn="ctr"/>
                      <a:r>
                        <a:rPr lang="en-US" sz="2000" dirty="0" smtClean="0"/>
                        <a:t>Ashlyn</a:t>
                      </a:r>
                    </a:p>
                    <a:p>
                      <a:pPr algn="ctr"/>
                      <a:r>
                        <a:rPr lang="en-US" sz="2000" dirty="0" smtClean="0"/>
                        <a:t>Ian</a:t>
                      </a:r>
                    </a:p>
                    <a:p>
                      <a:pPr algn="ctr"/>
                      <a:endParaRPr lang="en-US" sz="2000" dirty="0" smtClean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320857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72450" y="4714284"/>
            <a:ext cx="2830484" cy="1901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If someone is ABSENT, do not include their on the sticky note.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3400" y="4714284"/>
            <a:ext cx="5272348" cy="1901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For Groups of 3</a:t>
            </a:r>
            <a:r>
              <a:rPr lang="en-US" sz="2800" dirty="0"/>
              <a:t>: one person should be both Recorder and Reporter</a:t>
            </a:r>
          </a:p>
        </p:txBody>
      </p:sp>
    </p:spTree>
    <p:extLst>
      <p:ext uri="{BB962C8B-B14F-4D97-AF65-F5344CB8AC3E}">
        <p14:creationId xmlns:p14="http://schemas.microsoft.com/office/powerpoint/2010/main" val="39715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POGIL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16" y="1941817"/>
            <a:ext cx="8611619" cy="38906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READER </a:t>
            </a:r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reads entire POGIL (directions, labels, questions, </a:t>
            </a:r>
            <a:r>
              <a:rPr lang="en-US" sz="1800" dirty="0" err="1">
                <a:sym typeface="Wingdings" panose="05000000000000000000" pitchFamily="2" charset="2"/>
              </a:rPr>
              <a:t>etc</a:t>
            </a:r>
            <a:r>
              <a:rPr lang="en-US" sz="1800" dirty="0">
                <a:sym typeface="Wingdings" panose="05000000000000000000" pitchFamily="2" charset="2"/>
              </a:rPr>
              <a:t>) aloud to the group.  The group follows along. </a:t>
            </a:r>
            <a:r>
              <a:rPr lang="en-US" sz="1800" i="1" dirty="0">
                <a:sym typeface="Wingdings" panose="05000000000000000000" pitchFamily="2" charset="2"/>
              </a:rPr>
              <a:t>(sometimes gets bonus points added!)</a:t>
            </a:r>
          </a:p>
          <a:p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MANAGER </a:t>
            </a:r>
            <a:r>
              <a:rPr lang="en-US" sz="1800" dirty="0">
                <a:sym typeface="Wingdings" panose="05000000000000000000" pitchFamily="2" charset="2"/>
              </a:rPr>
              <a:t> Keeps the group on track.  Only person that can ask Mrs. Mathis a question (on behalf of the group) </a:t>
            </a:r>
            <a:r>
              <a:rPr lang="en-US" sz="1800" i="1" dirty="0">
                <a:sym typeface="Wingdings" panose="05000000000000000000" pitchFamily="2" charset="2"/>
              </a:rPr>
              <a:t>(sometimes gets bonus points added!)</a:t>
            </a:r>
          </a:p>
          <a:p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RECORDER </a:t>
            </a:r>
            <a:r>
              <a:rPr lang="en-US" sz="1800" dirty="0">
                <a:sym typeface="Wingdings" panose="05000000000000000000" pitchFamily="2" charset="2"/>
              </a:rPr>
              <a:t>  Job varies, but will write class results (when necessary); writes all members names and roles on the sticky note</a:t>
            </a:r>
          </a:p>
          <a:p>
            <a:r>
              <a:rPr 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REPORTER </a:t>
            </a:r>
            <a:r>
              <a:rPr lang="en-US" sz="1800" dirty="0">
                <a:sym typeface="Wingdings" panose="05000000000000000000" pitchFamily="2" charset="2"/>
              </a:rPr>
              <a:t> Job varies, but will orally report answers to entire class when necessary</a:t>
            </a:r>
          </a:p>
          <a:p>
            <a:r>
              <a:rPr lang="en-US" sz="2400" dirty="0">
                <a:sym typeface="Wingdings" panose="05000000000000000000" pitchFamily="2" charset="2"/>
              </a:rPr>
              <a:t>I will randomly collect 1 paper from each group to grade.  Everyone in the group will receive the same grade…so work together!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505200" y="5926384"/>
            <a:ext cx="5272348" cy="729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For Groups of 3</a:t>
            </a:r>
            <a:r>
              <a:rPr lang="en-US" sz="2000" dirty="0"/>
              <a:t>: one person should be both Recorder and Reporter</a:t>
            </a:r>
          </a:p>
        </p:txBody>
      </p:sp>
    </p:spTree>
    <p:extLst>
      <p:ext uri="{BB962C8B-B14F-4D97-AF65-F5344CB8AC3E}">
        <p14:creationId xmlns:p14="http://schemas.microsoft.com/office/powerpoint/2010/main" val="15827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POGIL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Return to your assigned groups.</a:t>
            </a:r>
          </a:p>
          <a:p>
            <a:endParaRPr lang="en-US" sz="3600" dirty="0"/>
          </a:p>
          <a:p>
            <a:r>
              <a:rPr lang="en-US" sz="3600" dirty="0" smtClean="0"/>
              <a:t>Complete </a:t>
            </a:r>
            <a:r>
              <a:rPr lang="en-US" sz="3600" dirty="0" smtClean="0">
                <a:solidFill>
                  <a:srgbClr val="FF0000"/>
                </a:solidFill>
              </a:rPr>
              <a:t>ONLY Model 1. </a:t>
            </a: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 Stop and return to your seats when your group finishes through #</a:t>
            </a:r>
            <a:r>
              <a:rPr lang="en-US" sz="36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228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22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4876800" y="3200400"/>
            <a:ext cx="3892550" cy="1752600"/>
          </a:xfrm>
        </p:spPr>
        <p:txBody>
          <a:bodyPr/>
          <a:lstStyle/>
          <a:p>
            <a:pPr marR="0" eaLnBrk="1" hangingPunct="1"/>
            <a:r>
              <a:rPr lang="en-US" altLang="en-US" dirty="0" smtClean="0"/>
              <a:t>Descent with Modification:</a:t>
            </a:r>
          </a:p>
          <a:p>
            <a:pPr marR="0" eaLnBrk="1" hangingPunct="1"/>
            <a:r>
              <a:rPr lang="en-US" altLang="en-US" dirty="0" smtClean="0"/>
              <a:t>A Darwinian View of Life</a:t>
            </a:r>
          </a:p>
          <a:p>
            <a:pPr marR="0" eaLnBrk="1" hangingPunct="1"/>
            <a:endParaRPr lang="en-US" altLang="en-US" dirty="0" smtClean="0"/>
          </a:p>
          <a:p>
            <a:pPr marR="0" eaLnBrk="1" hangingPunct="1"/>
            <a:r>
              <a:rPr lang="en-US" altLang="en-US" dirty="0" smtClean="0"/>
              <a:t>Part B: Evidence for Evolution</a:t>
            </a:r>
          </a:p>
        </p:txBody>
      </p:sp>
      <p:pic>
        <p:nvPicPr>
          <p:cNvPr id="15363" name="Picture 5" descr="22_02aDarwinContext-U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457200" y="2057401"/>
            <a:ext cx="40592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3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you must know: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 Several examples of </a:t>
            </a:r>
            <a:r>
              <a:rPr lang="en-US" altLang="en-US" sz="2800" b="1" dirty="0" smtClean="0"/>
              <a:t>evidence</a:t>
            </a:r>
            <a:r>
              <a:rPr lang="en-US" altLang="en-US" sz="2800" dirty="0" smtClean="0"/>
              <a:t> for evolution.</a:t>
            </a:r>
          </a:p>
          <a:p>
            <a:pPr marL="514350" indent="-514350"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800" dirty="0" smtClean="0"/>
              <a:t>The difference between structures that are  	</a:t>
            </a:r>
            <a:r>
              <a:rPr lang="en-US" altLang="en-US" sz="2800" b="1" dirty="0" smtClean="0"/>
              <a:t>homologous</a:t>
            </a:r>
            <a:r>
              <a:rPr lang="en-US" altLang="en-US" sz="2800" dirty="0" smtClean="0"/>
              <a:t> and those that are </a:t>
            </a:r>
            <a:r>
              <a:rPr lang="en-US" altLang="en-US" sz="2800" b="1" dirty="0" smtClean="0"/>
              <a:t>analogous</a:t>
            </a:r>
            <a:r>
              <a:rPr lang="en-US" altLang="en-US" sz="2800" dirty="0" smtClean="0"/>
              <a:t>, 	and how this relates to evolution.</a:t>
            </a:r>
          </a:p>
        </p:txBody>
      </p:sp>
    </p:spTree>
    <p:extLst>
      <p:ext uri="{BB962C8B-B14F-4D97-AF65-F5344CB8AC3E}">
        <p14:creationId xmlns:p14="http://schemas.microsoft.com/office/powerpoint/2010/main" val="1664452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sz="4000" smtClean="0"/>
              <a:t>Recap main ideas of natural selection: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Evolution is change in species over time.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There is overproduction of offspring, 		which leads to competition for resources.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Heritable variations exist within a population.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These variations can result in 				differential reproductive success.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ea typeface="ＭＳ Ｐゴシック" charset="0"/>
              </a:rPr>
              <a:t>Over generations, this can result in changes in 		the genetic composition of the population.</a:t>
            </a:r>
          </a:p>
          <a:p>
            <a:pPr marL="0" indent="0">
              <a:buFont typeface="Wingdings 2" charset="0"/>
              <a:buNone/>
              <a:defRPr/>
            </a:pPr>
            <a:r>
              <a:rPr lang="en-US" sz="2800" b="1" dirty="0" smtClean="0">
                <a:ea typeface="ＭＳ Ｐゴシック" charset="0"/>
              </a:rPr>
              <a:t>Remember:</a:t>
            </a:r>
          </a:p>
          <a:p>
            <a:pPr marL="0" indent="0">
              <a:buFont typeface="Wingdings 2" charset="0"/>
              <a:buNone/>
              <a:defRPr/>
            </a:pPr>
            <a:r>
              <a:rPr lang="en-US" sz="2800" b="1" dirty="0" smtClean="0">
                <a:solidFill>
                  <a:srgbClr val="0000FF"/>
                </a:solidFill>
                <a:ea typeface="ＭＳ Ｐゴシック" charset="0"/>
              </a:rPr>
              <a:t>Individuals do NOT evolve!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charset="0"/>
              </a:rPr>
              <a:t>Populations</a:t>
            </a:r>
            <a:r>
              <a:rPr lang="en-US" sz="2800" b="1" dirty="0" smtClean="0">
                <a:solidFill>
                  <a:srgbClr val="0000FF"/>
                </a:solidFill>
                <a:ea typeface="ＭＳ Ｐゴシック" charset="0"/>
              </a:rPr>
              <a:t> evolve.</a:t>
            </a:r>
          </a:p>
        </p:txBody>
      </p:sp>
    </p:spTree>
    <p:extLst>
      <p:ext uri="{BB962C8B-B14F-4D97-AF65-F5344CB8AC3E}">
        <p14:creationId xmlns:p14="http://schemas.microsoft.com/office/powerpoint/2010/main" val="20187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Evidence for Evolution: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3200" dirty="0" smtClean="0"/>
              <a:t>Direct Observations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3200" dirty="0" smtClean="0"/>
              <a:t>Fossil Record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3200" dirty="0" smtClean="0"/>
              <a:t>Homology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sz="3200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3200" dirty="0" smtClean="0"/>
              <a:t>Biogeography</a:t>
            </a:r>
          </a:p>
        </p:txBody>
      </p:sp>
    </p:spTree>
    <p:extLst>
      <p:ext uri="{BB962C8B-B14F-4D97-AF65-F5344CB8AC3E}">
        <p14:creationId xmlns:p14="http://schemas.microsoft.com/office/powerpoint/2010/main" val="22132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Evidence for Evolution: </a:t>
            </a:r>
            <a:br>
              <a:rPr lang="en-US" altLang="en-US" sz="3600" dirty="0" smtClean="0"/>
            </a:br>
            <a:r>
              <a:rPr lang="en-US" altLang="en-US" sz="3600" b="1" dirty="0" smtClean="0"/>
              <a:t>1</a:t>
            </a:r>
            <a:r>
              <a:rPr lang="en-US" altLang="en-US" sz="3600" b="1" dirty="0"/>
              <a:t>)</a:t>
            </a:r>
            <a:r>
              <a:rPr lang="en-US" altLang="en-US" sz="3600" b="1" dirty="0" smtClean="0"/>
              <a:t> Direct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610600" cy="4389438"/>
          </a:xfrm>
        </p:spPr>
        <p:txBody>
          <a:bodyPr/>
          <a:lstStyle/>
          <a:p>
            <a:pPr marL="0" indent="0">
              <a:buFont typeface="Wingdings 2" charset="0"/>
              <a:buNone/>
              <a:defRPr/>
            </a:pPr>
            <a:r>
              <a:rPr lang="en-US" sz="2800" dirty="0" smtClean="0">
                <a:ea typeface="ＭＳ Ｐゴシック" charset="0"/>
              </a:rPr>
              <a:t>Examples: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Insect populations become resistant to pesticides (DDT)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Antibiotic-resistant bacteria (MRSA)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>
                <a:ea typeface="ＭＳ Ｐゴシック" charset="0"/>
              </a:rPr>
              <a:t>Peppered moth (pollution in city vs. country)</a:t>
            </a:r>
          </a:p>
          <a:p>
            <a:pPr lvl="1">
              <a:buFont typeface="Wingdings 2" charset="0"/>
              <a:buChar char=""/>
              <a:defRPr/>
            </a:pPr>
            <a:endParaRPr lang="en-US" sz="2800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286000" cy="22796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89413"/>
            <a:ext cx="2362200" cy="2309812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0"/>
            <a:ext cx="3055938" cy="23114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The Rise of MRSA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(methicillin-resistant </a:t>
            </a:r>
            <a:r>
              <a:rPr lang="en-US" sz="3600" i="1" dirty="0" smtClean="0">
                <a:solidFill>
                  <a:srgbClr val="FF0000"/>
                </a:solidFill>
              </a:rPr>
              <a:t>Staphylococcus </a:t>
            </a:r>
            <a:r>
              <a:rPr lang="en-US" sz="3600" i="1" dirty="0" err="1" smtClean="0">
                <a:solidFill>
                  <a:srgbClr val="FF0000"/>
                </a:solidFill>
              </a:rPr>
              <a:t>aureus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1506" name="Picture 4" descr="22_14MRSARise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0150"/>
            <a:ext cx="67468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Historical Process of Science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38862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en-US" altLang="en-US" sz="2800" b="1" u="sng" dirty="0" smtClean="0"/>
              <a:t>Aristotle</a:t>
            </a:r>
            <a:r>
              <a:rPr lang="en-US" altLang="en-US" sz="2800" b="1" dirty="0" smtClean="0"/>
              <a:t>: </a:t>
            </a:r>
            <a:r>
              <a:rPr lang="en-US" altLang="en-US" sz="2800" dirty="0" smtClean="0"/>
              <a:t>life-forms arranged on scale 			       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tabLst>
                <a:tab pos="514350" algn="l"/>
              </a:tabLst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on increasing complexity (</a:t>
            </a:r>
            <a:r>
              <a:rPr lang="en-US" altLang="ja-JP" sz="2800" i="1" dirty="0" err="1" smtClean="0"/>
              <a:t>scala</a:t>
            </a:r>
            <a:r>
              <a:rPr lang="en-US" altLang="ja-JP" sz="2800" i="1" dirty="0" smtClean="0"/>
              <a:t> </a:t>
            </a:r>
            <a:r>
              <a:rPr lang="en-US" altLang="ja-JP" sz="2800" i="1" dirty="0" err="1" smtClean="0"/>
              <a:t>naturae</a:t>
            </a:r>
            <a:r>
              <a:rPr lang="en-US" altLang="ja-JP" sz="2800" dirty="0" smtClean="0"/>
              <a:t>)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ja-JP" sz="2800" dirty="0" smtClean="0"/>
          </a:p>
          <a:p>
            <a:pPr marL="514350" indent="-514350" eaLnBrk="1" hangingPunct="1">
              <a:buNone/>
            </a:pPr>
            <a:r>
              <a:rPr lang="en-US" altLang="en-US" sz="2800" b="1" u="sng" dirty="0" smtClean="0"/>
              <a:t>Old </a:t>
            </a:r>
            <a:r>
              <a:rPr lang="en-US" altLang="en-US" sz="2800" b="1" u="sng" dirty="0"/>
              <a:t>Testament - Creationism</a:t>
            </a:r>
            <a:r>
              <a:rPr lang="en-US" altLang="en-US" sz="2800" b="1" dirty="0"/>
              <a:t>: </a:t>
            </a:r>
            <a:r>
              <a:rPr lang="en-US" altLang="en-US" sz="2800" dirty="0"/>
              <a:t>Earth ~6000 years </a:t>
            </a:r>
            <a:r>
              <a:rPr lang="en-US" altLang="en-US" sz="2800" dirty="0" smtClean="0"/>
              <a:t>old; perfect </a:t>
            </a:r>
            <a:r>
              <a:rPr lang="en-US" altLang="en-US" sz="2800" dirty="0"/>
              <a:t>species individually designed by God</a:t>
            </a:r>
          </a:p>
          <a:p>
            <a:pPr marL="514350" indent="-514350" eaLnBrk="1" hangingPunct="1">
              <a:buNone/>
            </a:pPr>
            <a:endParaRPr lang="en-US" altLang="en-US" sz="2800" dirty="0"/>
          </a:p>
          <a:p>
            <a:pPr marL="514350" indent="-514350" eaLnBrk="1" hangingPunct="1">
              <a:buNone/>
            </a:pPr>
            <a:r>
              <a:rPr lang="en-US" altLang="en-US" sz="2800" b="1" u="sng" dirty="0" smtClean="0"/>
              <a:t>Natural </a:t>
            </a:r>
            <a:r>
              <a:rPr lang="en-US" altLang="en-US" sz="2800" b="1" u="sng" dirty="0"/>
              <a:t>theology</a:t>
            </a:r>
            <a:r>
              <a:rPr lang="en-US" altLang="en-US" sz="2800" b="1" dirty="0"/>
              <a:t>: </a:t>
            </a:r>
            <a:r>
              <a:rPr lang="en-US" altLang="en-US" sz="2800" dirty="0"/>
              <a:t>discovering Creator’</a:t>
            </a:r>
            <a:r>
              <a:rPr lang="en-US" altLang="ja-JP" sz="2800" dirty="0"/>
              <a:t>s plan </a:t>
            </a:r>
            <a:r>
              <a:rPr lang="en-US" altLang="ja-JP" sz="2800" dirty="0" smtClean="0"/>
              <a:t>                            by studying nature</a:t>
            </a:r>
            <a:r>
              <a:rPr lang="en-US" altLang="ja-JP" sz="2800" dirty="0"/>
              <a:t>; to classify nature</a:t>
            </a:r>
          </a:p>
          <a:p>
            <a:pPr marL="879475" lvl="1" indent="-514350" eaLnBrk="1" hangingPunct="1"/>
            <a:endParaRPr lang="en-US" altLang="en-US" sz="2800" dirty="0"/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sz="2800" dirty="0" smtClean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06" y="1820317"/>
            <a:ext cx="1371600" cy="169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557168" y="3512236"/>
            <a:ext cx="2378075" cy="38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384-322 </a:t>
            </a:r>
            <a:r>
              <a:rPr lang="en-US" altLang="en-US" dirty="0">
                <a:solidFill>
                  <a:srgbClr val="000000"/>
                </a:solidFill>
              </a:rPr>
              <a:t>B.C.</a:t>
            </a:r>
          </a:p>
        </p:txBody>
      </p:sp>
      <p:pic>
        <p:nvPicPr>
          <p:cNvPr id="7" name="Picture 2" descr="http://herokids.files.wordpress.com/2008/04/ea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4" y="505071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Evidence for Evolution: </a:t>
            </a:r>
            <a:br>
              <a:rPr lang="en-US" altLang="en-US" sz="3600" dirty="0" smtClean="0"/>
            </a:br>
            <a:r>
              <a:rPr lang="en-US" altLang="en-US" sz="3600" b="1" dirty="0" smtClean="0"/>
              <a:t>2) Fossil Record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FF0000"/>
                </a:solidFill>
              </a:rPr>
              <a:t>Fossils</a:t>
            </a:r>
            <a:r>
              <a:rPr lang="en-US" altLang="en-US" sz="2800" smtClean="0"/>
              <a:t> = remains or traces of organisms from past</a:t>
            </a:r>
          </a:p>
          <a:p>
            <a:r>
              <a:rPr lang="en-US" altLang="en-US" sz="2800" smtClean="0"/>
              <a:t>Found in </a:t>
            </a:r>
            <a:r>
              <a:rPr lang="en-US" altLang="en-US" sz="2800" b="1" i="1" smtClean="0">
                <a:solidFill>
                  <a:srgbClr val="0000FF"/>
                </a:solidFill>
              </a:rPr>
              <a:t>sedimentary rock</a:t>
            </a:r>
          </a:p>
          <a:p>
            <a:r>
              <a:rPr lang="en-US" altLang="en-US" sz="2800" b="1" smtClean="0">
                <a:solidFill>
                  <a:srgbClr val="FF0000"/>
                </a:solidFill>
              </a:rPr>
              <a:t>Paleontology</a:t>
            </a:r>
            <a:r>
              <a:rPr lang="en-US" altLang="en-US" sz="2800" smtClean="0"/>
              <a:t>: study of fossils</a:t>
            </a:r>
          </a:p>
          <a:p>
            <a:r>
              <a:rPr lang="en-US" altLang="en-US" sz="2800" smtClean="0"/>
              <a:t>Show evolutionary changes that occur over time and origin of major new groups of organisms</a:t>
            </a:r>
          </a:p>
          <a:p>
            <a:endParaRPr lang="en-US" altLang="en-US" sz="2800" smtClean="0"/>
          </a:p>
        </p:txBody>
      </p:sp>
      <p:pic>
        <p:nvPicPr>
          <p:cNvPr id="22531" name="Picture 4" descr="22_19_AnkleBones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5203825" cy="227171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304800" y="62484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FF"/>
                </a:solidFill>
              </a:rPr>
              <a:t>Ankle bones</a:t>
            </a:r>
          </a:p>
        </p:txBody>
      </p:sp>
    </p:spTree>
    <p:extLst>
      <p:ext uri="{BB962C8B-B14F-4D97-AF65-F5344CB8AC3E}">
        <p14:creationId xmlns:p14="http://schemas.microsoft.com/office/powerpoint/2010/main" val="10377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"/>
          <a:stretch/>
        </p:blipFill>
        <p:spPr bwMode="auto">
          <a:xfrm>
            <a:off x="4795157" y="32004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Evidence for Evolution: </a:t>
            </a:r>
            <a:br>
              <a:rPr lang="en-US" altLang="en-US" sz="3600" dirty="0" smtClean="0"/>
            </a:br>
            <a:r>
              <a:rPr lang="en-US" altLang="en-US" sz="3600" b="1" dirty="0" smtClean="0"/>
              <a:t>2) Fossil Record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/>
          <a:lstStyle/>
          <a:p>
            <a:pPr marL="511175" indent="-514350" eaLnBrk="1" hangingPunct="1"/>
            <a:r>
              <a:rPr lang="en-US" altLang="en-US" sz="2800" dirty="0">
                <a:solidFill>
                  <a:srgbClr val="0070C0"/>
                </a:solidFill>
              </a:rPr>
              <a:t>Prokaryotes</a:t>
            </a:r>
            <a:r>
              <a:rPr lang="en-US" altLang="en-US" sz="2800" dirty="0"/>
              <a:t> (oldest fossils)</a:t>
            </a:r>
          </a:p>
          <a:p>
            <a:pPr marL="511175" indent="-514350" eaLnBrk="1" hangingPunct="1"/>
            <a:endParaRPr lang="en-US" altLang="en-US" sz="2800" dirty="0"/>
          </a:p>
          <a:p>
            <a:pPr marL="511175" indent="-514350" eaLnBrk="1" hangingPunct="1"/>
            <a:r>
              <a:rPr lang="en-US" altLang="en-US" sz="2400" dirty="0">
                <a:sym typeface="Wingdings" panose="05000000000000000000" pitchFamily="2" charset="2"/>
              </a:rPr>
              <a:t>Eukaryotes (fish amphibians  reptiles birds  mammals)</a:t>
            </a:r>
          </a:p>
          <a:p>
            <a:pPr marL="511175" indent="-514350" eaLnBrk="1" hangingPunct="1"/>
            <a:endParaRPr lang="en-US" altLang="en-US" sz="2400" dirty="0">
              <a:sym typeface="Wingdings" panose="05000000000000000000" pitchFamily="2" charset="2"/>
            </a:endParaRPr>
          </a:p>
          <a:p>
            <a:pPr marL="511175" indent="-514350" eaLnBrk="1" hangingPunct="1"/>
            <a:r>
              <a:rPr lang="en-US" alt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Transitional forms </a:t>
            </a:r>
            <a:r>
              <a:rPr lang="en-US" altLang="en-US" sz="2800" dirty="0">
                <a:sym typeface="Wingdings" panose="05000000000000000000" pitchFamily="2" charset="2"/>
              </a:rPr>
              <a:t>							= links to modern species</a:t>
            </a:r>
            <a:endParaRPr lang="en-US" altLang="en-US" sz="2800" dirty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9003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Evidence for Evolution: </a:t>
            </a:r>
            <a:br>
              <a:rPr lang="en-US" altLang="en-US" sz="3600" dirty="0" smtClean="0"/>
            </a:br>
            <a:r>
              <a:rPr lang="en-US" altLang="en-US" sz="3600" b="1" dirty="0" smtClean="0"/>
              <a:t>3</a:t>
            </a:r>
            <a:r>
              <a:rPr lang="en-US" altLang="en-US" sz="3600" b="1" dirty="0"/>
              <a:t>)</a:t>
            </a:r>
            <a:r>
              <a:rPr lang="en-US" altLang="en-US" sz="3600" b="1" dirty="0" smtClean="0"/>
              <a:t> Homology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618037"/>
          </a:xfrm>
        </p:spPr>
        <p:txBody>
          <a:bodyPr/>
          <a:lstStyle/>
          <a:p>
            <a:r>
              <a:rPr lang="en-US" altLang="en-US" b="1" u="sng" dirty="0" smtClean="0">
                <a:solidFill>
                  <a:srgbClr val="FF0000"/>
                </a:solidFill>
              </a:rPr>
              <a:t>Homology</a:t>
            </a:r>
            <a:r>
              <a:rPr lang="en-US" altLang="en-US" dirty="0" smtClean="0"/>
              <a:t>: characteristics in related species can have </a:t>
            </a:r>
            <a:r>
              <a:rPr lang="en-US" altLang="en-US" i="1" dirty="0" smtClean="0"/>
              <a:t>underlying similarity </a:t>
            </a:r>
            <a:r>
              <a:rPr lang="en-US" altLang="en-US" dirty="0" smtClean="0"/>
              <a:t>even though functions may differ</a:t>
            </a:r>
          </a:p>
          <a:p>
            <a:r>
              <a:rPr lang="en-US" altLang="en-US" b="1" dirty="0" smtClean="0"/>
              <a:t>Examples:</a:t>
            </a:r>
          </a:p>
          <a:p>
            <a:pPr lvl="1"/>
            <a:r>
              <a:rPr lang="en-US" altLang="en-US" b="1" u="sng" dirty="0" smtClean="0">
                <a:solidFill>
                  <a:srgbClr val="0070C0"/>
                </a:solidFill>
              </a:rPr>
              <a:t>Homologous structures</a:t>
            </a:r>
            <a:r>
              <a:rPr lang="en-US" altLang="en-US" dirty="0" smtClean="0"/>
              <a:t>: similar anatomy from common ancestors (</a:t>
            </a:r>
            <a:r>
              <a:rPr lang="en-US" altLang="en-US" b="1" dirty="0" smtClean="0"/>
              <a:t>Ex: </a:t>
            </a:r>
            <a:r>
              <a:rPr lang="en-US" altLang="en-US" dirty="0" smtClean="0"/>
              <a:t>forelimbs of human/cat/whale/bat)</a:t>
            </a:r>
          </a:p>
          <a:p>
            <a:pPr lvl="1"/>
            <a:r>
              <a:rPr lang="en-US" altLang="en-US" b="1" u="sng" dirty="0" smtClean="0">
                <a:solidFill>
                  <a:srgbClr val="0070C0"/>
                </a:solidFill>
              </a:rPr>
              <a:t>Embryonic homologies</a:t>
            </a:r>
            <a:r>
              <a:rPr lang="en-US" altLang="en-US" dirty="0" smtClean="0"/>
              <a:t>: similar early development 		(</a:t>
            </a:r>
            <a:r>
              <a:rPr lang="en-US" altLang="en-US" b="1" dirty="0" smtClean="0"/>
              <a:t>Ex: </a:t>
            </a:r>
            <a:r>
              <a:rPr lang="en-US" altLang="en-US" dirty="0" smtClean="0"/>
              <a:t>vertebrate embryos with tail &amp; pharyngeal pouches)</a:t>
            </a:r>
          </a:p>
          <a:p>
            <a:pPr lvl="1"/>
            <a:r>
              <a:rPr lang="en-US" altLang="en-US" b="1" u="sng" dirty="0" smtClean="0">
                <a:solidFill>
                  <a:srgbClr val="0070C0"/>
                </a:solidFill>
              </a:rPr>
              <a:t>Vestigial organs</a:t>
            </a:r>
            <a:r>
              <a:rPr lang="en-US" altLang="en-US" dirty="0" smtClean="0"/>
              <a:t>: structures w/little or no use 					   </a:t>
            </a:r>
            <a:r>
              <a:rPr lang="en-US" altLang="en-US" b="1" dirty="0" smtClean="0"/>
              <a:t>(Ex: </a:t>
            </a:r>
            <a:r>
              <a:rPr lang="en-US" altLang="en-US" dirty="0" smtClean="0"/>
              <a:t>flightless bird wings)</a:t>
            </a:r>
          </a:p>
          <a:p>
            <a:pPr lvl="1"/>
            <a:r>
              <a:rPr lang="en-US" altLang="en-US" b="1" u="sng" dirty="0" smtClean="0">
                <a:solidFill>
                  <a:srgbClr val="0070C0"/>
                </a:solidFill>
              </a:rPr>
              <a:t>Molecular homologies</a:t>
            </a:r>
            <a:r>
              <a:rPr lang="en-US" altLang="en-US" dirty="0" smtClean="0"/>
              <a:t>: similar DNA &amp; amino acid sequences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966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Homologous Structures</a:t>
            </a:r>
            <a:endParaRPr lang="en-US" dirty="0"/>
          </a:p>
        </p:txBody>
      </p:sp>
      <p:pic>
        <p:nvPicPr>
          <p:cNvPr id="25602" name="Picture 3" descr="22_15HomologousForelimbs-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1"/>
          <a:stretch/>
        </p:blipFill>
        <p:spPr bwMode="auto">
          <a:xfrm>
            <a:off x="304800" y="1981200"/>
            <a:ext cx="8547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Embryonic Development</a:t>
            </a:r>
            <a:endParaRPr lang="en-US" dirty="0"/>
          </a:p>
        </p:txBody>
      </p:sp>
      <p:pic>
        <p:nvPicPr>
          <p:cNvPr id="26626" name="Picture 3" descr="22_16_HomologousEmbryos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3215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Comparative Embryology </a:t>
            </a:r>
            <a:endParaRPr lang="en-US" dirty="0"/>
          </a:p>
        </p:txBody>
      </p:sp>
      <p:pic>
        <p:nvPicPr>
          <p:cNvPr id="1026" name="Picture 2" descr="Image result for comparative embryology examp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8"/>
          <a:stretch/>
        </p:blipFill>
        <p:spPr bwMode="auto">
          <a:xfrm>
            <a:off x="-5443" y="2133600"/>
            <a:ext cx="47434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mparative embryology examp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2" t="16117" r="2198" b="6227"/>
          <a:stretch/>
        </p:blipFill>
        <p:spPr bwMode="auto">
          <a:xfrm>
            <a:off x="4953000" y="2133600"/>
            <a:ext cx="4191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mparative embryology examp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5" b="9284"/>
          <a:stretch/>
        </p:blipFill>
        <p:spPr bwMode="auto">
          <a:xfrm>
            <a:off x="-5443" y="5600700"/>
            <a:ext cx="47434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419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Vestigial Structures</a:t>
            </a:r>
            <a:endParaRPr lang="en-US" dirty="0"/>
          </a:p>
        </p:txBody>
      </p:sp>
      <p:pic>
        <p:nvPicPr>
          <p:cNvPr id="2765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19812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24574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79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038600" cy="1143000"/>
          </a:xfrm>
        </p:spPr>
        <p:txBody>
          <a:bodyPr/>
          <a:lstStyle/>
          <a:p>
            <a:r>
              <a:rPr lang="en-US" altLang="en-US" sz="4400" smtClean="0"/>
              <a:t>Molecular Homologies</a:t>
            </a:r>
          </a:p>
        </p:txBody>
      </p:sp>
      <p:sp>
        <p:nvSpPr>
          <p:cNvPr id="2867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3962400" cy="3657600"/>
          </a:xfrm>
        </p:spPr>
        <p:txBody>
          <a:bodyPr/>
          <a:lstStyle/>
          <a:p>
            <a:r>
              <a:rPr lang="en-US" altLang="en-US" dirty="0" smtClean="0"/>
              <a:t>Compare DNA and amino acid sequences</a:t>
            </a:r>
          </a:p>
          <a:p>
            <a:endParaRPr lang="en-US" sz="2900" dirty="0" smtClean="0"/>
          </a:p>
          <a:p>
            <a:r>
              <a:rPr lang="en-US" sz="2400" dirty="0" smtClean="0"/>
              <a:t>Fewer differences = more recent common ancestor; </a:t>
            </a:r>
          </a:p>
          <a:p>
            <a:r>
              <a:rPr lang="en-US" sz="2400" dirty="0" smtClean="0"/>
              <a:t>Greater # differences = less related</a:t>
            </a:r>
          </a:p>
          <a:p>
            <a:endParaRPr lang="en-US" sz="2800" dirty="0" smtClean="0"/>
          </a:p>
          <a:p>
            <a:endParaRPr lang="en-US" altLang="en-US" dirty="0" smtClean="0"/>
          </a:p>
        </p:txBody>
      </p:sp>
      <p:pic>
        <p:nvPicPr>
          <p:cNvPr id="28675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0"/>
          <a:stretch/>
        </p:blipFill>
        <p:spPr bwMode="auto">
          <a:xfrm>
            <a:off x="4191000" y="771525"/>
            <a:ext cx="4716463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Evolutionary Tree</a:t>
            </a:r>
            <a:endParaRPr lang="en-US" dirty="0"/>
          </a:p>
        </p:txBody>
      </p:sp>
      <p:pic>
        <p:nvPicPr>
          <p:cNvPr id="29698" name="Picture 2" descr="22_17TreeThinkingInfo-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7875"/>
            <a:ext cx="6705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5638800" y="152400"/>
            <a:ext cx="3276600" cy="1752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way to represent the pattern of descent from common ancestors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8288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Represent common ancestors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38862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All organisms to the right of this hatch mark share this homologous characteristic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486400" y="0"/>
            <a:ext cx="3657600" cy="1981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Are crocodiles more closely related to lizards or birds?  Explain your reasoning.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742950"/>
          </a:xfrm>
        </p:spPr>
        <p:txBody>
          <a:bodyPr/>
          <a:lstStyle/>
          <a:p>
            <a:r>
              <a:rPr lang="en-US" altLang="en-US" dirty="0" smtClean="0"/>
              <a:t>Convergent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r>
              <a:rPr lang="en-US" altLang="en-US" sz="2800" i="1" dirty="0" smtClean="0">
                <a:solidFill>
                  <a:srgbClr val="0000FF"/>
                </a:solidFill>
              </a:rPr>
              <a:t>Distantly related organisms can resemble each other through the </a:t>
            </a:r>
            <a:r>
              <a:rPr lang="en-US" altLang="en-US" sz="2800" i="1" u="sng" dirty="0" smtClean="0">
                <a:solidFill>
                  <a:srgbClr val="0000FF"/>
                </a:solidFill>
              </a:rPr>
              <a:t>independent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 evolution of similar features in similar environments</a:t>
            </a:r>
          </a:p>
          <a:p>
            <a:r>
              <a:rPr lang="en-US" altLang="en-US" sz="2800" b="1" u="sng" dirty="0" smtClean="0">
                <a:solidFill>
                  <a:srgbClr val="FF0000"/>
                </a:solidFill>
              </a:rPr>
              <a:t>Analogous structures</a:t>
            </a:r>
            <a:r>
              <a:rPr lang="en-US" altLang="en-US" sz="2800" dirty="0" smtClean="0"/>
              <a:t>: similar function in similar environments but not common ancestry</a:t>
            </a:r>
          </a:p>
          <a:p>
            <a:pPr lvl="1"/>
            <a:r>
              <a:rPr lang="en-US" altLang="en-US" sz="2800" b="1" dirty="0" smtClean="0"/>
              <a:t>Ex: </a:t>
            </a:r>
            <a:r>
              <a:rPr lang="en-US" altLang="en-US" sz="2800" dirty="0" smtClean="0"/>
              <a:t>Torpedo shape of shark, penguin, &amp; dolphin</a:t>
            </a:r>
          </a:p>
        </p:txBody>
      </p:sp>
      <p:pic>
        <p:nvPicPr>
          <p:cNvPr id="4" name="Picture 3" descr="22_18_ConvergentEvolu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42195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5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066800"/>
            <a:ext cx="5715000" cy="5334000"/>
          </a:xfrm>
        </p:spPr>
        <p:txBody>
          <a:bodyPr/>
          <a:lstStyle/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en-US" altLang="en-US" sz="2800" b="1" u="sng" dirty="0" smtClean="0"/>
              <a:t>Linnaeus</a:t>
            </a:r>
            <a:r>
              <a:rPr lang="en-US" altLang="en-US" sz="2800" b="1" dirty="0" smtClean="0"/>
              <a:t>: </a:t>
            </a:r>
            <a:r>
              <a:rPr lang="en-US" altLang="en-US" sz="2800" dirty="0" smtClean="0"/>
              <a:t>founder of </a:t>
            </a:r>
            <a:r>
              <a:rPr lang="en-US" altLang="en-US" sz="2800" dirty="0" smtClean="0">
                <a:solidFill>
                  <a:srgbClr val="FF0000"/>
                </a:solidFill>
              </a:rPr>
              <a:t>taxonomy</a:t>
            </a:r>
            <a:r>
              <a:rPr lang="en-US" altLang="en-US" sz="2800" dirty="0" smtClean="0"/>
              <a:t>; </a:t>
            </a:r>
            <a:r>
              <a:rPr lang="en-US" altLang="en-US" sz="2800" dirty="0" smtClean="0">
                <a:solidFill>
                  <a:srgbClr val="FF0000"/>
                </a:solidFill>
              </a:rPr>
              <a:t>binomial nomenclature</a:t>
            </a:r>
          </a:p>
          <a:p>
            <a:pPr marL="879475" lvl="1" indent="-514350" eaLnBrk="1" hangingPunct="1"/>
            <a:r>
              <a:rPr lang="en-US" altLang="en-US" sz="2800" dirty="0" smtClean="0"/>
              <a:t>Domain* – Kingdom – Phylum – Class – Order – Family - Genus – Species </a:t>
            </a:r>
          </a:p>
          <a:p>
            <a:pPr marL="879475" lvl="1" indent="-514350" eaLnBrk="1" hangingPunct="1"/>
            <a:r>
              <a:rPr lang="en-US" altLang="en-US" sz="2800" dirty="0" smtClean="0"/>
              <a:t>(</a:t>
            </a:r>
            <a:r>
              <a:rPr lang="en-US" altLang="en-US" sz="2800" u="sng" dirty="0" smtClean="0"/>
              <a:t>D</a:t>
            </a:r>
            <a:r>
              <a:rPr lang="en-US" altLang="en-US" sz="2800" dirty="0" smtClean="0"/>
              <a:t>ear </a:t>
            </a:r>
            <a:r>
              <a:rPr lang="en-US" altLang="en-US" sz="2800" u="sng" dirty="0" smtClean="0"/>
              <a:t>K</a:t>
            </a:r>
            <a:r>
              <a:rPr lang="en-US" altLang="en-US" sz="2800" dirty="0" smtClean="0"/>
              <a:t>ing </a:t>
            </a:r>
            <a:r>
              <a:rPr lang="en-US" altLang="en-US" sz="2800" u="sng" dirty="0" smtClean="0"/>
              <a:t>Ph</a:t>
            </a:r>
            <a:r>
              <a:rPr lang="en-US" altLang="en-US" sz="2800" dirty="0" smtClean="0"/>
              <a:t>ilip </a:t>
            </a:r>
            <a:r>
              <a:rPr lang="en-US" altLang="en-US" sz="2800" u="sng" dirty="0" smtClean="0"/>
              <a:t>C</a:t>
            </a:r>
            <a:r>
              <a:rPr lang="en-US" altLang="en-US" sz="2800" dirty="0" smtClean="0"/>
              <a:t>ame </a:t>
            </a:r>
            <a:r>
              <a:rPr lang="en-US" altLang="en-US" sz="2800" u="sng" dirty="0" smtClean="0"/>
              <a:t>O</a:t>
            </a:r>
            <a:r>
              <a:rPr lang="en-US" altLang="en-US" sz="2800" dirty="0" smtClean="0"/>
              <a:t>ver </a:t>
            </a:r>
            <a:r>
              <a:rPr lang="en-US" altLang="en-US" sz="2800" u="sng" dirty="0" smtClean="0"/>
              <a:t>F</a:t>
            </a:r>
            <a:r>
              <a:rPr lang="en-US" altLang="en-US" sz="2800" dirty="0" smtClean="0"/>
              <a:t>or </a:t>
            </a:r>
            <a:r>
              <a:rPr lang="en-US" altLang="en-US" sz="2800" u="sng" dirty="0" smtClean="0"/>
              <a:t>G</a:t>
            </a:r>
            <a:r>
              <a:rPr lang="en-US" altLang="en-US" sz="2800" dirty="0" smtClean="0"/>
              <a:t>ood </a:t>
            </a:r>
            <a:r>
              <a:rPr lang="en-US" altLang="en-US" sz="2800" u="sng" dirty="0" smtClean="0"/>
              <a:t>S</a:t>
            </a:r>
            <a:r>
              <a:rPr lang="en-US" altLang="en-US" sz="2800" dirty="0" smtClean="0"/>
              <a:t>paghetti)</a:t>
            </a:r>
          </a:p>
          <a:p>
            <a:pPr marL="879475" lvl="1" indent="-514350" eaLnBrk="1" hangingPunct="1"/>
            <a:r>
              <a:rPr lang="en-US" altLang="en-US" sz="2800" b="1" dirty="0" smtClean="0"/>
              <a:t>Domains = </a:t>
            </a:r>
          </a:p>
          <a:p>
            <a:pPr marL="365125" lvl="1" indent="0" eaLnBrk="1" hangingPunct="1">
              <a:buNone/>
            </a:pPr>
            <a:r>
              <a:rPr lang="en-US" altLang="en-US" sz="2800" dirty="0" smtClean="0"/>
              <a:t>	Eubacteria, Archaea, Eukarya</a:t>
            </a:r>
          </a:p>
          <a:p>
            <a:pPr marL="879475" lvl="1" indent="-514350" eaLnBrk="1" hangingPunct="1"/>
            <a:r>
              <a:rPr lang="en-US" altLang="en-US" sz="2800" dirty="0" smtClean="0"/>
              <a:t>Classification based on anatomy &amp; morphology</a:t>
            </a:r>
          </a:p>
          <a:p>
            <a:pPr marL="879475" lvl="1" indent="-514350" eaLnBrk="1" hangingPunct="1"/>
            <a:endParaRPr lang="en-US" altLang="en-US" sz="2800" dirty="0" smtClean="0"/>
          </a:p>
        </p:txBody>
      </p:sp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9035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304800" y="4878388"/>
            <a:ext cx="28956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Carolus Linnaeus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1707-1778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altLang="en-US" sz="3600" dirty="0" smtClean="0"/>
              <a:t>Evidence for Evolution: </a:t>
            </a:r>
            <a:br>
              <a:rPr lang="en-US" altLang="en-US" sz="3600" dirty="0" smtClean="0"/>
            </a:br>
            <a:r>
              <a:rPr lang="en-US" altLang="en-US" sz="3600" b="1" dirty="0" smtClean="0"/>
              <a:t>4</a:t>
            </a:r>
            <a:r>
              <a:rPr lang="en-US" altLang="en-US" sz="3600" b="1" dirty="0"/>
              <a:t>)</a:t>
            </a:r>
            <a:r>
              <a:rPr lang="en-US" altLang="en-US" sz="3600" b="1" dirty="0" smtClean="0"/>
              <a:t> Biogeography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389438"/>
          </a:xfrm>
        </p:spPr>
        <p:txBody>
          <a:bodyPr/>
          <a:lstStyle/>
          <a:p>
            <a:r>
              <a:rPr lang="en-US" altLang="en-US" sz="2800" b="1" u="sng" dirty="0" smtClean="0">
                <a:solidFill>
                  <a:srgbClr val="FF0000"/>
                </a:solidFill>
              </a:rPr>
              <a:t>Biogeography</a:t>
            </a:r>
            <a:r>
              <a:rPr lang="en-US" altLang="en-US" sz="2800" dirty="0" smtClean="0"/>
              <a:t> = geographic distribution of a species</a:t>
            </a:r>
          </a:p>
          <a:p>
            <a:endParaRPr lang="en-US" altLang="en-US" sz="1200" dirty="0" smtClean="0"/>
          </a:p>
          <a:p>
            <a:r>
              <a:rPr lang="en-US" altLang="en-US" sz="2800" dirty="0" smtClean="0"/>
              <a:t>Species in nearby geographic areas resemble each other</a:t>
            </a:r>
          </a:p>
          <a:p>
            <a:endParaRPr lang="en-US" altLang="en-US" sz="1200" dirty="0" smtClean="0"/>
          </a:p>
          <a:p>
            <a:r>
              <a:rPr lang="en-US" altLang="en-US" sz="2800" i="1" dirty="0" smtClean="0">
                <a:solidFill>
                  <a:srgbClr val="0000FF"/>
                </a:solidFill>
              </a:rPr>
              <a:t>Continental drift </a:t>
            </a:r>
            <a:r>
              <a:rPr lang="en-US" altLang="en-US" sz="2800" dirty="0" smtClean="0"/>
              <a:t>and 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Pangaea</a:t>
            </a:r>
            <a:r>
              <a:rPr lang="en-US" altLang="en-US" sz="2800" dirty="0" smtClean="0"/>
              <a:t> explains similarities on different continents</a:t>
            </a:r>
          </a:p>
          <a:p>
            <a:endParaRPr lang="en-US" altLang="en-US" sz="1200" dirty="0" smtClean="0"/>
          </a:p>
          <a:p>
            <a:r>
              <a:rPr lang="en-US" altLang="en-US" sz="2800" b="1" u="sng" dirty="0" smtClean="0">
                <a:solidFill>
                  <a:srgbClr val="FF0000"/>
                </a:solidFill>
              </a:rPr>
              <a:t>Endemic species</a:t>
            </a:r>
            <a:r>
              <a:rPr lang="en-US" altLang="en-US" sz="2800" dirty="0" smtClean="0"/>
              <a:t>: found at a certain geographic location and nowhere else</a:t>
            </a:r>
          </a:p>
          <a:p>
            <a:pPr lvl="1"/>
            <a:r>
              <a:rPr lang="en-US" altLang="en-US" sz="2800" b="1" dirty="0" smtClean="0"/>
              <a:t>Ex: </a:t>
            </a:r>
            <a:r>
              <a:rPr lang="en-US" altLang="en-US" sz="2800" dirty="0" smtClean="0"/>
              <a:t>Marine iguanas in the Galapagos</a:t>
            </a:r>
          </a:p>
        </p:txBody>
      </p:sp>
    </p:spTree>
    <p:extLst>
      <p:ext uri="{BB962C8B-B14F-4D97-AF65-F5344CB8AC3E}">
        <p14:creationId xmlns:p14="http://schemas.microsoft.com/office/powerpoint/2010/main" val="1306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56488"/>
            <a:ext cx="8305800" cy="819912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Island Biogeography</a:t>
            </a:r>
            <a:endParaRPr lang="en-US" dirty="0"/>
          </a:p>
        </p:txBody>
      </p:sp>
      <p:pic>
        <p:nvPicPr>
          <p:cNvPr id="3277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03400"/>
            <a:ext cx="6172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72312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Galapagos Tortoises</a:t>
            </a:r>
            <a:endParaRPr lang="en-US" dirty="0"/>
          </a:p>
        </p:txBody>
      </p:sp>
      <p:pic>
        <p:nvPicPr>
          <p:cNvPr id="3379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1216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4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26_21_ThreeDomains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9342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1143000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Tree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/>
              <a:t>HHMI Short Film:</a:t>
            </a:r>
            <a:br>
              <a:rPr lang="en-US" sz="4400" dirty="0" smtClean="0"/>
            </a:br>
            <a:r>
              <a:rPr lang="en-US" sz="4400" dirty="0" smtClean="0"/>
              <a:t>Natural Selection &amp; Adaptation</a:t>
            </a:r>
            <a:endParaRPr lang="en-US" sz="4400" dirty="0"/>
          </a:p>
        </p:txBody>
      </p:sp>
      <p:sp>
        <p:nvSpPr>
          <p:cNvPr id="38914" name="Subtitle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altLang="en-US" dirty="0" smtClean="0">
                <a:hlinkClick r:id="rId2"/>
              </a:rPr>
              <a:t>Rock Pocket Mice</a:t>
            </a:r>
            <a:endParaRPr lang="en-US" altLang="en-US" dirty="0" smtClean="0"/>
          </a:p>
          <a:p>
            <a:pPr marR="0"/>
            <a:r>
              <a:rPr lang="en-US" altLang="en-US" dirty="0" smtClean="0"/>
              <a:t>Running Time: 10:25 min </a:t>
            </a:r>
          </a:p>
        </p:txBody>
      </p:sp>
    </p:spTree>
    <p:extLst>
      <p:ext uri="{BB962C8B-B14F-4D97-AF65-F5344CB8AC3E}">
        <p14:creationId xmlns:p14="http://schemas.microsoft.com/office/powerpoint/2010/main" val="29059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Pocket Mice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</a:t>
            </a:r>
            <a:r>
              <a:rPr lang="en-US" dirty="0"/>
              <a:t> Why did dark-colored rock pocket mice first appear </a:t>
            </a:r>
          </a:p>
          <a:p>
            <a:pPr marL="0" indent="0">
              <a:buNone/>
            </a:pPr>
            <a:r>
              <a:rPr lang="en-US" dirty="0" smtClean="0"/>
              <a:t>	in </a:t>
            </a:r>
            <a:r>
              <a:rPr lang="en-US" dirty="0"/>
              <a:t>a population of light-colored rock pocket mice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/>
              <a:t>Why do dark-colored rock pocket mice 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dark </a:t>
            </a:r>
            <a:r>
              <a:rPr lang="en-US" dirty="0"/>
              <a:t>lava flows have white bellies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fontAlgn="auto"/>
            <a:r>
              <a:rPr lang="en-US" dirty="0" smtClean="0"/>
              <a:t>3) </a:t>
            </a:r>
            <a:r>
              <a:rPr lang="en-US" dirty="0"/>
              <a:t>Mutations are </a:t>
            </a:r>
            <a:r>
              <a:rPr lang="en-US" dirty="0" smtClean="0"/>
              <a:t>always …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ClEvR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background and complete BOTH sides of the worksheet.</a:t>
            </a:r>
          </a:p>
          <a:p>
            <a:pPr marL="709613" lvl="1" indent="-342900"/>
            <a:r>
              <a:rPr lang="en-US" dirty="0" smtClean="0"/>
              <a:t>Refer to the additional data ½ sheet</a:t>
            </a:r>
          </a:p>
          <a:p>
            <a:pPr marL="709613" lvl="1" indent="-34290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may work in small groups, but you must do your own work.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Turn this in when you finish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Get back in to your POGIL groups and complete Module 2 &amp; 3.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0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r>
              <a:rPr lang="en-US" sz="6000" dirty="0" smtClean="0"/>
              <a:t>POGIL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7191"/>
            <a:ext cx="8686800" cy="5682209"/>
          </a:xfrm>
        </p:spPr>
        <p:txBody>
          <a:bodyPr/>
          <a:lstStyle/>
          <a:p>
            <a:r>
              <a:rPr lang="en-US" sz="3200" dirty="0" smtClean="0"/>
              <a:t>Place a sticky note (with FIRST &amp; LAST NAMES  and ROLES) on the paper that will be turned in for your group grade.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The person who will turn their paper in today is the </a:t>
            </a:r>
            <a:r>
              <a:rPr lang="en-US" sz="4400" u="sng" dirty="0" smtClean="0"/>
              <a:t>MANAGER</a:t>
            </a:r>
          </a:p>
          <a:p>
            <a:endParaRPr lang="en-US" sz="4400" u="sng" dirty="0"/>
          </a:p>
          <a:p>
            <a:r>
              <a:rPr lang="en-US" sz="3200" dirty="0">
                <a:solidFill>
                  <a:srgbClr val="0070C0"/>
                </a:solidFill>
              </a:rPr>
              <a:t>When </a:t>
            </a:r>
            <a:r>
              <a:rPr lang="en-US" sz="3200" dirty="0" smtClean="0">
                <a:solidFill>
                  <a:srgbClr val="0070C0"/>
                </a:solidFill>
              </a:rPr>
              <a:t>your group is done, pick up a Ch. 22 Reading sheet on front table and see me for your textbook!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3657600"/>
            <a:ext cx="3276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22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up a Ch. 22 Questions sheet and a textbook from back cabinet to work 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Binomial Nomenclature = </a:t>
            </a:r>
            <a:r>
              <a:rPr lang="en-US" dirty="0">
                <a:solidFill>
                  <a:srgbClr val="FF0000"/>
                </a:solidFill>
              </a:rPr>
              <a:t>scientific name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/>
              <a:t>Genus </a:t>
            </a:r>
            <a:r>
              <a:rPr lang="en-US" i="1" dirty="0"/>
              <a:t>species </a:t>
            </a:r>
            <a:r>
              <a:rPr lang="en-US" dirty="0"/>
              <a:t>or </a:t>
            </a:r>
            <a:r>
              <a:rPr lang="en-US" u="sng" dirty="0"/>
              <a:t>Genus </a:t>
            </a:r>
            <a:r>
              <a:rPr lang="en-US" u="sng" dirty="0" smtClean="0"/>
              <a:t>species</a:t>
            </a:r>
          </a:p>
          <a:p>
            <a:pPr lvl="2"/>
            <a:r>
              <a:rPr lang="en-US" dirty="0" smtClean="0"/>
              <a:t>Genus name is capitalized </a:t>
            </a:r>
          </a:p>
          <a:p>
            <a:pPr lvl="2"/>
            <a:r>
              <a:rPr lang="en-US" dirty="0" smtClean="0"/>
              <a:t>Species name is lower case</a:t>
            </a:r>
          </a:p>
          <a:p>
            <a:pPr lvl="2"/>
            <a:r>
              <a:rPr lang="en-US" dirty="0" smtClean="0"/>
              <a:t>Whole thing in </a:t>
            </a:r>
            <a:r>
              <a:rPr lang="en-US" i="1" dirty="0" smtClean="0"/>
              <a:t>italics</a:t>
            </a:r>
            <a:r>
              <a:rPr lang="en-US" dirty="0" smtClean="0"/>
              <a:t> or </a:t>
            </a:r>
            <a:r>
              <a:rPr lang="en-US" u="sng" dirty="0" smtClean="0"/>
              <a:t>underlined</a:t>
            </a:r>
            <a:endParaRPr lang="en-US" u="sng" dirty="0"/>
          </a:p>
          <a:p>
            <a:pPr lvl="2"/>
            <a:r>
              <a:rPr lang="en-US" sz="2400" dirty="0"/>
              <a:t>Example: Human</a:t>
            </a:r>
            <a:r>
              <a:rPr lang="en-US" sz="2400" i="1" dirty="0"/>
              <a:t> = Homo sapiens </a:t>
            </a:r>
            <a:r>
              <a:rPr lang="en-US" sz="2400" dirty="0"/>
              <a:t>or</a:t>
            </a:r>
            <a:r>
              <a:rPr lang="en-US" sz="2400" i="1" dirty="0"/>
              <a:t> </a:t>
            </a:r>
            <a:r>
              <a:rPr lang="en-US" sz="2400" u="sng" dirty="0"/>
              <a:t>Homo </a:t>
            </a:r>
            <a:r>
              <a:rPr lang="en-US" sz="2400" u="sng" dirty="0" smtClean="0"/>
              <a:t>sapiens</a:t>
            </a:r>
          </a:p>
          <a:p>
            <a:pPr lvl="2"/>
            <a:endParaRPr lang="en-US" sz="2400" u="sng" dirty="0"/>
          </a:p>
          <a:p>
            <a:pPr lvl="2"/>
            <a:r>
              <a:rPr lang="en-US" sz="2400" dirty="0" smtClean="0"/>
              <a:t>All scientific names written in </a:t>
            </a:r>
            <a:r>
              <a:rPr lang="en-US" sz="2400" dirty="0" smtClean="0">
                <a:solidFill>
                  <a:srgbClr val="FF0000"/>
                </a:solidFill>
              </a:rPr>
              <a:t>Latin</a:t>
            </a:r>
            <a:r>
              <a:rPr lang="en-US" sz="2400" dirty="0" smtClean="0"/>
              <a:t>; universal language that is unchanging</a:t>
            </a:r>
            <a:endParaRPr lang="en-US" sz="2400" dirty="0"/>
          </a:p>
          <a:p>
            <a:r>
              <a:rPr lang="en-US" sz="28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964238" cy="54102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en-US" sz="2800" b="1" u="sng" dirty="0" smtClean="0"/>
              <a:t>Cuvier</a:t>
            </a:r>
            <a:r>
              <a:rPr lang="en-US" altLang="en-US" sz="2800" b="1" dirty="0" smtClean="0"/>
              <a:t>:</a:t>
            </a:r>
          </a:p>
          <a:p>
            <a:r>
              <a:rPr lang="en-US" altLang="en-US" sz="2800" dirty="0" smtClean="0"/>
              <a:t>Paleontologist – studied fossils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Deeper strata (layers) </a:t>
            </a:r>
            <a:r>
              <a:rPr lang="en-US" altLang="en-US" sz="2800" dirty="0" smtClean="0">
                <a:sym typeface="Wingdings" panose="05000000000000000000" pitchFamily="2" charset="2"/>
              </a:rPr>
              <a:t>- very different fossils from current life</a:t>
            </a:r>
          </a:p>
          <a:p>
            <a:endParaRPr lang="en-US" altLang="en-US" sz="2800" dirty="0" smtClean="0">
              <a:sym typeface="Wingdings" panose="05000000000000000000" pitchFamily="2" charset="2"/>
            </a:endParaRPr>
          </a:p>
          <a:p>
            <a:r>
              <a:rPr lang="en-US" altLang="en-US" sz="2800" dirty="0" smtClean="0">
                <a:sym typeface="Wingdings" panose="05000000000000000000" pitchFamily="2" charset="2"/>
              </a:rPr>
              <a:t>Opposed idea of evolution</a:t>
            </a:r>
          </a:p>
          <a:p>
            <a:endParaRPr lang="en-US" altLang="en-US" sz="2800" dirty="0" smtClean="0">
              <a:sym typeface="Wingdings" panose="05000000000000000000" pitchFamily="2" charset="2"/>
            </a:endParaRPr>
          </a:p>
          <a:p>
            <a:r>
              <a:rPr lang="en-US" altLang="en-US" sz="2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Catastrophism</a:t>
            </a:r>
            <a:r>
              <a:rPr lang="en-US" altLang="en-US" sz="2800" dirty="0" smtClean="0">
                <a:sym typeface="Wingdings" panose="05000000000000000000" pitchFamily="2" charset="2"/>
              </a:rPr>
              <a:t> – catastrophe destroyed many living species, then repopulated by immigrant species</a:t>
            </a:r>
            <a:endParaRPr lang="en-US" altLang="en-US" sz="2800" dirty="0" smtClean="0"/>
          </a:p>
        </p:txBody>
      </p:sp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5743575" y="3442493"/>
            <a:ext cx="4038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George Cuvier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(1769-1832)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21507" name="Picture 4" descr="http://upload.wikimedia.org/wikipedia/en/thumb/9/90/Vincentwfa.jpg/220px-Vincentw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842168"/>
            <a:ext cx="20955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http://upload.wikimedia.org/wikipedia/commons/thumb/8/87/Pterodactylus_antiquus_01_by_Line1.jpg/200px-Pterodactylus_antiquus_01_by_Lin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4295775"/>
            <a:ext cx="287496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  <a:ln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sz="3600" dirty="0" smtClean="0"/>
              <a:t>Formation of sedimentary strata with fossils</a:t>
            </a:r>
            <a:endParaRPr lang="en-US" sz="3600" dirty="0"/>
          </a:p>
        </p:txBody>
      </p:sp>
      <p:pic>
        <p:nvPicPr>
          <p:cNvPr id="22530" name="Picture 5" descr="22_03SedimentaryStrata-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2484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28956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b="1" u="sng" dirty="0" smtClean="0"/>
              <a:t>Hutton / Lyell</a:t>
            </a:r>
            <a:r>
              <a:rPr lang="en-US" altLang="en-US" sz="2800" b="1" dirty="0" smtClean="0"/>
              <a:t>:</a:t>
            </a:r>
          </a:p>
          <a:p>
            <a:pPr marL="849313" lvl="1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Gradualism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= geologic change results from slow &amp; gradual, continuous process </a:t>
            </a:r>
          </a:p>
          <a:p>
            <a:pPr marL="849313" lvl="1" indent="-4572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Uniformitarianism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= Earth’s processes same rate          in past &amp; present </a:t>
            </a:r>
            <a:r>
              <a:rPr lang="en-US" altLang="en-US" sz="2800" dirty="0" smtClean="0">
                <a:sym typeface="Wingdings" panose="05000000000000000000" pitchFamily="2" charset="2"/>
              </a:rPr>
              <a:t> </a:t>
            </a:r>
            <a:r>
              <a:rPr lang="en-US" altLang="en-US" sz="2800" dirty="0" smtClean="0"/>
              <a:t>therefore 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Earth is very old</a:t>
            </a:r>
          </a:p>
          <a:p>
            <a:pPr marL="849313" lvl="1" indent="-457200" eaLnBrk="1" hangingPunct="1">
              <a:lnSpc>
                <a:spcPct val="90000"/>
              </a:lnSpc>
            </a:pPr>
            <a:r>
              <a:rPr lang="en-US" altLang="en-US" sz="2800" dirty="0" smtClean="0"/>
              <a:t>Slow &amp; subtle changes in organisms </a:t>
            </a:r>
            <a:r>
              <a:rPr lang="en-US" altLang="en-US" sz="2800" dirty="0" smtClean="0">
                <a:sym typeface="Wingdings" panose="05000000000000000000" pitchFamily="2" charset="2"/>
              </a:rPr>
              <a:t> big change</a:t>
            </a:r>
          </a:p>
          <a:p>
            <a:pPr marL="514350" indent="-514350" eaLnBrk="1" hangingPunct="1">
              <a:lnSpc>
                <a:spcPct val="90000"/>
              </a:lnSpc>
              <a:buFont typeface="Calibri" panose="020F0502020204030204" pitchFamily="34" charset="0"/>
              <a:buAutoNum type="arabicPeriod" startAt="4"/>
            </a:pPr>
            <a:endParaRPr lang="en-US" altLang="en-US" sz="2800" dirty="0" smtClean="0">
              <a:sym typeface="Wingdings" panose="05000000000000000000" pitchFamily="2" charset="2"/>
            </a:endParaRPr>
          </a:p>
          <a:p>
            <a:pPr marL="1123950" lvl="2" indent="-45720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lang="en-US" altLang="en-US" sz="2800" dirty="0" smtClean="0"/>
          </a:p>
        </p:txBody>
      </p:sp>
      <p:pic>
        <p:nvPicPr>
          <p:cNvPr id="4098" name="Picture 2" descr="http://marcelopcarvalho.files.wordpress.com/2009/02/ly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76675"/>
            <a:ext cx="2286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cartage.org.lb/en/themes/sciences/earthscience/Geology/AboutGeology/Catastrophism/hut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9375"/>
            <a:ext cx="18732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962400" y="5562600"/>
            <a:ext cx="2895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</a:rPr>
              <a:t>Charles Lyell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1797-1875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2057400" y="4192588"/>
            <a:ext cx="28956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>
                <a:solidFill>
                  <a:srgbClr val="000000"/>
                </a:solidFill>
              </a:rPr>
              <a:t>James Hutton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1726-1797</a:t>
            </a:r>
            <a:endParaRPr lang="en-US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1600200" cy="16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953000"/>
          </a:xfrm>
        </p:spPr>
        <p:txBody>
          <a:bodyPr/>
          <a:lstStyle/>
          <a:p>
            <a:pPr marL="484188" indent="-457200" eaLnBrk="1" hangingPunct="1">
              <a:buFont typeface="Wingdings 2" panose="05020102010507070707" pitchFamily="18" charset="2"/>
              <a:buNone/>
            </a:pPr>
            <a:r>
              <a:rPr lang="en-US" altLang="en-US" sz="2800" b="1" u="sng" dirty="0" smtClean="0">
                <a:sym typeface="Wingdings" panose="05000000000000000000" pitchFamily="2" charset="2"/>
              </a:rPr>
              <a:t>Lamarck:</a:t>
            </a:r>
          </a:p>
          <a:p>
            <a:pPr marL="484188" indent="-457200" eaLnBrk="1" hangingPunct="1"/>
            <a:r>
              <a:rPr lang="en-US" altLang="en-US" sz="2800" dirty="0" smtClean="0">
                <a:sym typeface="Wingdings" panose="05000000000000000000" pitchFamily="2" charset="2"/>
              </a:rPr>
              <a:t>Published theory of evolution (1809)</a:t>
            </a:r>
          </a:p>
          <a:p>
            <a:pPr marL="1125537" lvl="2" indent="-457200" eaLnBrk="1" hangingPunct="1"/>
            <a:r>
              <a:rPr lang="en-US" altLang="en-US" sz="29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Use and Disuse</a:t>
            </a:r>
            <a:r>
              <a:rPr lang="en-US" altLang="en-US" sz="2900" dirty="0" smtClean="0">
                <a:sym typeface="Wingdings" panose="05000000000000000000" pitchFamily="2" charset="2"/>
              </a:rPr>
              <a:t>: 				               parts of body used  bigger, stronger 					   (</a:t>
            </a:r>
            <a:r>
              <a:rPr lang="en-US" altLang="en-US" sz="2900" b="1" dirty="0" smtClean="0">
                <a:sym typeface="Wingdings" panose="05000000000000000000" pitchFamily="2" charset="2"/>
              </a:rPr>
              <a:t>Ex:</a:t>
            </a:r>
            <a:r>
              <a:rPr lang="en-US" altLang="en-US" sz="2900" dirty="0" smtClean="0">
                <a:sym typeface="Wingdings" panose="05000000000000000000" pitchFamily="2" charset="2"/>
              </a:rPr>
              <a:t> giraffe’s neck)</a:t>
            </a:r>
          </a:p>
          <a:p>
            <a:pPr marL="1125537" lvl="2" indent="-457200" eaLnBrk="1" hangingPunct="1"/>
            <a:endParaRPr lang="en-US" altLang="en-US" sz="1200" dirty="0" smtClean="0">
              <a:sym typeface="Wingdings" panose="05000000000000000000" pitchFamily="2" charset="2"/>
            </a:endParaRPr>
          </a:p>
          <a:p>
            <a:pPr marL="1125537" lvl="2" indent="-457200" eaLnBrk="1" hangingPunct="1"/>
            <a:r>
              <a:rPr lang="en-US" altLang="en-US" sz="29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Inheritance of Acquired Characteristics</a:t>
            </a:r>
            <a:r>
              <a:rPr lang="en-US" altLang="en-US" sz="2900" dirty="0" smtClean="0">
                <a:sym typeface="Wingdings" panose="05000000000000000000" pitchFamily="2" charset="2"/>
              </a:rPr>
              <a:t>: modifications can be passed on</a:t>
            </a:r>
          </a:p>
          <a:p>
            <a:pPr marL="1673225" lvl="4" indent="-457200" eaLnBrk="1" hangingPunct="1"/>
            <a:endParaRPr lang="en-US" altLang="en-US" sz="1200" dirty="0" smtClean="0">
              <a:sym typeface="Wingdings" panose="05000000000000000000" pitchFamily="2" charset="2"/>
            </a:endParaRPr>
          </a:p>
          <a:p>
            <a:pPr marL="1125537" lvl="2" indent="-457200" eaLnBrk="1" hangingPunct="1"/>
            <a:r>
              <a:rPr lang="en-US" altLang="en-US" sz="2900" b="1" i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Importance</a:t>
            </a:r>
            <a:r>
              <a:rPr lang="en-US" altLang="en-US" sz="2900" dirty="0" smtClean="0">
                <a:sym typeface="Wingdings" panose="05000000000000000000" pitchFamily="2" charset="2"/>
              </a:rPr>
              <a:t>: Recognized that species evolve, although explanation was flawed</a:t>
            </a:r>
          </a:p>
          <a:p>
            <a:pPr marL="1673225" lvl="4" indent="-457200" eaLnBrk="1" hangingPunct="1"/>
            <a:endParaRPr lang="en-US" altLang="en-US" sz="2800" dirty="0" smtClean="0">
              <a:sym typeface="Wingdings" panose="05000000000000000000" pitchFamily="2" charset="2"/>
            </a:endParaRPr>
          </a:p>
          <a:p>
            <a:pPr marL="1123950" lvl="2" indent="-457200" eaLnBrk="1" hangingPunct="1">
              <a:buFont typeface="Calibri" panose="020F0502020204030204" pitchFamily="34" charset="0"/>
              <a:buAutoNum type="arabicPeriod"/>
            </a:pPr>
            <a:endParaRPr lang="en-US" altLang="en-US" sz="2800" dirty="0" smtClean="0"/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3238500" y="1030107"/>
            <a:ext cx="4038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Jean-Baptiste Lamarck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1744-1829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veeriku.tartu.ee/~ppensa/giraff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1960996"/>
            <a:ext cx="1447800" cy="2172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3410</TotalTime>
  <Words>1612</Words>
  <Application>Microsoft Office PowerPoint</Application>
  <PresentationFormat>On-screen Show (4:3)</PresentationFormat>
  <Paragraphs>340</Paragraphs>
  <Slides>48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ＭＳ Ｐゴシック</vt:lpstr>
      <vt:lpstr>ＭＳ Ｐゴシック</vt:lpstr>
      <vt:lpstr>Arial</vt:lpstr>
      <vt:lpstr>Calibri</vt:lpstr>
      <vt:lpstr>Constantia</vt:lpstr>
      <vt:lpstr>Wingdings</vt:lpstr>
      <vt:lpstr>Wingdings 2</vt:lpstr>
      <vt:lpstr>Flow</vt:lpstr>
      <vt:lpstr>Chapter 22</vt:lpstr>
      <vt:lpstr>Descent with Modification</vt:lpstr>
      <vt:lpstr>Historical Process of Science</vt:lpstr>
      <vt:lpstr>PowerPoint Presentation</vt:lpstr>
      <vt:lpstr>Binomial Nomenclature</vt:lpstr>
      <vt:lpstr>PowerPoint Presentation</vt:lpstr>
      <vt:lpstr>Formation of sedimentary strata with fossils</vt:lpstr>
      <vt:lpstr>PowerPoint Presentation</vt:lpstr>
      <vt:lpstr>PowerPoint Presentation</vt:lpstr>
      <vt:lpstr>PowerPoint Presentation</vt:lpstr>
      <vt:lpstr>Charles Darwin (1809-1882)</vt:lpstr>
      <vt:lpstr>Darwin’s Finch Collection</vt:lpstr>
      <vt:lpstr>PowerPoint Presentation</vt:lpstr>
      <vt:lpstr>PowerPoint Presentation</vt:lpstr>
      <vt:lpstr>Therefore, if humans can create substantial change over short time, nature can over long time.</vt:lpstr>
      <vt:lpstr>Key Ideas of Natural Selection:</vt:lpstr>
      <vt:lpstr>HHMI Short Film: The Origin of Species:</vt:lpstr>
      <vt:lpstr>Discuss and Write</vt:lpstr>
      <vt:lpstr>POGIL</vt:lpstr>
      <vt:lpstr>1st block POGIL Groups</vt:lpstr>
      <vt:lpstr>4th block POGIL Groups</vt:lpstr>
      <vt:lpstr>POGIL Roles</vt:lpstr>
      <vt:lpstr>Back to POGIL</vt:lpstr>
      <vt:lpstr>Chapter 22</vt:lpstr>
      <vt:lpstr>What you must know:</vt:lpstr>
      <vt:lpstr>Recap main ideas of natural selection:</vt:lpstr>
      <vt:lpstr>Evidence for Evolution:</vt:lpstr>
      <vt:lpstr>Evidence for Evolution:  1) Direct Observations</vt:lpstr>
      <vt:lpstr>The Rise of MRSA (methicillin-resistant Staphylococcus aureus)</vt:lpstr>
      <vt:lpstr>Evidence for Evolution:  2) Fossil Record</vt:lpstr>
      <vt:lpstr>Evidence for Evolution:  2) Fossil Record (cont.)</vt:lpstr>
      <vt:lpstr>Evidence for Evolution:  3) Homology</vt:lpstr>
      <vt:lpstr>Homologous Structures</vt:lpstr>
      <vt:lpstr>Embryonic Development</vt:lpstr>
      <vt:lpstr>Comparative Embryology </vt:lpstr>
      <vt:lpstr>Vestigial Structures</vt:lpstr>
      <vt:lpstr>Molecular Homologies</vt:lpstr>
      <vt:lpstr>Evolutionary Tree</vt:lpstr>
      <vt:lpstr>Convergent Evolution</vt:lpstr>
      <vt:lpstr>Evidence for Evolution:  4) Biogeography</vt:lpstr>
      <vt:lpstr>Island Biogeography</vt:lpstr>
      <vt:lpstr>Galapagos Tortoises</vt:lpstr>
      <vt:lpstr>Tree of Life</vt:lpstr>
      <vt:lpstr>HHMI Short Film: Natural Selection &amp; Adaptation</vt:lpstr>
      <vt:lpstr>Rock Pocket Mice Questions </vt:lpstr>
      <vt:lpstr>ClEvR</vt:lpstr>
      <vt:lpstr>POGIL</vt:lpstr>
      <vt:lpstr>Ch. 22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creator>Chris Nancy Chou</dc:creator>
  <cp:lastModifiedBy>Mathis, Lindsay A.</cp:lastModifiedBy>
  <cp:revision>63</cp:revision>
  <dcterms:created xsi:type="dcterms:W3CDTF">2011-01-31T18:31:25Z</dcterms:created>
  <dcterms:modified xsi:type="dcterms:W3CDTF">2018-09-11T10:39:06Z</dcterms:modified>
</cp:coreProperties>
</file>