
<file path=[Content_Types].xml><?xml version="1.0" encoding="utf-8"?>
<Types xmlns="http://schemas.openxmlformats.org/package/2006/content-types">
  <Default Extension="png" ContentType="image/png"/>
  <Default Extension="bin" ContentType="audio/unknown"/>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9"/>
  </p:notesMasterIdLst>
  <p:sldIdLst>
    <p:sldId id="305" r:id="rId2"/>
    <p:sldId id="357" r:id="rId3"/>
    <p:sldId id="350" r:id="rId4"/>
    <p:sldId id="347" r:id="rId5"/>
    <p:sldId id="370" r:id="rId6"/>
    <p:sldId id="349" r:id="rId7"/>
    <p:sldId id="371" r:id="rId8"/>
    <p:sldId id="351" r:id="rId9"/>
    <p:sldId id="372" r:id="rId10"/>
    <p:sldId id="373" r:id="rId11"/>
    <p:sldId id="352" r:id="rId12"/>
    <p:sldId id="382" r:id="rId13"/>
    <p:sldId id="301" r:id="rId14"/>
    <p:sldId id="353" r:id="rId15"/>
    <p:sldId id="303" r:id="rId16"/>
    <p:sldId id="354" r:id="rId17"/>
    <p:sldId id="355" r:id="rId18"/>
    <p:sldId id="348" r:id="rId19"/>
    <p:sldId id="356" r:id="rId20"/>
    <p:sldId id="369" r:id="rId21"/>
    <p:sldId id="374" r:id="rId22"/>
    <p:sldId id="375" r:id="rId23"/>
    <p:sldId id="376" r:id="rId24"/>
    <p:sldId id="377" r:id="rId25"/>
    <p:sldId id="381" r:id="rId26"/>
    <p:sldId id="325" r:id="rId27"/>
    <p:sldId id="359" r:id="rId28"/>
    <p:sldId id="368" r:id="rId29"/>
    <p:sldId id="360" r:id="rId30"/>
    <p:sldId id="337" r:id="rId31"/>
    <p:sldId id="366" r:id="rId32"/>
    <p:sldId id="378" r:id="rId33"/>
    <p:sldId id="379" r:id="rId34"/>
    <p:sldId id="363" r:id="rId35"/>
    <p:sldId id="361" r:id="rId36"/>
    <p:sldId id="362" r:id="rId37"/>
    <p:sldId id="367"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817" autoAdjust="0"/>
  </p:normalViewPr>
  <p:slideViewPr>
    <p:cSldViewPr>
      <p:cViewPr varScale="1">
        <p:scale>
          <a:sx n="99" d="100"/>
          <a:sy n="99" d="100"/>
        </p:scale>
        <p:origin x="194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4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38FF9A-3B01-4287-BE22-3D3014123BC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7E8B339-C6DC-449F-B7E9-D6F2ACB2DB9C}">
      <dgm:prSet custT="1"/>
      <dgm:spPr/>
      <dgm:t>
        <a:bodyPr/>
        <a:lstStyle/>
        <a:p>
          <a:pPr rtl="0"/>
          <a:r>
            <a:rPr lang="en-US" sz="3200" u="sng" dirty="0" smtClean="0"/>
            <a:t>Fossil Record</a:t>
          </a:r>
          <a:r>
            <a:rPr lang="en-US" sz="3200" dirty="0" smtClean="0"/>
            <a:t>: used to reconstruct history</a:t>
          </a:r>
          <a:endParaRPr lang="en-US" sz="3200" dirty="0"/>
        </a:p>
      </dgm:t>
    </dgm:pt>
    <dgm:pt modelId="{2B1F76A2-024D-4E22-9A25-BCD9DF01852D}" type="parTrans" cxnId="{98E6EFC3-0CCF-4FC8-BA28-F04F2DED01DA}">
      <dgm:prSet/>
      <dgm:spPr/>
      <dgm:t>
        <a:bodyPr/>
        <a:lstStyle/>
        <a:p>
          <a:endParaRPr lang="en-US" sz="2000"/>
        </a:p>
      </dgm:t>
    </dgm:pt>
    <dgm:pt modelId="{76389C4A-6416-4DCE-85AD-C9DF34628EDC}" type="sibTrans" cxnId="{98E6EFC3-0CCF-4FC8-BA28-F04F2DED01DA}">
      <dgm:prSet/>
      <dgm:spPr/>
      <dgm:t>
        <a:bodyPr/>
        <a:lstStyle/>
        <a:p>
          <a:endParaRPr lang="en-US" sz="2000"/>
        </a:p>
      </dgm:t>
    </dgm:pt>
    <dgm:pt modelId="{88EB799B-2530-44A5-840C-CF3A2F2B4D3A}" type="pres">
      <dgm:prSet presAssocID="{4C38FF9A-3B01-4287-BE22-3D3014123BC6}" presName="linear" presStyleCnt="0">
        <dgm:presLayoutVars>
          <dgm:animLvl val="lvl"/>
          <dgm:resizeHandles val="exact"/>
        </dgm:presLayoutVars>
      </dgm:prSet>
      <dgm:spPr/>
      <dgm:t>
        <a:bodyPr/>
        <a:lstStyle/>
        <a:p>
          <a:endParaRPr lang="en-US"/>
        </a:p>
      </dgm:t>
    </dgm:pt>
    <dgm:pt modelId="{4DAFDDE3-C4BD-4777-8921-0F7F993FDACE}" type="pres">
      <dgm:prSet presAssocID="{87E8B339-C6DC-449F-B7E9-D6F2ACB2DB9C}" presName="parentText" presStyleLbl="node1" presStyleIdx="0" presStyleCnt="1" custScaleY="265188" custLinFactNeighborY="28217">
        <dgm:presLayoutVars>
          <dgm:chMax val="0"/>
          <dgm:bulletEnabled val="1"/>
        </dgm:presLayoutVars>
      </dgm:prSet>
      <dgm:spPr/>
      <dgm:t>
        <a:bodyPr/>
        <a:lstStyle/>
        <a:p>
          <a:endParaRPr lang="en-US"/>
        </a:p>
      </dgm:t>
    </dgm:pt>
  </dgm:ptLst>
  <dgm:cxnLst>
    <dgm:cxn modelId="{E19140F6-548E-3149-90D9-CC0A6F67DA74}" type="presOf" srcId="{4C38FF9A-3B01-4287-BE22-3D3014123BC6}" destId="{88EB799B-2530-44A5-840C-CF3A2F2B4D3A}" srcOrd="0" destOrd="0" presId="urn:microsoft.com/office/officeart/2005/8/layout/vList2"/>
    <dgm:cxn modelId="{2C981328-D78C-664A-ADC5-4387E82E106A}" type="presOf" srcId="{87E8B339-C6DC-449F-B7E9-D6F2ACB2DB9C}" destId="{4DAFDDE3-C4BD-4777-8921-0F7F993FDACE}" srcOrd="0" destOrd="0" presId="urn:microsoft.com/office/officeart/2005/8/layout/vList2"/>
    <dgm:cxn modelId="{98E6EFC3-0CCF-4FC8-BA28-F04F2DED01DA}" srcId="{4C38FF9A-3B01-4287-BE22-3D3014123BC6}" destId="{87E8B339-C6DC-449F-B7E9-D6F2ACB2DB9C}" srcOrd="0" destOrd="0" parTransId="{2B1F76A2-024D-4E22-9A25-BCD9DF01852D}" sibTransId="{76389C4A-6416-4DCE-85AD-C9DF34628EDC}"/>
    <dgm:cxn modelId="{891B22AC-E7D0-B048-82C3-C2185F6C2C0D}" type="presParOf" srcId="{88EB799B-2530-44A5-840C-CF3A2F2B4D3A}" destId="{4DAFDDE3-C4BD-4777-8921-0F7F993FDAC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9A5B81-E78A-4D94-9E84-2800B4BE7B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CBC3560-8E01-4AB6-8D50-3339E0F02BA1}">
      <dgm:prSet/>
      <dgm:spPr/>
      <dgm:t>
        <a:bodyPr/>
        <a:lstStyle/>
        <a:p>
          <a:pPr algn="ctr" rtl="0"/>
          <a:r>
            <a:rPr lang="en-US" b="0" i="0" baseline="0" dirty="0" smtClean="0"/>
            <a:t>Both used to date fossils and determine age </a:t>
          </a:r>
          <a:endParaRPr lang="en-US" b="0" i="0" baseline="0" dirty="0"/>
        </a:p>
      </dgm:t>
    </dgm:pt>
    <dgm:pt modelId="{5944ECF7-F029-485C-A373-EE69908634EC}" type="parTrans" cxnId="{59398AD5-D06E-410F-8818-5F4225893DE3}">
      <dgm:prSet/>
      <dgm:spPr/>
      <dgm:t>
        <a:bodyPr/>
        <a:lstStyle/>
        <a:p>
          <a:endParaRPr lang="en-US"/>
        </a:p>
      </dgm:t>
    </dgm:pt>
    <dgm:pt modelId="{B9C8392B-B647-4315-8C4D-D8E865EAB255}" type="sibTrans" cxnId="{59398AD5-D06E-410F-8818-5F4225893DE3}">
      <dgm:prSet/>
      <dgm:spPr/>
      <dgm:t>
        <a:bodyPr/>
        <a:lstStyle/>
        <a:p>
          <a:endParaRPr lang="en-US"/>
        </a:p>
      </dgm:t>
    </dgm:pt>
    <dgm:pt modelId="{067E336B-CD44-4703-9FBC-7F3A823723C6}" type="pres">
      <dgm:prSet presAssocID="{E99A5B81-E78A-4D94-9E84-2800B4BE7BB8}" presName="linear" presStyleCnt="0">
        <dgm:presLayoutVars>
          <dgm:animLvl val="lvl"/>
          <dgm:resizeHandles val="exact"/>
        </dgm:presLayoutVars>
      </dgm:prSet>
      <dgm:spPr/>
      <dgm:t>
        <a:bodyPr/>
        <a:lstStyle/>
        <a:p>
          <a:endParaRPr lang="en-US"/>
        </a:p>
      </dgm:t>
    </dgm:pt>
    <dgm:pt modelId="{C0534040-77DF-4329-A655-E75E3C04B680}" type="pres">
      <dgm:prSet presAssocID="{FCBC3560-8E01-4AB6-8D50-3339E0F02BA1}" presName="parentText" presStyleLbl="node1" presStyleIdx="0" presStyleCnt="1" custLinFactNeighborY="16313">
        <dgm:presLayoutVars>
          <dgm:chMax val="0"/>
          <dgm:bulletEnabled val="1"/>
        </dgm:presLayoutVars>
      </dgm:prSet>
      <dgm:spPr/>
      <dgm:t>
        <a:bodyPr/>
        <a:lstStyle/>
        <a:p>
          <a:endParaRPr lang="en-US"/>
        </a:p>
      </dgm:t>
    </dgm:pt>
  </dgm:ptLst>
  <dgm:cxnLst>
    <dgm:cxn modelId="{59398AD5-D06E-410F-8818-5F4225893DE3}" srcId="{E99A5B81-E78A-4D94-9E84-2800B4BE7BB8}" destId="{FCBC3560-8E01-4AB6-8D50-3339E0F02BA1}" srcOrd="0" destOrd="0" parTransId="{5944ECF7-F029-485C-A373-EE69908634EC}" sibTransId="{B9C8392B-B647-4315-8C4D-D8E865EAB255}"/>
    <dgm:cxn modelId="{B24310AF-6D7D-7142-9114-861484C75227}" type="presOf" srcId="{FCBC3560-8E01-4AB6-8D50-3339E0F02BA1}" destId="{C0534040-77DF-4329-A655-E75E3C04B680}" srcOrd="0" destOrd="0" presId="urn:microsoft.com/office/officeart/2005/8/layout/vList2"/>
    <dgm:cxn modelId="{9D23C625-3EE4-4640-8777-FD6E1500922A}" type="presOf" srcId="{E99A5B81-E78A-4D94-9E84-2800B4BE7BB8}" destId="{067E336B-CD44-4703-9FBC-7F3A823723C6}" srcOrd="0" destOrd="0" presId="urn:microsoft.com/office/officeart/2005/8/layout/vList2"/>
    <dgm:cxn modelId="{6FBEAC02-420A-9F47-828E-D499FA8945FC}" type="presParOf" srcId="{067E336B-CD44-4703-9FBC-7F3A823723C6}" destId="{C0534040-77DF-4329-A655-E75E3C04B68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43FF39-3406-43B1-844C-34D91FB037A7}" type="doc">
      <dgm:prSet loTypeId="urn:microsoft.com/office/officeart/2005/8/layout/vList2" loCatId="list" qsTypeId="urn:microsoft.com/office/officeart/2005/8/quickstyle/simple5" qsCatId="simple" csTypeId="urn:microsoft.com/office/officeart/2005/8/colors/colorful3" csCatId="colorful" phldr="1"/>
      <dgm:spPr/>
      <dgm:t>
        <a:bodyPr/>
        <a:lstStyle/>
        <a:p>
          <a:endParaRPr lang="en-US"/>
        </a:p>
      </dgm:t>
    </dgm:pt>
    <dgm:pt modelId="{AD108467-DFFC-4A13-9D28-D3ECF0F34287}">
      <dgm:prSet custT="1"/>
      <dgm:spPr/>
      <dgm:t>
        <a:bodyPr/>
        <a:lstStyle/>
        <a:p>
          <a:pPr algn="ctr" rtl="0"/>
          <a:r>
            <a:rPr lang="en-US" sz="2800" dirty="0" smtClean="0"/>
            <a:t>Clock Analogy of Earth’s History</a:t>
          </a:r>
          <a:endParaRPr lang="en-US" sz="2800" dirty="0"/>
        </a:p>
      </dgm:t>
    </dgm:pt>
    <dgm:pt modelId="{61BBA716-7011-40BC-A9B0-69A52231FFF2}" type="parTrans" cxnId="{156A70D7-4057-44D8-8448-94EE45765D0B}">
      <dgm:prSet/>
      <dgm:spPr/>
      <dgm:t>
        <a:bodyPr/>
        <a:lstStyle/>
        <a:p>
          <a:pPr algn="ctr"/>
          <a:endParaRPr lang="en-US"/>
        </a:p>
      </dgm:t>
    </dgm:pt>
    <dgm:pt modelId="{59765E8F-87B2-49EA-92B4-0D2B4A3501E2}" type="sibTrans" cxnId="{156A70D7-4057-44D8-8448-94EE45765D0B}">
      <dgm:prSet/>
      <dgm:spPr/>
      <dgm:t>
        <a:bodyPr/>
        <a:lstStyle/>
        <a:p>
          <a:pPr algn="ctr"/>
          <a:endParaRPr lang="en-US"/>
        </a:p>
      </dgm:t>
    </dgm:pt>
    <dgm:pt modelId="{608C9455-0ED3-4192-BE70-671CB830D99C}" type="pres">
      <dgm:prSet presAssocID="{EF43FF39-3406-43B1-844C-34D91FB037A7}" presName="linear" presStyleCnt="0">
        <dgm:presLayoutVars>
          <dgm:animLvl val="lvl"/>
          <dgm:resizeHandles val="exact"/>
        </dgm:presLayoutVars>
      </dgm:prSet>
      <dgm:spPr/>
      <dgm:t>
        <a:bodyPr/>
        <a:lstStyle/>
        <a:p>
          <a:endParaRPr lang="en-US"/>
        </a:p>
      </dgm:t>
    </dgm:pt>
    <dgm:pt modelId="{2F1B03BE-D3F1-4E61-9519-D3DB5C6936AB}" type="pres">
      <dgm:prSet presAssocID="{AD108467-DFFC-4A13-9D28-D3ECF0F34287}" presName="parentText" presStyleLbl="node1" presStyleIdx="0" presStyleCnt="1" custLinFactNeighborX="-3448" custLinFactNeighborY="-5211">
        <dgm:presLayoutVars>
          <dgm:chMax val="0"/>
          <dgm:bulletEnabled val="1"/>
        </dgm:presLayoutVars>
      </dgm:prSet>
      <dgm:spPr/>
      <dgm:t>
        <a:bodyPr/>
        <a:lstStyle/>
        <a:p>
          <a:endParaRPr lang="en-US"/>
        </a:p>
      </dgm:t>
    </dgm:pt>
  </dgm:ptLst>
  <dgm:cxnLst>
    <dgm:cxn modelId="{156A70D7-4057-44D8-8448-94EE45765D0B}" srcId="{EF43FF39-3406-43B1-844C-34D91FB037A7}" destId="{AD108467-DFFC-4A13-9D28-D3ECF0F34287}" srcOrd="0" destOrd="0" parTransId="{61BBA716-7011-40BC-A9B0-69A52231FFF2}" sibTransId="{59765E8F-87B2-49EA-92B4-0D2B4A3501E2}"/>
    <dgm:cxn modelId="{3A898C4A-E5AE-694E-B5BD-DD1F82E77672}" type="presOf" srcId="{EF43FF39-3406-43B1-844C-34D91FB037A7}" destId="{608C9455-0ED3-4192-BE70-671CB830D99C}" srcOrd="0" destOrd="0" presId="urn:microsoft.com/office/officeart/2005/8/layout/vList2"/>
    <dgm:cxn modelId="{19CAF805-785E-4E4A-ACB9-41C09750DC6E}" type="presOf" srcId="{AD108467-DFFC-4A13-9D28-D3ECF0F34287}" destId="{2F1B03BE-D3F1-4E61-9519-D3DB5C6936AB}" srcOrd="0" destOrd="0" presId="urn:microsoft.com/office/officeart/2005/8/layout/vList2"/>
    <dgm:cxn modelId="{03C5F77E-371A-8349-8229-4C7A7D03054E}" type="presParOf" srcId="{608C9455-0ED3-4192-BE70-671CB830D99C}" destId="{2F1B03BE-D3F1-4E61-9519-D3DB5C6936A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FDDE3-C4BD-4777-8921-0F7F993FDACE}">
      <dsp:nvSpPr>
        <dsp:cNvPr id="0" name=""/>
        <dsp:cNvSpPr/>
      </dsp:nvSpPr>
      <dsp:spPr>
        <a:xfrm>
          <a:off x="0" y="152397"/>
          <a:ext cx="8229600" cy="91440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u="sng" kern="1200" dirty="0" smtClean="0"/>
            <a:t>Fossil Record</a:t>
          </a:r>
          <a:r>
            <a:rPr lang="en-US" sz="3200" kern="1200" dirty="0" smtClean="0"/>
            <a:t>: used to reconstruct history</a:t>
          </a:r>
          <a:endParaRPr lang="en-US" sz="3200" kern="1200" dirty="0"/>
        </a:p>
      </dsp:txBody>
      <dsp:txXfrm>
        <a:off x="44637" y="197034"/>
        <a:ext cx="8140326" cy="8251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34040-77DF-4329-A655-E75E3C04B680}">
      <dsp:nvSpPr>
        <dsp:cNvPr id="0" name=""/>
        <dsp:cNvSpPr/>
      </dsp:nvSpPr>
      <dsp:spPr>
        <a:xfrm>
          <a:off x="0" y="21647"/>
          <a:ext cx="8382000" cy="514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0" i="0" kern="1200" baseline="0" dirty="0" smtClean="0"/>
            <a:t>Both used to date fossils and determine age </a:t>
          </a:r>
          <a:endParaRPr lang="en-US" sz="2200" b="0" i="0" kern="1200" baseline="0" dirty="0"/>
        </a:p>
      </dsp:txBody>
      <dsp:txXfrm>
        <a:off x="25130" y="46777"/>
        <a:ext cx="8331740" cy="4645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B03BE-D3F1-4E61-9519-D3DB5C6936AB}">
      <dsp:nvSpPr>
        <dsp:cNvPr id="0" name=""/>
        <dsp:cNvSpPr/>
      </dsp:nvSpPr>
      <dsp:spPr>
        <a:xfrm>
          <a:off x="0" y="171834"/>
          <a:ext cx="2819400" cy="1482974"/>
        </a:xfrm>
        <a:prstGeom prst="roundRect">
          <a:avLst/>
        </a:prstGeom>
        <a:gradFill rotWithShape="0">
          <a:gsLst>
            <a:gs pos="0">
              <a:schemeClr val="accent3">
                <a:hueOff val="0"/>
                <a:satOff val="0"/>
                <a:lumOff val="0"/>
                <a:alphaOff val="0"/>
                <a:tint val="43000"/>
                <a:satMod val="165000"/>
              </a:schemeClr>
            </a:gs>
            <a:gs pos="55000">
              <a:schemeClr val="accent3">
                <a:hueOff val="0"/>
                <a:satOff val="0"/>
                <a:lumOff val="0"/>
                <a:alphaOff val="0"/>
                <a:tint val="83000"/>
                <a:satMod val="155000"/>
              </a:schemeClr>
            </a:gs>
            <a:gs pos="100000">
              <a:schemeClr val="accent3">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3">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Clock Analogy of Earth’s History</a:t>
          </a:r>
          <a:endParaRPr lang="en-US" sz="2800" kern="1200" dirty="0"/>
        </a:p>
      </dsp:txBody>
      <dsp:txXfrm>
        <a:off x="72393" y="244227"/>
        <a:ext cx="2674614" cy="133818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87139C-E5ED-4548-9E65-9AD72C351442}" type="datetimeFigureOut">
              <a:rPr lang="en-US" smtClean="0"/>
              <a:t>9/28/2018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DEA85B-0078-4F2A-A5C1-2BF7B4703E7B}" type="slidenum">
              <a:rPr lang="en-US" smtClean="0"/>
              <a:t>‹#›</a:t>
            </a:fld>
            <a:endParaRPr lang="en-US"/>
          </a:p>
        </p:txBody>
      </p:sp>
    </p:spTree>
    <p:extLst>
      <p:ext uri="{BB962C8B-B14F-4D97-AF65-F5344CB8AC3E}">
        <p14:creationId xmlns:p14="http://schemas.microsoft.com/office/powerpoint/2010/main" val="765215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https://www.youtube.com/watch?v=CMSYv_Z4SI8 (1:45) Big</a:t>
            </a:r>
            <a:r>
              <a:rPr lang="en-US" baseline="0" dirty="0" smtClean="0"/>
              <a:t> Bang Song	</a:t>
            </a:r>
            <a:endParaRPr lang="en-US" dirty="0"/>
          </a:p>
        </p:txBody>
      </p:sp>
      <p:sp>
        <p:nvSpPr>
          <p:cNvPr id="4" name="Slide Number Placeholder 3"/>
          <p:cNvSpPr>
            <a:spLocks noGrp="1"/>
          </p:cNvSpPr>
          <p:nvPr>
            <p:ph type="sldNum" sz="quarter" idx="10"/>
          </p:nvPr>
        </p:nvSpPr>
        <p:spPr/>
        <p:txBody>
          <a:bodyPr/>
          <a:lstStyle/>
          <a:p>
            <a:fld id="{39DEA85B-0078-4F2A-A5C1-2BF7B4703E7B}" type="slidenum">
              <a:rPr lang="en-US" smtClean="0"/>
              <a:t>1</a:t>
            </a:fld>
            <a:endParaRPr lang="en-US"/>
          </a:p>
        </p:txBody>
      </p:sp>
    </p:spTree>
    <p:extLst>
      <p:ext uri="{BB962C8B-B14F-4D97-AF65-F5344CB8AC3E}">
        <p14:creationId xmlns:p14="http://schemas.microsoft.com/office/powerpoint/2010/main" val="3262263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EA85B-0078-4F2A-A5C1-2BF7B4703E7B}" type="slidenum">
              <a:rPr lang="en-US" smtClean="0"/>
              <a:t>29</a:t>
            </a:fld>
            <a:endParaRPr lang="en-US"/>
          </a:p>
        </p:txBody>
      </p:sp>
    </p:spTree>
    <p:extLst>
      <p:ext uri="{BB962C8B-B14F-4D97-AF65-F5344CB8AC3E}">
        <p14:creationId xmlns:p14="http://schemas.microsoft.com/office/powerpoint/2010/main" val="1795153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https://www.youtube.com/watch?v=jrpjhbA-c5A </a:t>
            </a:r>
          </a:p>
          <a:p>
            <a:endParaRPr lang="en-US" dirty="0"/>
          </a:p>
        </p:txBody>
      </p:sp>
      <p:sp>
        <p:nvSpPr>
          <p:cNvPr id="4" name="Slide Number Placeholder 3"/>
          <p:cNvSpPr>
            <a:spLocks noGrp="1"/>
          </p:cNvSpPr>
          <p:nvPr>
            <p:ph type="sldNum" sz="quarter" idx="10"/>
          </p:nvPr>
        </p:nvSpPr>
        <p:spPr/>
        <p:txBody>
          <a:bodyPr/>
          <a:lstStyle/>
          <a:p>
            <a:fld id="{39DEA85B-0078-4F2A-A5C1-2BF7B4703E7B}" type="slidenum">
              <a:rPr lang="en-US" smtClean="0"/>
              <a:t>31</a:t>
            </a:fld>
            <a:endParaRPr lang="en-US"/>
          </a:p>
        </p:txBody>
      </p:sp>
    </p:spTree>
    <p:extLst>
      <p:ext uri="{BB962C8B-B14F-4D97-AF65-F5344CB8AC3E}">
        <p14:creationId xmlns:p14="http://schemas.microsoft.com/office/powerpoint/2010/main" val="2749136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0CCEF5C-08EF-4134-A0CA-3FC5F8AB8A1F}" type="slidenum">
              <a:rPr lang="en-US" altLang="en-US" sz="1200">
                <a:latin typeface="Times" panose="02020603050405020304" pitchFamily="18" charset="0"/>
              </a:rPr>
              <a:pPr/>
              <a:t>32</a:t>
            </a:fld>
            <a:endParaRPr lang="en-US" altLang="en-US" sz="1200">
              <a:latin typeface="Times" panose="02020603050405020304" pitchFamily="18" charset="0"/>
            </a:endParaRPr>
          </a:p>
        </p:txBody>
      </p:sp>
      <p:sp>
        <p:nvSpPr>
          <p:cNvPr id="50179" name="Rectangle 2"/>
          <p:cNvSpPr>
            <a:spLocks noGrp="1" noRot="1" noChangeAspect="1" noChangeArrowheads="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858435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F4FA09F-412C-4D53-8DA8-A7775FDA95B2}" type="slidenum">
              <a:rPr lang="en-US" altLang="en-US" sz="1200">
                <a:latin typeface="Times" panose="02020603050405020304" pitchFamily="18" charset="0"/>
              </a:rPr>
              <a:pPr/>
              <a:t>33</a:t>
            </a:fld>
            <a:endParaRPr lang="en-US" altLang="en-US" sz="1200">
              <a:latin typeface="Times" panose="02020603050405020304" pitchFamily="18" charset="0"/>
            </a:endParaRPr>
          </a:p>
        </p:txBody>
      </p:sp>
      <p:sp>
        <p:nvSpPr>
          <p:cNvPr id="52227" name="Rectangle 2"/>
          <p:cNvSpPr>
            <a:spLocks noGrp="1" noRot="1" noChangeAspect="1" noChangeArrowheads="1"/>
          </p:cNvSpPr>
          <p:nvPr>
            <p:ph type="sldImg"/>
          </p:nvPr>
        </p:nvSpPr>
        <p:spPr>
          <a:solidFill>
            <a:srgbClr val="FFFFFF"/>
          </a:solidFill>
          <a:ln/>
        </p:spPr>
      </p:sp>
      <p:sp>
        <p:nvSpPr>
          <p:cNvPr id="52228"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521086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4E99434-7437-4666-9888-948FACC8719C}" type="slidenum">
              <a:rPr lang="en-US" altLang="en-US" sz="1200">
                <a:latin typeface="Times" panose="02020603050405020304" pitchFamily="18" charset="0"/>
              </a:rPr>
              <a:pPr/>
              <a:t>5</a:t>
            </a:fld>
            <a:endParaRPr lang="en-US" altLang="en-US" sz="1200">
              <a:latin typeface="Times" panose="02020603050405020304" pitchFamily="18" charset="0"/>
            </a:endParaRPr>
          </a:p>
        </p:txBody>
      </p:sp>
      <p:sp>
        <p:nvSpPr>
          <p:cNvPr id="35843" name="Rectangle 2"/>
          <p:cNvSpPr>
            <a:spLocks noGrp="1" noRot="1" noChangeAspect="1" noChangeArrowheads="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781002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4E99434-7437-4666-9888-948FACC8719C}" type="slidenum">
              <a:rPr lang="en-US" altLang="en-US" sz="1200">
                <a:latin typeface="Times" panose="02020603050405020304" pitchFamily="18" charset="0"/>
              </a:rPr>
              <a:pPr/>
              <a:t>7</a:t>
            </a:fld>
            <a:endParaRPr lang="en-US" altLang="en-US" sz="1200">
              <a:latin typeface="Times" panose="02020603050405020304" pitchFamily="18" charset="0"/>
            </a:endParaRPr>
          </a:p>
        </p:txBody>
      </p:sp>
      <p:sp>
        <p:nvSpPr>
          <p:cNvPr id="35843" name="Rectangle 2"/>
          <p:cNvSpPr>
            <a:spLocks noGrp="1" noRot="1" noChangeAspect="1" noChangeArrowheads="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368909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9BA47F1-3768-4D6F-8D22-F13A3FC3208D}" type="slidenum">
              <a:rPr lang="en-US" altLang="en-US" sz="1200">
                <a:latin typeface="Times" panose="02020603050405020304" pitchFamily="18" charset="0"/>
              </a:rPr>
              <a:pPr/>
              <a:t>9</a:t>
            </a:fld>
            <a:endParaRPr lang="en-US" altLang="en-US" sz="1200">
              <a:latin typeface="Times" panose="02020603050405020304" pitchFamily="18" charset="0"/>
            </a:endParaRPr>
          </a:p>
        </p:txBody>
      </p:sp>
      <p:sp>
        <p:nvSpPr>
          <p:cNvPr id="37891" name="Rectangle 2"/>
          <p:cNvSpPr>
            <a:spLocks noGrp="1" noRot="1" noChangeAspect="1" noChangeArrowheads="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16192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19337F7-B34D-4931-9E85-FA58D60372B6}" type="slidenum">
              <a:rPr lang="en-US" altLang="en-US" sz="1200">
                <a:latin typeface="Times" panose="02020603050405020304" pitchFamily="18" charset="0"/>
              </a:rPr>
              <a:pPr/>
              <a:t>10</a:t>
            </a:fld>
            <a:endParaRPr lang="en-US" altLang="en-US" sz="1200">
              <a:latin typeface="Times" panose="02020603050405020304" pitchFamily="18" charset="0"/>
            </a:endParaRPr>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Life is defined partly by two properties: accurate replication and metabolism. Neither property can exist without the other. Self–replicating molecules and a metabolism–like source of the building blocks must have appeared together. How did that happen?</a:t>
            </a:r>
          </a:p>
          <a:p>
            <a:pPr eaLnBrk="1" hangingPunct="1"/>
            <a:r>
              <a:rPr lang="en-US" altLang="en-US" smtClean="0">
                <a:latin typeface="Arial" panose="020B0604020202020204" pitchFamily="34" charset="0"/>
              </a:rPr>
              <a:t>The necessary conditions for life may have been met by protobionts, aggregates of abiotically produced molecules surrounded by a membrane or membrane–like structure. Protobionts exhibit some of the properties associated with life, including simple reproduction and metabolism, as well as the maintenance of an internal chemical environment different from that of their surroundings.</a:t>
            </a:r>
          </a:p>
          <a:p>
            <a:pPr eaLnBrk="1" hangingPunct="1"/>
            <a:r>
              <a:rPr lang="en-US" altLang="en-US" smtClean="0">
                <a:latin typeface="Arial" panose="020B0604020202020204" pitchFamily="34" charset="0"/>
              </a:rPr>
              <a:t>Laboratory experiments demonstrate that protobionts could have formed spontaneously from abiotically produced organic compounds. For example, small membrane–bounded droplets called liposomes can form when lipids or other organic molecules are added to water.</a:t>
            </a:r>
          </a:p>
        </p:txBody>
      </p:sp>
    </p:spTree>
    <p:extLst>
      <p:ext uri="{BB962C8B-B14F-4D97-AF65-F5344CB8AC3E}">
        <p14:creationId xmlns:p14="http://schemas.microsoft.com/office/powerpoint/2010/main" val="4125158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https://www.youtube.com/watch?feature=player_detailpage&amp;v=yvDQCa7rleI (5:49)</a:t>
            </a:r>
            <a:endParaRPr lang="en-US" dirty="0"/>
          </a:p>
        </p:txBody>
      </p:sp>
      <p:sp>
        <p:nvSpPr>
          <p:cNvPr id="4" name="Slide Number Placeholder 3"/>
          <p:cNvSpPr>
            <a:spLocks noGrp="1"/>
          </p:cNvSpPr>
          <p:nvPr>
            <p:ph type="sldNum" sz="quarter" idx="10"/>
          </p:nvPr>
        </p:nvSpPr>
        <p:spPr/>
        <p:txBody>
          <a:bodyPr/>
          <a:lstStyle/>
          <a:p>
            <a:fld id="{39DEA85B-0078-4F2A-A5C1-2BF7B4703E7B}" type="slidenum">
              <a:rPr lang="en-US" smtClean="0"/>
              <a:t>14</a:t>
            </a:fld>
            <a:endParaRPr lang="en-US"/>
          </a:p>
        </p:txBody>
      </p:sp>
    </p:spTree>
    <p:extLst>
      <p:ext uri="{BB962C8B-B14F-4D97-AF65-F5344CB8AC3E}">
        <p14:creationId xmlns:p14="http://schemas.microsoft.com/office/powerpoint/2010/main" val="2196763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6FC1BB7-2AF3-4699-AFDC-4FEB5BBD348F}" type="slidenum">
              <a:rPr lang="en-US" altLang="en-US" sz="1200">
                <a:latin typeface="Times" panose="02020603050405020304" pitchFamily="18" charset="0"/>
              </a:rPr>
              <a:pPr/>
              <a:t>22</a:t>
            </a:fld>
            <a:endParaRPr lang="en-US" altLang="en-US" sz="1200">
              <a:latin typeface="Times" panose="02020603050405020304" pitchFamily="18" charset="0"/>
            </a:endParaRPr>
          </a:p>
        </p:txBody>
      </p:sp>
      <p:sp>
        <p:nvSpPr>
          <p:cNvPr id="45059" name="Rectangle 2"/>
          <p:cNvSpPr>
            <a:spLocks noGrp="1" noRot="1" noChangeAspect="1" noChangeArrowheads="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770588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FF4833A-AA22-4680-98AA-48A58A5E93EA}" type="slidenum">
              <a:rPr lang="en-US" altLang="en-US" sz="1200">
                <a:latin typeface="Times" panose="02020603050405020304" pitchFamily="18" charset="0"/>
              </a:rPr>
              <a:pPr/>
              <a:t>23</a:t>
            </a:fld>
            <a:endParaRPr lang="en-US" altLang="en-US" sz="1200">
              <a:latin typeface="Times" panose="02020603050405020304" pitchFamily="18" charset="0"/>
            </a:endParaRPr>
          </a:p>
        </p:txBody>
      </p:sp>
      <p:sp>
        <p:nvSpPr>
          <p:cNvPr id="47107" name="Rectangle 2"/>
          <p:cNvSpPr>
            <a:spLocks noGrp="1" noRot="1" noChangeAspect="1" noChangeArrowheads="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118067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EA85B-0078-4F2A-A5C1-2BF7B4703E7B}" type="slidenum">
              <a:rPr lang="en-US" smtClean="0"/>
              <a:t>25</a:t>
            </a:fld>
            <a:endParaRPr lang="en-US"/>
          </a:p>
        </p:txBody>
      </p:sp>
    </p:spTree>
    <p:extLst>
      <p:ext uri="{BB962C8B-B14F-4D97-AF65-F5344CB8AC3E}">
        <p14:creationId xmlns:p14="http://schemas.microsoft.com/office/powerpoint/2010/main" val="1079165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a:defRPr/>
            </a:lvl1pPr>
          </a:lstStyle>
          <a:p>
            <a:fld id="{E066FF8A-1415-4050-85BC-CF8F699A26D6}" type="datetimeFigureOut">
              <a:rPr lang="en-US" altLang="en-US"/>
              <a:pPr/>
              <a:t>9/28/2018</a:t>
            </a:fld>
            <a:endParaRPr lang="en-US" altLang="en-US"/>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US"/>
          </a:p>
        </p:txBody>
      </p:sp>
      <p:sp>
        <p:nvSpPr>
          <p:cNvPr id="19" name="Slide Number Placeholder 28"/>
          <p:cNvSpPr>
            <a:spLocks noGrp="1"/>
          </p:cNvSpPr>
          <p:nvPr>
            <p:ph type="sldNum" sz="quarter" idx="12"/>
          </p:nvPr>
        </p:nvSpPr>
        <p:spPr>
          <a:xfrm>
            <a:off x="8320088" y="1588"/>
            <a:ext cx="747712" cy="365125"/>
          </a:xfrm>
        </p:spPr>
        <p:txBody>
          <a:bodyPr/>
          <a:lstStyle>
            <a:lvl1pPr>
              <a:defRPr>
                <a:solidFill>
                  <a:schemeClr val="bg1"/>
                </a:solidFill>
              </a:defRPr>
            </a:lvl1pPr>
          </a:lstStyle>
          <a:p>
            <a:fld id="{BBC13A1E-52BD-40AA-AD60-19EF72CF077F}" type="slidenum">
              <a:rPr lang="en-US" altLang="en-US"/>
              <a:pPr/>
              <a:t>‹#›</a:t>
            </a:fld>
            <a:endParaRPr lang="en-US" altLang="en-US"/>
          </a:p>
        </p:txBody>
      </p:sp>
    </p:spTree>
    <p:extLst>
      <p:ext uri="{BB962C8B-B14F-4D97-AF65-F5344CB8AC3E}">
        <p14:creationId xmlns:p14="http://schemas.microsoft.com/office/powerpoint/2010/main" val="3628453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A4578D71-5E13-4B2E-950A-F206BF60E02D}" type="datetimeFigureOut">
              <a:rPr lang="en-US" altLang="en-US"/>
              <a:pPr/>
              <a:t>9/28/2018</a:t>
            </a:fld>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F21C56E7-AB6F-4E55-A781-BD0254C2E49C}" type="slidenum">
              <a:rPr lang="en-US" altLang="en-US"/>
              <a:pPr/>
              <a:t>‹#›</a:t>
            </a:fld>
            <a:endParaRPr lang="en-US" altLang="en-US"/>
          </a:p>
        </p:txBody>
      </p:sp>
    </p:spTree>
    <p:extLst>
      <p:ext uri="{BB962C8B-B14F-4D97-AF65-F5344CB8AC3E}">
        <p14:creationId xmlns:p14="http://schemas.microsoft.com/office/powerpoint/2010/main" val="211653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3199D0EE-A38F-465C-B537-F6CF893435FE}" type="datetimeFigureOut">
              <a:rPr lang="en-US" altLang="en-US"/>
              <a:pPr/>
              <a:t>9/28/2018</a:t>
            </a:fld>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05D2328D-5115-44D9-B0F4-59A46BAB1863}" type="slidenum">
              <a:rPr lang="en-US" altLang="en-US"/>
              <a:pPr/>
              <a:t>‹#›</a:t>
            </a:fld>
            <a:endParaRPr lang="en-US" altLang="en-US"/>
          </a:p>
        </p:txBody>
      </p:sp>
    </p:spTree>
    <p:extLst>
      <p:ext uri="{BB962C8B-B14F-4D97-AF65-F5344CB8AC3E}">
        <p14:creationId xmlns:p14="http://schemas.microsoft.com/office/powerpoint/2010/main" val="3188813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105C4AA2-9B33-454B-AE59-21D643A8A451}" type="datetimeFigureOut">
              <a:rPr lang="en-US" altLang="en-US"/>
              <a:pPr/>
              <a:t>9/28/2018</a:t>
            </a:fld>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61B7C405-CF9E-4AD9-A5D4-FD33EA4F37F0}" type="slidenum">
              <a:rPr lang="en-US" altLang="en-US"/>
              <a:pPr/>
              <a:t>‹#›</a:t>
            </a:fld>
            <a:endParaRPr lang="en-US" altLang="en-US"/>
          </a:p>
        </p:txBody>
      </p:sp>
    </p:spTree>
    <p:extLst>
      <p:ext uri="{BB962C8B-B14F-4D97-AF65-F5344CB8AC3E}">
        <p14:creationId xmlns:p14="http://schemas.microsoft.com/office/powerpoint/2010/main" val="69437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fld id="{F8A17641-ADE2-4CBE-8011-EFD55B1F44C5}" type="datetimeFigureOut">
              <a:rPr lang="en-US" altLang="en-US"/>
              <a:pPr/>
              <a:t>9/28/2018</a:t>
            </a:fld>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D87111C3-E69A-48AB-A15B-0B85A769B1F7}" type="slidenum">
              <a:rPr lang="en-US" altLang="en-US"/>
              <a:pPr/>
              <a:t>‹#›</a:t>
            </a:fld>
            <a:endParaRPr lang="en-US" altLang="en-US"/>
          </a:p>
        </p:txBody>
      </p:sp>
    </p:spTree>
    <p:extLst>
      <p:ext uri="{BB962C8B-B14F-4D97-AF65-F5344CB8AC3E}">
        <p14:creationId xmlns:p14="http://schemas.microsoft.com/office/powerpoint/2010/main" val="1772409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B8284AF5-4C40-4E38-BC53-EEAD745C8EFD}" type="datetimeFigureOut">
              <a:rPr lang="en-US" altLang="en-US"/>
              <a:pPr/>
              <a:t>9/28/2018</a:t>
            </a:fld>
            <a:endParaRPr lang="en-US" alt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450DCE08-4652-4B62-B75B-DC1F24B55273}" type="slidenum">
              <a:rPr lang="en-US" altLang="en-US"/>
              <a:pPr/>
              <a:t>‹#›</a:t>
            </a:fld>
            <a:endParaRPr lang="en-US" altLang="en-US"/>
          </a:p>
        </p:txBody>
      </p:sp>
    </p:spTree>
    <p:extLst>
      <p:ext uri="{BB962C8B-B14F-4D97-AF65-F5344CB8AC3E}">
        <p14:creationId xmlns:p14="http://schemas.microsoft.com/office/powerpoint/2010/main" val="873010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a:lstStyle>
            <a:lvl1pPr>
              <a:defRPr/>
            </a:lvl1pPr>
          </a:lstStyle>
          <a:p>
            <a:fld id="{C5A283A6-5BB3-41CF-A891-0CABCEA62793}" type="datetimeFigureOut">
              <a:rPr lang="en-US" altLang="en-US"/>
              <a:pPr/>
              <a:t>9/28/2018</a:t>
            </a:fld>
            <a:endParaRPr lang="en-US" altLang="en-US"/>
          </a:p>
        </p:txBody>
      </p:sp>
      <p:sp>
        <p:nvSpPr>
          <p:cNvPr id="8" name="Slide Number Placeholder 26"/>
          <p:cNvSpPr>
            <a:spLocks noGrp="1"/>
          </p:cNvSpPr>
          <p:nvPr>
            <p:ph type="sldNum" sz="quarter" idx="11"/>
          </p:nvPr>
        </p:nvSpPr>
        <p:spPr/>
        <p:txBody>
          <a:bodyPr/>
          <a:lstStyle>
            <a:lvl1pPr>
              <a:defRPr/>
            </a:lvl1pPr>
          </a:lstStyle>
          <a:p>
            <a:fld id="{12D90A97-D55A-408C-B70C-EFB7716001E6}" type="slidenum">
              <a:rPr lang="en-US" altLang="en-US"/>
              <a:pPr/>
              <a:t>‹#›</a:t>
            </a:fld>
            <a:endParaRPr lang="en-US" alt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545584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vl1pPr>
          </a:lstStyle>
          <a:p>
            <a:fld id="{FB3468C1-42A4-47F3-98F1-E4B8FA0F1E74}" type="datetimeFigureOut">
              <a:rPr lang="en-US" altLang="en-US"/>
              <a:pPr/>
              <a:t>9/28/2018</a:t>
            </a:fld>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A1D41C5A-0B89-4002-A77F-45838C8DF929}" type="slidenum">
              <a:rPr lang="en-US" altLang="en-US"/>
              <a:pPr/>
              <a:t>‹#›</a:t>
            </a:fld>
            <a:endParaRPr lang="en-US" altLang="en-US"/>
          </a:p>
        </p:txBody>
      </p:sp>
    </p:spTree>
    <p:extLst>
      <p:ext uri="{BB962C8B-B14F-4D97-AF65-F5344CB8AC3E}">
        <p14:creationId xmlns:p14="http://schemas.microsoft.com/office/powerpoint/2010/main" val="2053814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fld id="{9E926121-C296-4F2A-A855-B9257C57DFD0}" type="datetimeFigureOut">
              <a:rPr lang="en-US" altLang="en-US"/>
              <a:pPr/>
              <a:t>9/28/2018</a:t>
            </a:fld>
            <a:endParaRPr lang="en-US" alt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fld id="{73F71E92-8EC2-4644-B45A-9FF0E0274C3C}" type="slidenum">
              <a:rPr lang="en-US" altLang="en-US"/>
              <a:pPr/>
              <a:t>‹#›</a:t>
            </a:fld>
            <a:endParaRPr lang="en-US" altLang="en-US"/>
          </a:p>
        </p:txBody>
      </p:sp>
    </p:spTree>
    <p:extLst>
      <p:ext uri="{BB962C8B-B14F-4D97-AF65-F5344CB8AC3E}">
        <p14:creationId xmlns:p14="http://schemas.microsoft.com/office/powerpoint/2010/main" val="2318237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8374B85A-A070-4245-9151-CF4B0770CBC3}" type="datetimeFigureOut">
              <a:rPr lang="en-US" altLang="en-US"/>
              <a:pPr/>
              <a:t>9/28/2018</a:t>
            </a:fld>
            <a:endParaRPr lang="en-US" alt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E26B2079-34E9-4DFA-860C-1D2A8A3C089E}" type="slidenum">
              <a:rPr lang="en-US" altLang="en-US"/>
              <a:pPr/>
              <a:t>‹#›</a:t>
            </a:fld>
            <a:endParaRPr lang="en-US" altLang="en-US"/>
          </a:p>
        </p:txBody>
      </p:sp>
    </p:spTree>
    <p:extLst>
      <p:ext uri="{BB962C8B-B14F-4D97-AF65-F5344CB8AC3E}">
        <p14:creationId xmlns:p14="http://schemas.microsoft.com/office/powerpoint/2010/main" val="2996217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fld id="{6F3FA6D6-0455-49AA-A54A-71C1D5577042}" type="datetimeFigureOut">
              <a:rPr lang="en-US" altLang="en-US"/>
              <a:pPr/>
              <a:t>9/28/2018</a:t>
            </a:fld>
            <a:endParaRPr lang="en-US" alt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B88C33D2-DFD4-4460-9578-8F2D51EC4C88}" type="slidenum">
              <a:rPr lang="en-US" altLang="en-US"/>
              <a:pPr/>
              <a:t>‹#›</a:t>
            </a:fld>
            <a:endParaRPr lang="en-US" altLang="en-US"/>
          </a:p>
        </p:txBody>
      </p:sp>
    </p:spTree>
    <p:extLst>
      <p:ext uri="{BB962C8B-B14F-4D97-AF65-F5344CB8AC3E}">
        <p14:creationId xmlns:p14="http://schemas.microsoft.com/office/powerpoint/2010/main" val="424568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Title Placeholder 21"/>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40" name="Text Placeholder 12"/>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wrap="square" lIns="91440" tIns="45720" rIns="91440" bIns="45720" numCol="1" anchor="t" anchorCtr="0" compatLnSpc="1">
            <a:prstTxWarp prst="textNoShape">
              <a:avLst/>
            </a:prstTxWarp>
          </a:bodyPr>
          <a:lstStyle>
            <a:lvl1pPr>
              <a:defRPr sz="800">
                <a:solidFill>
                  <a:schemeClr val="accent2"/>
                </a:solidFill>
                <a:latin typeface="Georgia" panose="02040502050405020303" pitchFamily="18" charset="0"/>
              </a:defRPr>
            </a:lvl1pPr>
          </a:lstStyle>
          <a:p>
            <a:fld id="{B02D9CBF-8414-4305-B7C4-014E52872E5F}" type="datetimeFigureOut">
              <a:rPr lang="en-US" altLang="en-US"/>
              <a:pPr/>
              <a:t>9/28/2018</a:t>
            </a:fld>
            <a:endParaRPr lang="en-US" altLang="en-US"/>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ea typeface="+mn-ea"/>
                <a:cs typeface="+mn-cs"/>
              </a:defRPr>
            </a:lvl1pPr>
          </a:lstStyle>
          <a:p>
            <a:pPr>
              <a:defRPr/>
            </a:pPr>
            <a:endParaRPr lang="en-US"/>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a:defRPr>
                <a:solidFill>
                  <a:srgbClr val="FFFFFF"/>
                </a:solidFill>
                <a:latin typeface="Georgia" panose="02040502050405020303" pitchFamily="18" charset="0"/>
              </a:defRPr>
            </a:lvl1pPr>
          </a:lstStyle>
          <a:p>
            <a:fld id="{44CC8521-E666-43B9-9C36-DBF1016B2B1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23" r:id="rId1"/>
    <p:sldLayoutId id="2147484015" r:id="rId2"/>
    <p:sldLayoutId id="2147484016" r:id="rId3"/>
    <p:sldLayoutId id="2147484017" r:id="rId4"/>
    <p:sldLayoutId id="2147484024" r:id="rId5"/>
    <p:sldLayoutId id="2147484025" r:id="rId6"/>
    <p:sldLayoutId id="2147484018" r:id="rId7"/>
    <p:sldLayoutId id="2147484019" r:id="rId8"/>
    <p:sldLayoutId id="2147484020" r:id="rId9"/>
    <p:sldLayoutId id="2147484021" r:id="rId10"/>
    <p:sldLayoutId id="2147484022" r:id="rId11"/>
  </p:sldLayoutIdLst>
  <p:txStyles>
    <p:titleStyle>
      <a:lvl1pPr algn="l" rtl="0" eaLnBrk="0" fontAlgn="base" hangingPunct="0">
        <a:spcBef>
          <a:spcPct val="0"/>
        </a:spcBef>
        <a:spcAft>
          <a:spcPct val="0"/>
        </a:spcAft>
        <a:defRPr sz="4000" kern="1200">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a:solidFill>
            <a:schemeClr val="tx2"/>
          </a:solidFill>
          <a:latin typeface="Trebuchet MS"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4000">
          <a:solidFill>
            <a:schemeClr val="tx2"/>
          </a:solidFill>
          <a:latin typeface="Trebuchet MS"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4000">
          <a:solidFill>
            <a:schemeClr val="tx2"/>
          </a:solidFill>
          <a:latin typeface="Trebuchet MS"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4000">
          <a:solidFill>
            <a:schemeClr val="tx2"/>
          </a:solidFill>
          <a:latin typeface="Trebuchet MS" pitchFamily="34" charset="0"/>
          <a:ea typeface="MS PGothic" panose="020B0600070205080204" pitchFamily="34" charset="-128"/>
          <a:cs typeface="ＭＳ Ｐゴシック"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S PGothic" panose="020B0600070205080204" pitchFamily="34" charset="-128"/>
          <a:cs typeface="ＭＳ Ｐゴシック" charset="0"/>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S PGothic" panose="020B0600070205080204" pitchFamily="34" charset="-128"/>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S PGothic" panose="020B0600070205080204" pitchFamily="34" charset="-128"/>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S PGothic" panose="020B0600070205080204" pitchFamily="34" charset="-128"/>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S PGothic" panose="020B0600070205080204" pitchFamily="34" charset="-128"/>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youtube.com/watch?v=CMSYv_Z4SI8" TargetMode="External"/></Relationships>
</file>

<file path=ppt/slides/_rels/slide10.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d4VS00it40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youtube.com/watch?feature=player_detailpage&amp;v=yvDQCa7rleI" TargetMode="Externa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tvi.pbslearningmedia.org/resource/tdc02.sci.life.cell.stetteroxygen/life-before-oxygen" TargetMode="External"/><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media.hhmi.org/biointeractive/click/deeptime/" TargetMode="External"/><Relationship Id="rId2" Type="http://schemas.openxmlformats.org/officeDocument/2006/relationships/hyperlink" Target="http://media.hhmi.org/biointeractive/click/oxygen/?_ga=2.255648719.61850683.1537873483-485399989.1537873483"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audio" Target="../media/audio3.bin"/><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audio" Target="../media/audio1.bin"/><Relationship Id="rId4" Type="http://schemas.openxmlformats.org/officeDocument/2006/relationships/audio" Target="../media/audio5.bin"/></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audio5.bin"/><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audio" Target="../media/audio6.bin"/><Relationship Id="rId5" Type="http://schemas.openxmlformats.org/officeDocument/2006/relationships/audio" Target="../media/audio3.bin"/><Relationship Id="rId4" Type="http://schemas.openxmlformats.org/officeDocument/2006/relationships/audio" Target="../media/audio1.bin"/></Relationships>
</file>

<file path=ppt/slides/_rels/slide23.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audio" Target="../media/audio5.bin"/><Relationship Id="rId5" Type="http://schemas.openxmlformats.org/officeDocument/2006/relationships/audio" Target="../media/audio6.bin"/><Relationship Id="rId4" Type="http://schemas.openxmlformats.org/officeDocument/2006/relationships/audio" Target="../media/audio3.bin"/></Relationships>
</file>

<file path=ppt/slides/_rels/slide24.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7.bin"/><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hyperlink" Target="https://www.youtube.com/watch?v=FGnS-Xk0Zq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tvi.pbslearningmedia.org/resource/microbes-history-eons/microbes-history-eons" TargetMode="External"/><Relationship Id="rId5" Type="http://schemas.openxmlformats.org/officeDocument/2006/relationships/hyperlink" Target="PowerPoints/The%20History%20of%20Life%20on%20Earth%20Vids.flipchart" TargetMode="Externa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hyperlink" Target="PowerPoints/The%20History%20of%20Life%20on%20Earth%20Vids.flipchart" TargetMode="External"/><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jrpjhbA-c5A"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audio" Target="../media/audio5.bin"/><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9.png"/><Relationship Id="rId4" Type="http://schemas.openxmlformats.org/officeDocument/2006/relationships/audio" Target="../media/audio1.bin"/></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gif"/><Relationship Id="rId5" Type="http://schemas.openxmlformats.org/officeDocument/2006/relationships/image" Target="../media/image32.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Cruzer/Biology/Evolution/Creating%20the%20Potential%20for%20Life_Video.asf"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audio" Target="../media/audio2.bin"/><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png"/><Relationship Id="rId4" Type="http://schemas.openxmlformats.org/officeDocument/2006/relationships/audio" Target="../media/audio1.bin"/><Relationship Id="rId9" Type="http://schemas.openxmlformats.org/officeDocument/2006/relationships/hyperlink" Target="https://www.youtube.com/watch?v=NNijmxsKGbc&amp;_sm_au_=iVV32N57F2t073D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457200" y="2401888"/>
            <a:ext cx="8458200" cy="1470025"/>
          </a:xfrm>
        </p:spPr>
        <p:txBody>
          <a:bodyPr/>
          <a:lstStyle/>
          <a:p>
            <a:pPr eaLnBrk="1" hangingPunct="1"/>
            <a:r>
              <a:rPr lang="en-US" altLang="en-US" dirty="0" smtClean="0"/>
              <a:t>Chapter 25</a:t>
            </a:r>
          </a:p>
        </p:txBody>
      </p:sp>
      <p:sp>
        <p:nvSpPr>
          <p:cNvPr id="14338" name="Subtitle 2"/>
          <p:cNvSpPr>
            <a:spLocks noGrp="1"/>
          </p:cNvSpPr>
          <p:nvPr>
            <p:ph type="subTitle" idx="1"/>
          </p:nvPr>
        </p:nvSpPr>
        <p:spPr>
          <a:xfrm>
            <a:off x="457200" y="3900488"/>
            <a:ext cx="4953000" cy="1752600"/>
          </a:xfrm>
        </p:spPr>
        <p:txBody>
          <a:bodyPr/>
          <a:lstStyle/>
          <a:p>
            <a:pPr marL="63500" eaLnBrk="1" hangingPunct="1"/>
            <a:r>
              <a:rPr lang="en-US" altLang="en-US" sz="2800" dirty="0" smtClean="0"/>
              <a:t>The History of Life on Earth</a:t>
            </a:r>
          </a:p>
        </p:txBody>
      </p:sp>
      <p:pic>
        <p:nvPicPr>
          <p:cNvPr id="14339" name="Picture 1" descr="25_01AntarcticSceneDinos-L.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228600"/>
            <a:ext cx="4476750"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xplosion 2 1"/>
          <p:cNvSpPr/>
          <p:nvPr/>
        </p:nvSpPr>
        <p:spPr>
          <a:xfrm>
            <a:off x="6019800" y="4419600"/>
            <a:ext cx="2514600" cy="205740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hlinkClick r:id="rId4"/>
              </a:rPr>
              <a:t>BIG BANG!</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1000" y="457200"/>
            <a:ext cx="8229600" cy="1066800"/>
          </a:xfrm>
        </p:spPr>
        <p:txBody>
          <a:bodyPr/>
          <a:lstStyle/>
          <a:p>
            <a:pPr eaLnBrk="1" hangingPunct="1"/>
            <a:r>
              <a:rPr lang="en-US" altLang="en-US" dirty="0" smtClean="0"/>
              <a:t>Key Events in Origin of Life</a:t>
            </a:r>
          </a:p>
        </p:txBody>
      </p:sp>
      <p:sp>
        <p:nvSpPr>
          <p:cNvPr id="384004" name="Rectangle 4" descr="Rectangle: Click to edit Master text styles&#10;Second level&#10;Third level&#10;Fourth level&#10;Fifth level"/>
          <p:cNvSpPr>
            <a:spLocks noGrp="1" noChangeArrowheads="1"/>
          </p:cNvSpPr>
          <p:nvPr>
            <p:ph type="body" idx="1"/>
          </p:nvPr>
        </p:nvSpPr>
        <p:spPr>
          <a:xfrm>
            <a:off x="742950" y="1371600"/>
            <a:ext cx="8232775" cy="5241925"/>
          </a:xfrm>
        </p:spPr>
        <p:txBody>
          <a:bodyPr/>
          <a:lstStyle/>
          <a:p>
            <a:pPr eaLnBrk="1" hangingPunct="1">
              <a:lnSpc>
                <a:spcPct val="90000"/>
              </a:lnSpc>
              <a:tabLst>
                <a:tab pos="1711325" algn="l"/>
                <a:tab pos="2170113" algn="l"/>
              </a:tabLst>
            </a:pPr>
            <a:r>
              <a:rPr lang="en-US" altLang="en-US" sz="2800" u="sng" dirty="0" smtClean="0">
                <a:solidFill>
                  <a:srgbClr val="CC0000"/>
                </a:solidFill>
              </a:rPr>
              <a:t>Origin of Cells (</a:t>
            </a:r>
            <a:r>
              <a:rPr lang="en-US" altLang="en-US" sz="2800" u="sng" dirty="0" err="1" smtClean="0">
                <a:solidFill>
                  <a:srgbClr val="CC0000"/>
                </a:solidFill>
              </a:rPr>
              <a:t>Protobionts</a:t>
            </a:r>
            <a:r>
              <a:rPr lang="en-US" altLang="en-US" sz="2800" u="sng" dirty="0" smtClean="0">
                <a:solidFill>
                  <a:srgbClr val="CC0000"/>
                </a:solidFill>
              </a:rPr>
              <a:t>)</a:t>
            </a:r>
          </a:p>
          <a:p>
            <a:pPr lvl="1" eaLnBrk="1" hangingPunct="1">
              <a:lnSpc>
                <a:spcPct val="90000"/>
              </a:lnSpc>
              <a:tabLst>
                <a:tab pos="1711325" algn="l"/>
                <a:tab pos="2170113" algn="l"/>
              </a:tabLst>
            </a:pPr>
            <a:r>
              <a:rPr lang="en-US" altLang="en-US" sz="2400" dirty="0" smtClean="0">
                <a:ea typeface="ＭＳ Ｐゴシック" panose="020B0600070205080204" pitchFamily="34" charset="-128"/>
              </a:rPr>
              <a:t>lipid bubbles 	</a:t>
            </a:r>
            <a:r>
              <a:rPr lang="en-US" altLang="en-US" sz="2400" dirty="0" smtClean="0">
                <a:ea typeface="ＭＳ Ｐゴシック" panose="020B0600070205080204" pitchFamily="34" charset="-128"/>
                <a:sym typeface="Symbol" panose="05050102010706020507" pitchFamily="18" charset="2"/>
              </a:rPr>
              <a:t> </a:t>
            </a:r>
            <a:r>
              <a:rPr lang="en-US" altLang="en-US" sz="2400" dirty="0" smtClean="0">
                <a:ea typeface="ＭＳ Ｐゴシック" panose="020B0600070205080204" pitchFamily="34" charset="-128"/>
              </a:rPr>
              <a:t>separate inside from outside</a:t>
            </a:r>
          </a:p>
          <a:p>
            <a:pPr eaLnBrk="1" hangingPunct="1">
              <a:lnSpc>
                <a:spcPct val="90000"/>
              </a:lnSpc>
              <a:buFont typeface="Wingdings" panose="05000000000000000000" pitchFamily="2" charset="2"/>
              <a:buNone/>
              <a:tabLst>
                <a:tab pos="1711325" algn="l"/>
                <a:tab pos="2170113" algn="l"/>
              </a:tabLst>
            </a:pPr>
            <a:r>
              <a:rPr lang="en-US" altLang="en-US" sz="2600" dirty="0" smtClean="0">
                <a:solidFill>
                  <a:schemeClr val="tx1"/>
                </a:solidFill>
              </a:rPr>
              <a:t>				</a:t>
            </a:r>
            <a:r>
              <a:rPr lang="en-US" altLang="en-US" sz="2400" dirty="0" smtClean="0">
                <a:solidFill>
                  <a:schemeClr val="tx1"/>
                </a:solidFill>
                <a:sym typeface="Symbol" panose="05050102010706020507" pitchFamily="18" charset="2"/>
              </a:rPr>
              <a:t> </a:t>
            </a:r>
            <a:r>
              <a:rPr lang="en-US" altLang="en-US" sz="2400" dirty="0" smtClean="0">
                <a:solidFill>
                  <a:schemeClr val="tx1"/>
                </a:solidFill>
              </a:rPr>
              <a:t>metabolism &amp; reproduction</a:t>
            </a:r>
          </a:p>
          <a:p>
            <a:pPr eaLnBrk="1" hangingPunct="1">
              <a:lnSpc>
                <a:spcPct val="90000"/>
              </a:lnSpc>
              <a:tabLst>
                <a:tab pos="1711325" algn="l"/>
                <a:tab pos="2170113" algn="l"/>
              </a:tabLst>
            </a:pPr>
            <a:endParaRPr lang="en-US" altLang="en-US" sz="2800" u="sng" dirty="0" smtClean="0">
              <a:solidFill>
                <a:srgbClr val="CC0000"/>
              </a:solidFill>
            </a:endParaRPr>
          </a:p>
          <a:p>
            <a:pPr eaLnBrk="1" hangingPunct="1">
              <a:lnSpc>
                <a:spcPct val="90000"/>
              </a:lnSpc>
              <a:tabLst>
                <a:tab pos="1711325" algn="l"/>
                <a:tab pos="2170113" algn="l"/>
              </a:tabLst>
            </a:pPr>
            <a:r>
              <a:rPr lang="en-US" altLang="en-US" sz="2800" u="sng" dirty="0" smtClean="0">
                <a:solidFill>
                  <a:srgbClr val="CC0000"/>
                </a:solidFill>
              </a:rPr>
              <a:t>Origin of Genetics</a:t>
            </a:r>
          </a:p>
          <a:p>
            <a:pPr lvl="1" eaLnBrk="1" hangingPunct="1">
              <a:lnSpc>
                <a:spcPct val="90000"/>
              </a:lnSpc>
              <a:tabLst>
                <a:tab pos="1711325" algn="l"/>
                <a:tab pos="2170113" algn="l"/>
              </a:tabLst>
            </a:pPr>
            <a:r>
              <a:rPr lang="en-US" altLang="en-US" sz="2400" dirty="0" smtClean="0">
                <a:ea typeface="ＭＳ Ｐゴシック" panose="020B0600070205080204" pitchFamily="34" charset="-128"/>
              </a:rPr>
              <a:t>RNA is likely first genetic material</a:t>
            </a:r>
          </a:p>
          <a:p>
            <a:pPr lvl="1" eaLnBrk="1" hangingPunct="1">
              <a:lnSpc>
                <a:spcPct val="90000"/>
              </a:lnSpc>
              <a:tabLst>
                <a:tab pos="1711325" algn="l"/>
                <a:tab pos="2170113" algn="l"/>
              </a:tabLst>
            </a:pPr>
            <a:r>
              <a:rPr lang="en-US" altLang="en-US" sz="2400" dirty="0" smtClean="0">
                <a:ea typeface="ＭＳ Ｐゴシック" panose="020B0600070205080204" pitchFamily="34" charset="-128"/>
              </a:rPr>
              <a:t>multiple functions: encodes information (self-replicating), enzyme, regulatory molecule, transport molecule (</a:t>
            </a:r>
            <a:r>
              <a:rPr lang="en-US" altLang="en-US" sz="2400" dirty="0" err="1" smtClean="0">
                <a:ea typeface="ＭＳ Ｐゴシック" panose="020B0600070205080204" pitchFamily="34" charset="-128"/>
              </a:rPr>
              <a:t>tRNA</a:t>
            </a:r>
            <a:r>
              <a:rPr lang="en-US" altLang="en-US" sz="2400" dirty="0" smtClean="0">
                <a:ea typeface="ＭＳ Ｐゴシック" panose="020B0600070205080204" pitchFamily="34" charset="-128"/>
              </a:rPr>
              <a:t>, mRNA) </a:t>
            </a:r>
          </a:p>
          <a:p>
            <a:pPr lvl="2" eaLnBrk="1" hangingPunct="1">
              <a:lnSpc>
                <a:spcPct val="90000"/>
              </a:lnSpc>
              <a:tabLst>
                <a:tab pos="1711325" algn="l"/>
                <a:tab pos="2170113" algn="l"/>
              </a:tabLst>
            </a:pPr>
            <a:r>
              <a:rPr lang="en-US" altLang="en-US" dirty="0" smtClean="0">
                <a:ea typeface="ＭＳ Ｐゴシック" panose="020B0600070205080204" pitchFamily="34" charset="-128"/>
              </a:rPr>
              <a:t>makes inheritance possible</a:t>
            </a:r>
          </a:p>
          <a:p>
            <a:pPr lvl="2" eaLnBrk="1" hangingPunct="1">
              <a:lnSpc>
                <a:spcPct val="90000"/>
              </a:lnSpc>
              <a:tabLst>
                <a:tab pos="1711325" algn="l"/>
                <a:tab pos="2170113" algn="l"/>
              </a:tabLst>
            </a:pPr>
            <a:r>
              <a:rPr lang="en-US" altLang="en-US" dirty="0" smtClean="0">
                <a:ea typeface="ＭＳ Ｐゴシック" panose="020B0600070205080204" pitchFamily="34" charset="-128"/>
              </a:rPr>
              <a:t>makes natural selection &amp; evolution possible</a:t>
            </a:r>
          </a:p>
          <a:p>
            <a:pPr eaLnBrk="1" hangingPunct="1">
              <a:lnSpc>
                <a:spcPct val="90000"/>
              </a:lnSpc>
              <a:tabLst>
                <a:tab pos="1711325" algn="l"/>
                <a:tab pos="2170113" algn="l"/>
              </a:tabLst>
            </a:pPr>
            <a:endParaRPr lang="en-US" altLang="en-US" sz="2800" u="sng" dirty="0" smtClean="0">
              <a:solidFill>
                <a:srgbClr val="CC0000"/>
              </a:solidFill>
            </a:endParaRPr>
          </a:p>
          <a:p>
            <a:pPr eaLnBrk="1" hangingPunct="1">
              <a:lnSpc>
                <a:spcPct val="90000"/>
              </a:lnSpc>
              <a:tabLst>
                <a:tab pos="1711325" algn="l"/>
                <a:tab pos="2170113" algn="l"/>
              </a:tabLst>
            </a:pPr>
            <a:r>
              <a:rPr lang="en-US" altLang="en-US" sz="2800" u="sng" dirty="0" smtClean="0">
                <a:solidFill>
                  <a:srgbClr val="CC0000"/>
                </a:solidFill>
              </a:rPr>
              <a:t>Origin of Eukaryotes</a:t>
            </a:r>
            <a:endParaRPr lang="en-US" altLang="en-US" u="sng" dirty="0" smtClean="0">
              <a:solidFill>
                <a:srgbClr val="CC0000"/>
              </a:solidFill>
            </a:endParaRPr>
          </a:p>
          <a:p>
            <a:pPr lvl="1" eaLnBrk="1" hangingPunct="1">
              <a:lnSpc>
                <a:spcPct val="90000"/>
              </a:lnSpc>
              <a:tabLst>
                <a:tab pos="1711325" algn="l"/>
                <a:tab pos="2170113" algn="l"/>
              </a:tabLst>
            </a:pPr>
            <a:r>
              <a:rPr lang="en-US" altLang="en-US" sz="2400" dirty="0" smtClean="0">
                <a:ea typeface="ＭＳ Ｐゴシック" panose="020B0600070205080204" pitchFamily="34" charset="-128"/>
              </a:rPr>
              <a:t>endosymbiosis</a:t>
            </a:r>
          </a:p>
        </p:txBody>
      </p:sp>
    </p:spTree>
    <p:extLst>
      <p:ext uri="{BB962C8B-B14F-4D97-AF65-F5344CB8AC3E}">
        <p14:creationId xmlns:p14="http://schemas.microsoft.com/office/powerpoint/2010/main" val="3390348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84004">
                                            <p:txEl>
                                              <p:pRg st="0" end="0"/>
                                            </p:txEl>
                                          </p:spTgt>
                                        </p:tgtEl>
                                        <p:attrNameLst>
                                          <p:attrName>style.visibility</p:attrName>
                                        </p:attrNameLst>
                                      </p:cBhvr>
                                      <p:to>
                                        <p:strVal val="visible"/>
                                      </p:to>
                                    </p:set>
                                    <p:anim calcmode="lin" valueType="num">
                                      <p:cBhvr additive="base">
                                        <p:cTn id="7" dur="500" fill="hold"/>
                                        <p:tgtEl>
                                          <p:spTgt spid="38400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400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384004">
                                            <p:txEl>
                                              <p:pRg st="1" end="1"/>
                                            </p:txEl>
                                          </p:spTgt>
                                        </p:tgtEl>
                                        <p:attrNameLst>
                                          <p:attrName>style.visibility</p:attrName>
                                        </p:attrNameLst>
                                      </p:cBhvr>
                                      <p:to>
                                        <p:strVal val="visible"/>
                                      </p:to>
                                    </p:set>
                                    <p:anim calcmode="lin" valueType="num">
                                      <p:cBhvr additive="base">
                                        <p:cTn id="13" dur="500" fill="hold"/>
                                        <p:tgtEl>
                                          <p:spTgt spid="38400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400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84004">
                                            <p:txEl>
                                              <p:pRg st="2" end="2"/>
                                            </p:txEl>
                                          </p:spTgt>
                                        </p:tgtEl>
                                        <p:attrNameLst>
                                          <p:attrName>style.visibility</p:attrName>
                                        </p:attrNameLst>
                                      </p:cBhvr>
                                      <p:to>
                                        <p:strVal val="visible"/>
                                      </p:to>
                                    </p:set>
                                    <p:anim calcmode="lin" valueType="num">
                                      <p:cBhvr additive="base">
                                        <p:cTn id="19" dur="500" fill="hold"/>
                                        <p:tgtEl>
                                          <p:spTgt spid="38400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400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384004">
                                            <p:txEl>
                                              <p:pRg st="4" end="4"/>
                                            </p:txEl>
                                          </p:spTgt>
                                        </p:tgtEl>
                                        <p:attrNameLst>
                                          <p:attrName>style.visibility</p:attrName>
                                        </p:attrNameLst>
                                      </p:cBhvr>
                                      <p:to>
                                        <p:strVal val="visible"/>
                                      </p:to>
                                    </p:set>
                                    <p:anim calcmode="lin" valueType="num">
                                      <p:cBhvr additive="base">
                                        <p:cTn id="25" dur="500" fill="hold"/>
                                        <p:tgtEl>
                                          <p:spTgt spid="384004">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400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accel="50000" decel="50000" fill="hold" grpId="0" nodeType="clickEffect">
                                  <p:stCondLst>
                                    <p:cond delay="0"/>
                                  </p:stCondLst>
                                  <p:childTnLst>
                                    <p:set>
                                      <p:cBhvr>
                                        <p:cTn id="30" dur="1" fill="hold">
                                          <p:stCondLst>
                                            <p:cond delay="0"/>
                                          </p:stCondLst>
                                        </p:cTn>
                                        <p:tgtEl>
                                          <p:spTgt spid="384004">
                                            <p:txEl>
                                              <p:pRg st="5" end="5"/>
                                            </p:txEl>
                                          </p:spTgt>
                                        </p:tgtEl>
                                        <p:attrNameLst>
                                          <p:attrName>style.visibility</p:attrName>
                                        </p:attrNameLst>
                                      </p:cBhvr>
                                      <p:to>
                                        <p:strVal val="visible"/>
                                      </p:to>
                                    </p:set>
                                    <p:anim calcmode="lin" valueType="num">
                                      <p:cBhvr additive="base">
                                        <p:cTn id="31" dur="500" fill="hold"/>
                                        <p:tgtEl>
                                          <p:spTgt spid="384004">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4004">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accel="50000" decel="50000" fill="hold" grpId="0" nodeType="clickEffect">
                                  <p:stCondLst>
                                    <p:cond delay="0"/>
                                  </p:stCondLst>
                                  <p:childTnLst>
                                    <p:set>
                                      <p:cBhvr>
                                        <p:cTn id="36" dur="1" fill="hold">
                                          <p:stCondLst>
                                            <p:cond delay="0"/>
                                          </p:stCondLst>
                                        </p:cTn>
                                        <p:tgtEl>
                                          <p:spTgt spid="384004">
                                            <p:txEl>
                                              <p:pRg st="6" end="6"/>
                                            </p:txEl>
                                          </p:spTgt>
                                        </p:tgtEl>
                                        <p:attrNameLst>
                                          <p:attrName>style.visibility</p:attrName>
                                        </p:attrNameLst>
                                      </p:cBhvr>
                                      <p:to>
                                        <p:strVal val="visible"/>
                                      </p:to>
                                    </p:set>
                                    <p:anim calcmode="lin" valueType="num">
                                      <p:cBhvr additive="base">
                                        <p:cTn id="37" dur="500" fill="hold"/>
                                        <p:tgtEl>
                                          <p:spTgt spid="384004">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4004">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accel="50000" decel="50000" fill="hold" grpId="0" nodeType="clickEffect">
                                  <p:stCondLst>
                                    <p:cond delay="0"/>
                                  </p:stCondLst>
                                  <p:childTnLst>
                                    <p:set>
                                      <p:cBhvr>
                                        <p:cTn id="42" dur="1" fill="hold">
                                          <p:stCondLst>
                                            <p:cond delay="0"/>
                                          </p:stCondLst>
                                        </p:cTn>
                                        <p:tgtEl>
                                          <p:spTgt spid="384004">
                                            <p:txEl>
                                              <p:pRg st="7" end="7"/>
                                            </p:txEl>
                                          </p:spTgt>
                                        </p:tgtEl>
                                        <p:attrNameLst>
                                          <p:attrName>style.visibility</p:attrName>
                                        </p:attrNameLst>
                                      </p:cBhvr>
                                      <p:to>
                                        <p:strVal val="visible"/>
                                      </p:to>
                                    </p:set>
                                    <p:anim calcmode="lin" valueType="num">
                                      <p:cBhvr additive="base">
                                        <p:cTn id="43" dur="500" fill="hold"/>
                                        <p:tgtEl>
                                          <p:spTgt spid="384004">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84004">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accel="50000" decel="50000" fill="hold" grpId="0" nodeType="clickEffect">
                                  <p:stCondLst>
                                    <p:cond delay="0"/>
                                  </p:stCondLst>
                                  <p:childTnLst>
                                    <p:set>
                                      <p:cBhvr>
                                        <p:cTn id="48" dur="1" fill="hold">
                                          <p:stCondLst>
                                            <p:cond delay="0"/>
                                          </p:stCondLst>
                                        </p:cTn>
                                        <p:tgtEl>
                                          <p:spTgt spid="384004">
                                            <p:txEl>
                                              <p:pRg st="8" end="8"/>
                                            </p:txEl>
                                          </p:spTgt>
                                        </p:tgtEl>
                                        <p:attrNameLst>
                                          <p:attrName>style.visibility</p:attrName>
                                        </p:attrNameLst>
                                      </p:cBhvr>
                                      <p:to>
                                        <p:strVal val="visible"/>
                                      </p:to>
                                    </p:set>
                                    <p:anim calcmode="lin" valueType="num">
                                      <p:cBhvr additive="base">
                                        <p:cTn id="49" dur="500" fill="hold"/>
                                        <p:tgtEl>
                                          <p:spTgt spid="384004">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84004">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accel="50000" decel="50000" fill="hold" grpId="0" nodeType="clickEffect">
                                  <p:stCondLst>
                                    <p:cond delay="0"/>
                                  </p:stCondLst>
                                  <p:childTnLst>
                                    <p:set>
                                      <p:cBhvr>
                                        <p:cTn id="54" dur="1" fill="hold">
                                          <p:stCondLst>
                                            <p:cond delay="0"/>
                                          </p:stCondLst>
                                        </p:cTn>
                                        <p:tgtEl>
                                          <p:spTgt spid="384004">
                                            <p:txEl>
                                              <p:pRg st="10" end="10"/>
                                            </p:txEl>
                                          </p:spTgt>
                                        </p:tgtEl>
                                        <p:attrNameLst>
                                          <p:attrName>style.visibility</p:attrName>
                                        </p:attrNameLst>
                                      </p:cBhvr>
                                      <p:to>
                                        <p:strVal val="visible"/>
                                      </p:to>
                                    </p:set>
                                    <p:anim calcmode="lin" valueType="num">
                                      <p:cBhvr additive="base">
                                        <p:cTn id="55" dur="500" fill="hold"/>
                                        <p:tgtEl>
                                          <p:spTgt spid="384004">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84004">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accel="50000" decel="50000" fill="hold" grpId="0" nodeType="clickEffect">
                                  <p:stCondLst>
                                    <p:cond delay="0"/>
                                  </p:stCondLst>
                                  <p:childTnLst>
                                    <p:set>
                                      <p:cBhvr>
                                        <p:cTn id="60" dur="1" fill="hold">
                                          <p:stCondLst>
                                            <p:cond delay="0"/>
                                          </p:stCondLst>
                                        </p:cTn>
                                        <p:tgtEl>
                                          <p:spTgt spid="384004">
                                            <p:txEl>
                                              <p:pRg st="11" end="11"/>
                                            </p:txEl>
                                          </p:spTgt>
                                        </p:tgtEl>
                                        <p:attrNameLst>
                                          <p:attrName>style.visibility</p:attrName>
                                        </p:attrNameLst>
                                      </p:cBhvr>
                                      <p:to>
                                        <p:strVal val="visible"/>
                                      </p:to>
                                    </p:set>
                                    <p:anim calcmode="lin" valueType="num">
                                      <p:cBhvr additive="base">
                                        <p:cTn id="61" dur="500" fill="hold"/>
                                        <p:tgtEl>
                                          <p:spTgt spid="384004">
                                            <p:txEl>
                                              <p:pRg st="11" end="1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84004">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685800"/>
            <a:ext cx="8229600" cy="1069975"/>
          </a:xfrm>
        </p:spPr>
        <p:txBody>
          <a:bodyPr/>
          <a:lstStyle/>
          <a:p>
            <a:pPr algn="ctr"/>
            <a:r>
              <a:rPr lang="en-US" altLang="en-US" sz="3600" smtClean="0">
                <a:solidFill>
                  <a:srgbClr val="0000FF"/>
                </a:solidFill>
              </a:rPr>
              <a:t>Protocells &amp; Self-Replicating RNA</a:t>
            </a:r>
          </a:p>
        </p:txBody>
      </p:sp>
      <p:pic>
        <p:nvPicPr>
          <p:cNvPr id="21506" name="Picture 3" descr="25_03bAbioticVesicles-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8800"/>
            <a:ext cx="3752850"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4" descr="25_03cAbioticVesicles-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828800"/>
            <a:ext cx="328295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If life has to come from living things, how did life first start?!</a:t>
            </a:r>
            <a:endParaRPr lang="en-US" dirty="0"/>
          </a:p>
        </p:txBody>
      </p:sp>
      <p:sp>
        <p:nvSpPr>
          <p:cNvPr id="24579" name="Content Placeholder 2"/>
          <p:cNvSpPr>
            <a:spLocks noGrp="1"/>
          </p:cNvSpPr>
          <p:nvPr>
            <p:ph idx="1"/>
          </p:nvPr>
        </p:nvSpPr>
        <p:spPr>
          <a:xfrm>
            <a:off x="1257300" y="2286000"/>
            <a:ext cx="6743700" cy="3600450"/>
          </a:xfrm>
        </p:spPr>
        <p:txBody>
          <a:bodyPr/>
          <a:lstStyle/>
          <a:p>
            <a:pPr marL="0" indent="0" algn="ctr">
              <a:buNone/>
            </a:pPr>
            <a:r>
              <a:rPr lang="en-US" altLang="en-US" i="1" dirty="0" smtClean="0">
                <a:solidFill>
                  <a:srgbClr val="FFC000"/>
                </a:solidFill>
                <a:hlinkClick r:id="rId2"/>
              </a:rPr>
              <a:t>https://www.youtube.com/watch?v=d4VS00it40o</a:t>
            </a:r>
            <a:endParaRPr lang="en-US" altLang="en-US" i="1" dirty="0" smtClean="0">
              <a:solidFill>
                <a:srgbClr val="FFC000"/>
              </a:solidFill>
            </a:endParaRPr>
          </a:p>
          <a:p>
            <a:pPr marL="0" indent="0" algn="ctr">
              <a:buNone/>
            </a:pPr>
            <a:endParaRPr lang="en-US" altLang="en-US" i="1" dirty="0" smtClean="0">
              <a:solidFill>
                <a:srgbClr val="FFC000"/>
              </a:solidFill>
            </a:endParaRPr>
          </a:p>
          <a:p>
            <a:pPr marL="0" indent="0" algn="ctr">
              <a:buNone/>
            </a:pPr>
            <a:r>
              <a:rPr lang="en-US" altLang="en-US" i="1" dirty="0" smtClean="0">
                <a:solidFill>
                  <a:srgbClr val="FFC000"/>
                </a:solidFill>
              </a:rPr>
              <a:t>Origin of Life – PBS NOVA</a:t>
            </a:r>
          </a:p>
        </p:txBody>
      </p:sp>
    </p:spTree>
    <p:extLst>
      <p:ext uri="{BB962C8B-B14F-4D97-AF65-F5344CB8AC3E}">
        <p14:creationId xmlns:p14="http://schemas.microsoft.com/office/powerpoint/2010/main" val="1341605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914400"/>
          <a:ext cx="8229600" cy="106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533400" y="2305050"/>
            <a:ext cx="8001000" cy="4324350"/>
          </a:xfrm>
        </p:spPr>
        <p:txBody>
          <a:bodyPr/>
          <a:lstStyle/>
          <a:p>
            <a:r>
              <a:rPr lang="en-US" altLang="en-US" dirty="0" smtClean="0"/>
              <a:t>Sedimentary rock (layers called </a:t>
            </a:r>
            <a:r>
              <a:rPr lang="en-US" altLang="en-US" i="1" dirty="0" smtClean="0"/>
              <a:t>strata</a:t>
            </a:r>
            <a:r>
              <a:rPr lang="en-US" altLang="en-US" dirty="0" smtClean="0"/>
              <a:t>)</a:t>
            </a:r>
          </a:p>
          <a:p>
            <a:endParaRPr lang="en-US" altLang="en-US" sz="1200" dirty="0" smtClean="0"/>
          </a:p>
          <a:p>
            <a:r>
              <a:rPr lang="en-US" altLang="en-US" dirty="0" smtClean="0"/>
              <a:t>Mineralized (hard body structures)</a:t>
            </a:r>
          </a:p>
          <a:p>
            <a:endParaRPr lang="en-US" altLang="en-US" sz="1200" dirty="0" smtClean="0"/>
          </a:p>
          <a:p>
            <a:r>
              <a:rPr lang="en-US" altLang="en-US" dirty="0" smtClean="0"/>
              <a:t>Organic – rare in fossils but found in amber, 		   frozen, tar pits</a:t>
            </a:r>
          </a:p>
          <a:p>
            <a:endParaRPr lang="en-US" altLang="en-US" sz="1200" dirty="0" smtClean="0"/>
          </a:p>
          <a:p>
            <a:r>
              <a:rPr lang="en-US" altLang="en-US" dirty="0" smtClean="0"/>
              <a:t>Incomplete record – many organisms not preserved, fossils destroyed, or not yet found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3" name="Picture 2" descr="25_04_FossilTimeline-L.jpg"/>
          <p:cNvPicPr>
            <a:picLocks noChangeAspect="1"/>
          </p:cNvPicPr>
          <p:nvPr/>
        </p:nvPicPr>
        <p:blipFill rotWithShape="1">
          <a:blip r:embed="rId3">
            <a:extLst>
              <a:ext uri="{28A0092B-C50C-407E-A947-70E740481C1C}">
                <a14:useLocalDpi xmlns:a14="http://schemas.microsoft.com/office/drawing/2010/main" val="0"/>
              </a:ext>
            </a:extLst>
          </a:blip>
          <a:srcRect b="3355"/>
          <a:stretch/>
        </p:blipFill>
        <p:spPr bwMode="auto">
          <a:xfrm>
            <a:off x="533400" y="44450"/>
            <a:ext cx="7924800"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58000" y="2133600"/>
            <a:ext cx="1447800" cy="381000"/>
          </a:xfrm>
          <a:prstGeom prst="rect">
            <a:avLst/>
          </a:prstGeom>
          <a:noFill/>
          <a:ln>
            <a:solidFill>
              <a:srgbClr val="C00000"/>
            </a:solidFill>
          </a:ln>
        </p:spPr>
        <p:txBody>
          <a:bodyPr wrap="square" rtlCol="0">
            <a:spAutoFit/>
          </a:bodyPr>
          <a:lstStyle/>
          <a:p>
            <a:r>
              <a:rPr lang="en-US" dirty="0" smtClean="0">
                <a:hlinkClick r:id="rId4"/>
              </a:rPr>
              <a:t>Cut to Video</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nvGraphicFramePr>
        <p:xfrm>
          <a:off x="381000" y="1673352"/>
          <a:ext cx="8382000" cy="536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 Placeholder 7"/>
          <p:cNvSpPr>
            <a:spLocks noGrp="1"/>
          </p:cNvSpPr>
          <p:nvPr>
            <p:ph type="body" idx="1"/>
          </p:nvPr>
        </p:nvSpPr>
        <p:spPr>
          <a:xfrm>
            <a:off x="381000" y="762000"/>
            <a:ext cx="4041775" cy="762000"/>
          </a:xfrm>
        </p:spPr>
        <p:txBody>
          <a:bodyPr/>
          <a:lstStyle/>
          <a:p>
            <a:pPr algn="ctr">
              <a:defRPr/>
            </a:pPr>
            <a:r>
              <a:rPr lang="en-US" sz="2800" dirty="0" smtClean="0">
                <a:ea typeface="+mn-ea"/>
                <a:cs typeface="+mn-cs"/>
              </a:rPr>
              <a:t>Relative Dating</a:t>
            </a:r>
            <a:endParaRPr lang="en-US" sz="2800" dirty="0">
              <a:ea typeface="+mn-ea"/>
              <a:cs typeface="+mn-cs"/>
            </a:endParaRPr>
          </a:p>
        </p:txBody>
      </p:sp>
      <p:sp>
        <p:nvSpPr>
          <p:cNvPr id="10" name="Text Placeholder 9"/>
          <p:cNvSpPr>
            <a:spLocks noGrp="1"/>
          </p:cNvSpPr>
          <p:nvPr>
            <p:ph type="body" sz="half" idx="3"/>
          </p:nvPr>
        </p:nvSpPr>
        <p:spPr>
          <a:xfrm>
            <a:off x="4721225" y="762000"/>
            <a:ext cx="4041775" cy="762000"/>
          </a:xfrm>
        </p:spPr>
        <p:txBody>
          <a:bodyPr/>
          <a:lstStyle/>
          <a:p>
            <a:pPr algn="ctr">
              <a:defRPr/>
            </a:pPr>
            <a:r>
              <a:rPr lang="en-US" sz="2800" dirty="0" smtClean="0">
                <a:ea typeface="+mn-ea"/>
                <a:cs typeface="+mn-cs"/>
              </a:rPr>
              <a:t>Radiometric Dating</a:t>
            </a:r>
            <a:endParaRPr lang="en-US" sz="2800" dirty="0">
              <a:ea typeface="+mn-ea"/>
              <a:cs typeface="+mn-cs"/>
            </a:endParaRPr>
          </a:p>
        </p:txBody>
      </p:sp>
      <p:sp>
        <p:nvSpPr>
          <p:cNvPr id="9" name="Content Placeholder 8"/>
          <p:cNvSpPr>
            <a:spLocks noGrp="1"/>
          </p:cNvSpPr>
          <p:nvPr>
            <p:ph sz="quarter" idx="2"/>
          </p:nvPr>
        </p:nvSpPr>
        <p:spPr>
          <a:xfrm>
            <a:off x="381000" y="2362200"/>
            <a:ext cx="4041775" cy="3886200"/>
          </a:xfrm>
        </p:spPr>
        <p:txBody>
          <a:bodyPr/>
          <a:lstStyle/>
          <a:p>
            <a:r>
              <a:rPr lang="en-US" altLang="en-US" sz="2800" smtClean="0"/>
              <a:t>Uses order of rock strata to determine relative age of fossils</a:t>
            </a:r>
          </a:p>
        </p:txBody>
      </p:sp>
      <p:sp>
        <p:nvSpPr>
          <p:cNvPr id="11" name="Content Placeholder 10"/>
          <p:cNvSpPr>
            <a:spLocks noGrp="1"/>
          </p:cNvSpPr>
          <p:nvPr>
            <p:ph sz="quarter" idx="4"/>
          </p:nvPr>
        </p:nvSpPr>
        <p:spPr>
          <a:xfrm>
            <a:off x="4718050" y="2362200"/>
            <a:ext cx="4273550" cy="3886200"/>
          </a:xfrm>
        </p:spPr>
        <p:txBody>
          <a:bodyPr/>
          <a:lstStyle/>
          <a:p>
            <a:r>
              <a:rPr lang="en-US" altLang="en-US" sz="2800" dirty="0" smtClean="0"/>
              <a:t>Measure decay of radioactive isotopes present in layers where fossils are found</a:t>
            </a:r>
          </a:p>
          <a:p>
            <a:endParaRPr lang="en-US" altLang="en-US" sz="2800" dirty="0" smtClean="0"/>
          </a:p>
          <a:p>
            <a:r>
              <a:rPr lang="en-US" altLang="en-US" sz="2800" b="1" u="sng" dirty="0" smtClean="0"/>
              <a:t>Half-life</a:t>
            </a:r>
            <a:r>
              <a:rPr lang="en-US" altLang="en-US" sz="2800" b="1" dirty="0" smtClean="0"/>
              <a:t>: </a:t>
            </a:r>
            <a:r>
              <a:rPr lang="en-US" altLang="en-US" sz="2800" dirty="0" smtClean="0"/>
              <a:t># of years for 50% of original sample to decay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1" name="Picture 6" descr="25_05_RadiometricDating-L.jpg"/>
          <p:cNvPicPr>
            <a:picLocks noChangeAspect="1"/>
          </p:cNvPicPr>
          <p:nvPr/>
        </p:nvPicPr>
        <p:blipFill rotWithShape="1">
          <a:blip r:embed="rId2">
            <a:extLst>
              <a:ext uri="{28A0092B-C50C-407E-A947-70E740481C1C}">
                <a14:useLocalDpi xmlns:a14="http://schemas.microsoft.com/office/drawing/2010/main" val="0"/>
              </a:ext>
            </a:extLst>
          </a:blip>
          <a:srcRect b="2388"/>
          <a:stretch/>
        </p:blipFill>
        <p:spPr bwMode="auto">
          <a:xfrm>
            <a:off x="292100" y="127001"/>
            <a:ext cx="8547100" cy="642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381000" y="533400"/>
            <a:ext cx="3352800" cy="1066800"/>
          </a:xfrm>
        </p:spPr>
        <p:txBody>
          <a:bodyPr/>
          <a:lstStyle/>
          <a:p>
            <a:r>
              <a:rPr lang="en-US" altLang="en-US" sz="3200" smtClean="0">
                <a:solidFill>
                  <a:srgbClr val="0000FF"/>
                </a:solidFill>
              </a:rPr>
              <a:t>Geologic Time Scale</a:t>
            </a:r>
          </a:p>
        </p:txBody>
      </p:sp>
      <p:sp>
        <p:nvSpPr>
          <p:cNvPr id="3" name="Content Placeholder 2"/>
          <p:cNvSpPr>
            <a:spLocks noGrp="1"/>
          </p:cNvSpPr>
          <p:nvPr>
            <p:ph idx="1"/>
          </p:nvPr>
        </p:nvSpPr>
        <p:spPr>
          <a:xfrm>
            <a:off x="228600" y="1676400"/>
            <a:ext cx="3505200" cy="4897438"/>
          </a:xfrm>
        </p:spPr>
        <p:txBody>
          <a:bodyPr/>
          <a:lstStyle/>
          <a:p>
            <a:pPr marL="107950" indent="0">
              <a:buFont typeface="Georgia" panose="02040502050405020303" pitchFamily="18" charset="0"/>
              <a:buNone/>
            </a:pPr>
            <a:r>
              <a:rPr lang="en-US" altLang="en-US" dirty="0" smtClean="0"/>
              <a:t>Eon </a:t>
            </a:r>
            <a:r>
              <a:rPr lang="en-US" altLang="en-US" dirty="0" smtClean="0">
                <a:sym typeface="Wingdings" panose="05000000000000000000" pitchFamily="2" charset="2"/>
              </a:rPr>
              <a:t> Era  Period  Epoch </a:t>
            </a:r>
          </a:p>
          <a:p>
            <a:pPr marL="107950" indent="0">
              <a:buFont typeface="Georgia" panose="02040502050405020303" pitchFamily="18" charset="0"/>
              <a:buNone/>
            </a:pPr>
            <a:r>
              <a:rPr lang="en-US" altLang="en-US" dirty="0" smtClean="0"/>
              <a:t>(longest to shortest)</a:t>
            </a:r>
          </a:p>
          <a:p>
            <a:pPr marL="107950" indent="0">
              <a:buFont typeface="Georgia" panose="02040502050405020303" pitchFamily="18" charset="0"/>
              <a:buNone/>
            </a:pPr>
            <a:endParaRPr lang="en-US" altLang="en-US" dirty="0" smtClean="0"/>
          </a:p>
          <a:p>
            <a:pPr marL="107950" indent="0">
              <a:buFont typeface="Georgia" panose="02040502050405020303" pitchFamily="18" charset="0"/>
              <a:buNone/>
            </a:pPr>
            <a:r>
              <a:rPr lang="en-US" altLang="en-US" b="1" u="sng" dirty="0" smtClean="0"/>
              <a:t>Present Day</a:t>
            </a:r>
            <a:r>
              <a:rPr lang="en-US" altLang="en-US" b="1" dirty="0" smtClean="0"/>
              <a:t>: </a:t>
            </a:r>
            <a:r>
              <a:rPr lang="en-US" altLang="en-US" dirty="0" smtClean="0"/>
              <a:t>Phanerozoic Eon, Cenozoic Era, Quaternary Period, Holocene Epoch</a:t>
            </a:r>
          </a:p>
        </p:txBody>
      </p:sp>
      <p:pic>
        <p:nvPicPr>
          <p:cNvPr id="26627" name="Picture 3" descr="25_T01_GeologicRecord-L.jpg"/>
          <p:cNvPicPr>
            <a:picLocks noChangeAspect="1"/>
          </p:cNvPicPr>
          <p:nvPr/>
        </p:nvPicPr>
        <p:blipFill rotWithShape="1">
          <a:blip r:embed="rId2">
            <a:extLst>
              <a:ext uri="{28A0092B-C50C-407E-A947-70E740481C1C}">
                <a14:useLocalDpi xmlns:a14="http://schemas.microsoft.com/office/drawing/2010/main" val="0"/>
              </a:ext>
            </a:extLst>
          </a:blip>
          <a:srcRect b="2487"/>
          <a:stretch/>
        </p:blipFill>
        <p:spPr bwMode="auto">
          <a:xfrm>
            <a:off x="3733800" y="272716"/>
            <a:ext cx="5402262" cy="658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4" descr="25_07EarthHistoryClock_3-L.jpg"/>
          <p:cNvPicPr>
            <a:picLocks noChangeAspect="1"/>
          </p:cNvPicPr>
          <p:nvPr/>
        </p:nvPicPr>
        <p:blipFill rotWithShape="1">
          <a:blip r:embed="rId2">
            <a:extLst>
              <a:ext uri="{28A0092B-C50C-407E-A947-70E740481C1C}">
                <a14:useLocalDpi xmlns:a14="http://schemas.microsoft.com/office/drawing/2010/main" val="0"/>
              </a:ext>
            </a:extLst>
          </a:blip>
          <a:srcRect b="2939"/>
          <a:stretch/>
        </p:blipFill>
        <p:spPr bwMode="auto">
          <a:xfrm>
            <a:off x="2895600" y="985838"/>
            <a:ext cx="5892800" cy="503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p:cNvGraphicFramePr/>
          <p:nvPr/>
        </p:nvGraphicFramePr>
        <p:xfrm>
          <a:off x="336955" y="766599"/>
          <a:ext cx="2819400" cy="198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533400"/>
            <a:ext cx="8229600" cy="914400"/>
          </a:xfrm>
        </p:spPr>
        <p:txBody>
          <a:bodyPr/>
          <a:lstStyle/>
          <a:p>
            <a:r>
              <a:rPr lang="en-US" altLang="en-US" sz="3600" b="1" smtClean="0">
                <a:solidFill>
                  <a:srgbClr val="0000FF"/>
                </a:solidFill>
              </a:rPr>
              <a:t>Key Events in Life’s History</a:t>
            </a:r>
          </a:p>
        </p:txBody>
      </p:sp>
      <p:pic>
        <p:nvPicPr>
          <p:cNvPr id="28674" name="Picture 2" descr="25_UN08Summary_C3-L.jpg"/>
          <p:cNvPicPr>
            <a:picLocks noChangeAspect="1"/>
          </p:cNvPicPr>
          <p:nvPr/>
        </p:nvPicPr>
        <p:blipFill rotWithShape="1">
          <a:blip r:embed="rId2">
            <a:extLst>
              <a:ext uri="{28A0092B-C50C-407E-A947-70E740481C1C}">
                <a14:useLocalDpi xmlns:a14="http://schemas.microsoft.com/office/drawing/2010/main" val="0"/>
              </a:ext>
            </a:extLst>
          </a:blip>
          <a:srcRect b="5128"/>
          <a:stretch/>
        </p:blipFill>
        <p:spPr bwMode="auto">
          <a:xfrm>
            <a:off x="0" y="1638300"/>
            <a:ext cx="90963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a:spLocks noChangeArrowheads="1"/>
          </p:cNvSpPr>
          <p:nvPr/>
        </p:nvSpPr>
        <p:spPr bwMode="auto">
          <a:xfrm>
            <a:off x="1066800" y="1371600"/>
            <a:ext cx="2133600" cy="2133600"/>
          </a:xfrm>
          <a:prstGeom prst="ellipse">
            <a:avLst/>
          </a:prstGeom>
          <a:noFill/>
          <a:ln w="28575">
            <a:solidFill>
              <a:srgbClr val="FF0000"/>
            </a:solidFill>
            <a:round/>
            <a:headEnd/>
            <a:tailEnd/>
          </a:ln>
          <a:effectLst>
            <a:outerShdw dist="25400" dir="5400000" rotWithShape="0">
              <a:srgbClr val="808080">
                <a:alpha val="45000"/>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5" name="Oval 4"/>
          <p:cNvSpPr>
            <a:spLocks noChangeArrowheads="1"/>
          </p:cNvSpPr>
          <p:nvPr/>
        </p:nvSpPr>
        <p:spPr bwMode="auto">
          <a:xfrm>
            <a:off x="3733800" y="1371600"/>
            <a:ext cx="2133600" cy="2133600"/>
          </a:xfrm>
          <a:prstGeom prst="ellipse">
            <a:avLst/>
          </a:prstGeom>
          <a:noFill/>
          <a:ln w="28575">
            <a:solidFill>
              <a:srgbClr val="FF0000"/>
            </a:solidFill>
            <a:round/>
            <a:headEnd/>
            <a:tailEnd/>
          </a:ln>
          <a:effectLst>
            <a:outerShdw dist="25400" dir="5400000" rotWithShape="0">
              <a:srgbClr val="808080">
                <a:alpha val="45000"/>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6" name="Cloud 5"/>
          <p:cNvSpPr>
            <a:spLocks/>
          </p:cNvSpPr>
          <p:nvPr/>
        </p:nvSpPr>
        <p:spPr bwMode="auto">
          <a:xfrm>
            <a:off x="1447800" y="4876800"/>
            <a:ext cx="3200400" cy="1524000"/>
          </a:xfrm>
          <a:custGeom>
            <a:avLst/>
            <a:gdLst>
              <a:gd name="T0" fmla="*/ 2147483647 w 43200"/>
              <a:gd name="T1" fmla="*/ 1149273377 h 43200"/>
              <a:gd name="T2" fmla="*/ 1003707670 w 43200"/>
              <a:gd name="T3" fmla="*/ 1114282407 h 43200"/>
              <a:gd name="T4" fmla="*/ 2147483647 w 43200"/>
              <a:gd name="T5" fmla="*/ 1532203988 h 43200"/>
              <a:gd name="T6" fmla="*/ 2147483647 w 43200"/>
              <a:gd name="T7" fmla="*/ 1548931582 h 43200"/>
              <a:gd name="T8" fmla="*/ 2147483647 w 43200"/>
              <a:gd name="T9" fmla="*/ 1716205257 h 43200"/>
              <a:gd name="T10" fmla="*/ 2147483647 w 43200"/>
              <a:gd name="T11" fmla="*/ 1639812782 h 43200"/>
              <a:gd name="T12" fmla="*/ 2147483647 w 43200"/>
              <a:gd name="T13" fmla="*/ 1525706316 h 43200"/>
              <a:gd name="T14" fmla="*/ 2147483647 w 43200"/>
              <a:gd name="T15" fmla="*/ 1609518625 h 43200"/>
              <a:gd name="T16" fmla="*/ 2147483647 w 43200"/>
              <a:gd name="T17" fmla="*/ 1007771282 h 43200"/>
              <a:gd name="T18" fmla="*/ 2147483647 w 43200"/>
              <a:gd name="T19" fmla="*/ 1321069628 h 43200"/>
              <a:gd name="T20" fmla="*/ 2147483647 w 43200"/>
              <a:gd name="T21" fmla="*/ 674101360 h 43200"/>
              <a:gd name="T22" fmla="*/ 2147483647 w 43200"/>
              <a:gd name="T23" fmla="*/ 791587931 h 43200"/>
              <a:gd name="T24" fmla="*/ 2147483647 w 43200"/>
              <a:gd name="T25" fmla="*/ 238222578 h 43200"/>
              <a:gd name="T26" fmla="*/ 2147483647 w 43200"/>
              <a:gd name="T27" fmla="*/ 293717063 h 43200"/>
              <a:gd name="T28" fmla="*/ 2147483647 w 43200"/>
              <a:gd name="T29" fmla="*/ 173508705 h 43200"/>
              <a:gd name="T30" fmla="*/ 2147483647 w 43200"/>
              <a:gd name="T31" fmla="*/ 102735274 h 43200"/>
              <a:gd name="T32" fmla="*/ 2147483647 w 43200"/>
              <a:gd name="T33" fmla="*/ 207226535 h 43200"/>
              <a:gd name="T34" fmla="*/ 2147483647 w 43200"/>
              <a:gd name="T35" fmla="*/ 146200178 h 43200"/>
              <a:gd name="T36" fmla="*/ 2147483647 w 43200"/>
              <a:gd name="T37" fmla="*/ 227949054 h 43200"/>
              <a:gd name="T38" fmla="*/ 2147483647 w 43200"/>
              <a:gd name="T39" fmla="*/ 287132289 h 43200"/>
              <a:gd name="T40" fmla="*/ 1917730353 w 43200"/>
              <a:gd name="T41" fmla="*/ 693199796 h 43200"/>
              <a:gd name="T42" fmla="*/ 1812249984 w 43200"/>
              <a:gd name="T43" fmla="*/ 630900264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noFill/>
          <a:ln w="28575">
            <a:solidFill>
              <a:schemeClr val="accent1"/>
            </a:solidFill>
            <a:miter lim="800000"/>
            <a:headEnd/>
            <a:tailEnd/>
          </a:ln>
          <a:effectLst>
            <a:outerShdw dist="25400" dir="5400000" rotWithShape="0">
              <a:srgbClr val="808080">
                <a:alpha val="45000"/>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r>
              <a:rPr lang="en-US" sz="2000" b="1" dirty="0">
                <a:solidFill>
                  <a:srgbClr val="FF0000"/>
                </a:solidFill>
                <a:ea typeface="+mn-ea"/>
                <a:cs typeface="Arial" pitchFamily="34" charset="0"/>
              </a:rPr>
              <a:t>O</a:t>
            </a:r>
            <a:r>
              <a:rPr lang="en-US" sz="2000" b="1" baseline="-25000" dirty="0">
                <a:solidFill>
                  <a:srgbClr val="FF0000"/>
                </a:solidFill>
                <a:ea typeface="+mn-ea"/>
                <a:cs typeface="Arial" pitchFamily="34" charset="0"/>
              </a:rPr>
              <a:t>2</a:t>
            </a:r>
            <a:r>
              <a:rPr lang="en-US" sz="2000" b="1" dirty="0">
                <a:solidFill>
                  <a:srgbClr val="FF0000"/>
                </a:solidFill>
                <a:ea typeface="+mn-ea"/>
                <a:cs typeface="Arial" pitchFamily="34" charset="0"/>
              </a:rPr>
              <a:t> accumulates in atmosphere</a:t>
            </a:r>
          </a:p>
          <a:p>
            <a:pPr algn="ctr">
              <a:defRPr/>
            </a:pPr>
            <a:r>
              <a:rPr lang="en-US" sz="2000" b="1" dirty="0">
                <a:solidFill>
                  <a:srgbClr val="FF0000"/>
                </a:solidFill>
                <a:ea typeface="+mn-ea"/>
                <a:cs typeface="Arial" pitchFamily="34" charset="0"/>
              </a:rPr>
              <a:t>(2.7 </a:t>
            </a:r>
            <a:r>
              <a:rPr lang="en-US" sz="2000" b="1" dirty="0" err="1">
                <a:solidFill>
                  <a:srgbClr val="FF0000"/>
                </a:solidFill>
                <a:ea typeface="+mn-ea"/>
                <a:cs typeface="Arial" pitchFamily="34" charset="0"/>
              </a:rPr>
              <a:t>bya</a:t>
            </a:r>
            <a:r>
              <a:rPr lang="en-US" sz="2000" b="1" dirty="0">
                <a:solidFill>
                  <a:srgbClr val="FF0000"/>
                </a:solidFill>
                <a:ea typeface="+mn-ea"/>
                <a:cs typeface="Arial" pitchFamily="34" charset="0"/>
              </a:rPr>
              <a:t>)</a:t>
            </a:r>
          </a:p>
        </p:txBody>
      </p:sp>
      <p:sp>
        <p:nvSpPr>
          <p:cNvPr id="7" name="Up Arrow 6"/>
          <p:cNvSpPr>
            <a:spLocks noChangeArrowheads="1"/>
          </p:cNvSpPr>
          <p:nvPr/>
        </p:nvSpPr>
        <p:spPr bwMode="auto">
          <a:xfrm>
            <a:off x="2971800" y="3810000"/>
            <a:ext cx="228600" cy="1143000"/>
          </a:xfrm>
          <a:prstGeom prst="upArrow">
            <a:avLst>
              <a:gd name="adj1" fmla="val 50000"/>
              <a:gd name="adj2" fmla="val 50000"/>
            </a:avLst>
          </a:prstGeom>
          <a:solidFill>
            <a:srgbClr val="FF0000"/>
          </a:solidFill>
          <a:ln w="9525">
            <a:solidFill>
              <a:schemeClr val="tx1"/>
            </a:solidFill>
            <a:miter lim="800000"/>
            <a:headEnd/>
            <a:tailEnd/>
          </a:ln>
          <a:effectLst>
            <a:outerShdw dist="25400" dir="5400000" rotWithShape="0">
              <a:srgbClr val="808080">
                <a:alpha val="45000"/>
              </a:srgbClr>
            </a:outerShdw>
          </a:effectLst>
        </p:spPr>
        <p:txBody>
          <a:bodyPr anchor="ctr"/>
          <a:lstStyle/>
          <a:p>
            <a:pPr algn="ctr">
              <a:defRPr/>
            </a:pPr>
            <a:endParaRPr lang="en-US">
              <a:solidFill>
                <a:schemeClr val="lt1"/>
              </a:solidFill>
              <a:latin typeface="+mn-lt"/>
              <a:ea typeface="+mn-ea"/>
            </a:endParaRPr>
          </a:p>
        </p:txBody>
      </p:sp>
      <p:sp>
        <p:nvSpPr>
          <p:cNvPr id="8" name="Up Arrow 7"/>
          <p:cNvSpPr>
            <a:spLocks noChangeArrowheads="1"/>
          </p:cNvSpPr>
          <p:nvPr/>
        </p:nvSpPr>
        <p:spPr bwMode="auto">
          <a:xfrm>
            <a:off x="8382000" y="3962400"/>
            <a:ext cx="228600" cy="1066800"/>
          </a:xfrm>
          <a:prstGeom prst="upArrow">
            <a:avLst>
              <a:gd name="adj1" fmla="val 50000"/>
              <a:gd name="adj2" fmla="val 49994"/>
            </a:avLst>
          </a:prstGeom>
          <a:solidFill>
            <a:srgbClr val="FF0000"/>
          </a:solidFill>
          <a:ln w="9525">
            <a:solidFill>
              <a:schemeClr val="tx1"/>
            </a:solidFill>
            <a:miter lim="800000"/>
            <a:headEnd/>
            <a:tailEnd/>
          </a:ln>
          <a:effectLst>
            <a:outerShdw dist="25400" dir="5400000" rotWithShape="0">
              <a:srgbClr val="808080">
                <a:alpha val="45000"/>
              </a:srgbClr>
            </a:outerShdw>
          </a:effectLst>
        </p:spPr>
        <p:txBody>
          <a:bodyPr anchor="ctr"/>
          <a:lstStyle/>
          <a:p>
            <a:pPr algn="ctr">
              <a:defRPr/>
            </a:pPr>
            <a:endParaRPr lang="en-US">
              <a:solidFill>
                <a:schemeClr val="lt1"/>
              </a:solidFill>
              <a:latin typeface="+mn-lt"/>
              <a:ea typeface="+mn-ea"/>
            </a:endParaRPr>
          </a:p>
        </p:txBody>
      </p:sp>
      <p:sp>
        <p:nvSpPr>
          <p:cNvPr id="9" name="Rectangle 8"/>
          <p:cNvSpPr>
            <a:spLocks noChangeArrowheads="1"/>
          </p:cNvSpPr>
          <p:nvPr/>
        </p:nvSpPr>
        <p:spPr bwMode="auto">
          <a:xfrm>
            <a:off x="7772400" y="5029200"/>
            <a:ext cx="1295400" cy="1066800"/>
          </a:xfrm>
          <a:prstGeom prst="rect">
            <a:avLst/>
          </a:prstGeom>
          <a:noFill/>
          <a:ln w="28575">
            <a:solidFill>
              <a:schemeClr val="tx1"/>
            </a:solidFill>
            <a:miter lim="800000"/>
            <a:headEnd/>
            <a:tailEnd/>
          </a:ln>
          <a:effectLst>
            <a:outerShdw dist="25400" dir="5400000" rotWithShape="0">
              <a:srgbClr val="808080">
                <a:alpha val="45000"/>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r>
              <a:rPr lang="en-US" sz="2000" b="1" dirty="0">
                <a:solidFill>
                  <a:srgbClr val="FF0000"/>
                </a:solidFill>
                <a:ea typeface="+mn-ea"/>
                <a:cs typeface="Arial" pitchFamily="34" charset="0"/>
              </a:rPr>
              <a:t>Humans</a:t>
            </a:r>
          </a:p>
          <a:p>
            <a:pPr algn="ctr">
              <a:defRPr/>
            </a:pPr>
            <a:r>
              <a:rPr lang="en-US" sz="2000" b="1" dirty="0">
                <a:solidFill>
                  <a:srgbClr val="FF0000"/>
                </a:solidFill>
                <a:ea typeface="+mn-ea"/>
                <a:cs typeface="Arial" pitchFamily="34" charset="0"/>
              </a:rPr>
              <a:t>(200,000)</a:t>
            </a:r>
          </a:p>
        </p:txBody>
      </p:sp>
      <p:sp>
        <p:nvSpPr>
          <p:cNvPr id="10" name="Oval 9"/>
          <p:cNvSpPr>
            <a:spLocks noChangeArrowheads="1"/>
          </p:cNvSpPr>
          <p:nvPr/>
        </p:nvSpPr>
        <p:spPr bwMode="auto">
          <a:xfrm>
            <a:off x="5867400" y="1524000"/>
            <a:ext cx="1676400" cy="1905000"/>
          </a:xfrm>
          <a:prstGeom prst="ellipse">
            <a:avLst/>
          </a:prstGeom>
          <a:noFill/>
          <a:ln w="28575">
            <a:solidFill>
              <a:srgbClr val="FF0000"/>
            </a:solidFill>
            <a:round/>
            <a:headEnd/>
            <a:tailEnd/>
          </a:ln>
          <a:effectLst>
            <a:outerShdw dist="25400" dir="5400000" rotWithShape="0">
              <a:srgbClr val="808080">
                <a:alpha val="45000"/>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11" name="Oval 10"/>
          <p:cNvSpPr>
            <a:spLocks noChangeArrowheads="1"/>
          </p:cNvSpPr>
          <p:nvPr/>
        </p:nvSpPr>
        <p:spPr bwMode="auto">
          <a:xfrm>
            <a:off x="7391400" y="1447800"/>
            <a:ext cx="1752600" cy="1828800"/>
          </a:xfrm>
          <a:prstGeom prst="ellipse">
            <a:avLst/>
          </a:prstGeom>
          <a:noFill/>
          <a:ln w="28575">
            <a:solidFill>
              <a:srgbClr val="FF0000"/>
            </a:solidFill>
            <a:round/>
            <a:headEnd/>
            <a:tailEnd/>
          </a:ln>
          <a:effectLst>
            <a:outerShdw dist="25400" dir="5400000" rotWithShape="0">
              <a:srgbClr val="808080">
                <a:alpha val="45000"/>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2" name="TextBox 1"/>
          <p:cNvSpPr txBox="1"/>
          <p:nvPr/>
        </p:nvSpPr>
        <p:spPr>
          <a:xfrm>
            <a:off x="76200" y="6248400"/>
            <a:ext cx="2133600" cy="646331"/>
          </a:xfrm>
          <a:prstGeom prst="rect">
            <a:avLst/>
          </a:prstGeom>
          <a:noFill/>
        </p:spPr>
        <p:txBody>
          <a:bodyPr wrap="square" rtlCol="0">
            <a:spAutoFit/>
          </a:bodyPr>
          <a:lstStyle/>
          <a:p>
            <a:r>
              <a:rPr lang="en-US" dirty="0" smtClean="0">
                <a:hlinkClick r:id="rId3"/>
              </a:rPr>
              <a:t>Life Before Oxygen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457200"/>
            <a:ext cx="8229600" cy="1066800"/>
          </a:xfrm>
        </p:spPr>
        <p:txBody>
          <a:bodyPr/>
          <a:lstStyle/>
          <a:p>
            <a:r>
              <a:rPr lang="en-US" altLang="en-US" smtClean="0"/>
              <a:t>What you need to know:</a:t>
            </a:r>
          </a:p>
        </p:txBody>
      </p:sp>
      <p:sp>
        <p:nvSpPr>
          <p:cNvPr id="15362" name="Content Placeholder 2"/>
          <p:cNvSpPr>
            <a:spLocks noGrp="1"/>
          </p:cNvSpPr>
          <p:nvPr>
            <p:ph idx="1"/>
          </p:nvPr>
        </p:nvSpPr>
        <p:spPr>
          <a:xfrm>
            <a:off x="0" y="1371600"/>
            <a:ext cx="9144000" cy="5486400"/>
          </a:xfrm>
        </p:spPr>
        <p:txBody>
          <a:bodyPr/>
          <a:lstStyle/>
          <a:p>
            <a:r>
              <a:rPr lang="en-US" altLang="en-US" sz="2400" dirty="0" smtClean="0"/>
              <a:t>1) A scientific hypothesis about the origin of life on Earth.</a:t>
            </a:r>
          </a:p>
          <a:p>
            <a:r>
              <a:rPr lang="en-US" altLang="en-US" sz="2400" dirty="0" smtClean="0"/>
              <a:t>2) The age of the Earth and when prokaryotic and 		eukaryotic life emerged.</a:t>
            </a:r>
          </a:p>
          <a:p>
            <a:r>
              <a:rPr lang="en-US" altLang="en-US" sz="2400" dirty="0" smtClean="0"/>
              <a:t>3) Characteristics of the early planet and its atmosphere.</a:t>
            </a:r>
          </a:p>
          <a:p>
            <a:r>
              <a:rPr lang="en-US" altLang="en-US" sz="2400" dirty="0" smtClean="0"/>
              <a:t>4) How Miller &amp; Urey tested the Oparin-Haldane hypothesis 	and what they learned.</a:t>
            </a:r>
          </a:p>
          <a:p>
            <a:r>
              <a:rPr lang="en-US" altLang="en-US" sz="2400" dirty="0" smtClean="0"/>
              <a:t>5) Methods used to date fossils and rocks and how fossil 	evidence contributes to our understanding of changes 		in life on Earth.</a:t>
            </a:r>
          </a:p>
          <a:p>
            <a:r>
              <a:rPr lang="en-US" altLang="en-US" sz="2400" dirty="0" smtClean="0"/>
              <a:t>6) Evidence for endosymbiosis.</a:t>
            </a:r>
          </a:p>
          <a:p>
            <a:r>
              <a:rPr lang="en-US" altLang="en-US" sz="2400" dirty="0" smtClean="0"/>
              <a:t>7) How continental drift can explain the current distribution of 	species</a:t>
            </a:r>
            <a:r>
              <a:rPr lang="en-US" altLang="en-US" sz="2400" dirty="0"/>
              <a:t> </a:t>
            </a:r>
            <a:r>
              <a:rPr lang="en-US" altLang="en-US" sz="2400" dirty="0" smtClean="0"/>
              <a:t>(biogeography)</a:t>
            </a:r>
          </a:p>
          <a:p>
            <a:r>
              <a:rPr lang="en-US" altLang="en-US" sz="2400" dirty="0" smtClean="0"/>
              <a:t>8) How extinction events open habitats that may result in 	adaptive radiation.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HHMI </a:t>
            </a:r>
            <a:r>
              <a:rPr lang="en-US" dirty="0" err="1" smtClean="0"/>
              <a:t>Biointeractive</a:t>
            </a:r>
            <a:r>
              <a:rPr lang="en-US" dirty="0" smtClean="0"/>
              <a:t> Click &amp; Learn</a:t>
            </a:r>
            <a:endParaRPr lang="en-US" dirty="0"/>
          </a:p>
        </p:txBody>
      </p:sp>
      <p:sp>
        <p:nvSpPr>
          <p:cNvPr id="6" name="Content Placeholder 5"/>
          <p:cNvSpPr>
            <a:spLocks noGrp="1"/>
          </p:cNvSpPr>
          <p:nvPr>
            <p:ph idx="1"/>
          </p:nvPr>
        </p:nvSpPr>
        <p:spPr/>
        <p:txBody>
          <a:bodyPr/>
          <a:lstStyle/>
          <a:p>
            <a:r>
              <a:rPr lang="en-US" dirty="0" smtClean="0">
                <a:hlinkClick r:id="rId2"/>
              </a:rPr>
              <a:t>Geological History of O2</a:t>
            </a:r>
            <a:endParaRPr lang="en-US" dirty="0" smtClean="0"/>
          </a:p>
          <a:p>
            <a:endParaRPr lang="en-US" dirty="0"/>
          </a:p>
          <a:p>
            <a:r>
              <a:rPr lang="en-US" dirty="0" smtClean="0">
                <a:hlinkClick r:id="rId3"/>
              </a:rPr>
              <a:t>Deep History of Life on Earth</a:t>
            </a:r>
            <a:endParaRPr lang="en-US" dirty="0"/>
          </a:p>
        </p:txBody>
      </p:sp>
      <p:sp>
        <p:nvSpPr>
          <p:cNvPr id="7" name="TextBox 6"/>
          <p:cNvSpPr txBox="1"/>
          <p:nvPr/>
        </p:nvSpPr>
        <p:spPr>
          <a:xfrm>
            <a:off x="453189" y="3886200"/>
            <a:ext cx="8458200" cy="2585323"/>
          </a:xfrm>
          <a:prstGeom prst="rect">
            <a:avLst/>
          </a:prstGeom>
          <a:noFill/>
        </p:spPr>
        <p:txBody>
          <a:bodyPr wrap="square" rtlCol="0">
            <a:spAutoFit/>
          </a:bodyPr>
          <a:lstStyle/>
          <a:p>
            <a:pPr marL="342900" indent="-342900">
              <a:buFont typeface="+mj-lt"/>
              <a:buAutoNum type="arabicPeriod"/>
            </a:pPr>
            <a:r>
              <a:rPr lang="en-US" dirty="0" smtClean="0"/>
              <a:t>In groups of 4, spend some time exploring the 2 click &amp; learns using the planner provided</a:t>
            </a:r>
            <a:r>
              <a:rPr lang="en-US" dirty="0" smtClean="0"/>
              <a:t>.  Each person does NOT need to fill out the entire chart…it is for information gathering ONLY.</a:t>
            </a:r>
          </a:p>
          <a:p>
            <a:pPr marL="342900" indent="-342900">
              <a:buFont typeface="+mj-lt"/>
              <a:buAutoNum type="arabicPeriod"/>
            </a:pPr>
            <a:endParaRPr lang="en-US" dirty="0" smtClean="0"/>
          </a:p>
          <a:p>
            <a:r>
              <a:rPr lang="en-US" dirty="0" smtClean="0"/>
              <a:t>2. Use </a:t>
            </a:r>
            <a:r>
              <a:rPr lang="en-US" dirty="0" smtClean="0"/>
              <a:t>the rubric create </a:t>
            </a:r>
            <a:r>
              <a:rPr lang="en-US" dirty="0" smtClean="0"/>
              <a:t>an “Outstanding” Poster. </a:t>
            </a:r>
          </a:p>
          <a:p>
            <a:endParaRPr lang="en-US" dirty="0" smtClean="0"/>
          </a:p>
          <a:p>
            <a:r>
              <a:rPr lang="en-US" dirty="0" smtClean="0"/>
              <a:t>3. Class presentation of posters.</a:t>
            </a:r>
          </a:p>
          <a:p>
            <a:endParaRPr lang="en-US" dirty="0" smtClean="0"/>
          </a:p>
          <a:p>
            <a:r>
              <a:rPr lang="en-US" dirty="0" smtClean="0"/>
              <a:t>4. Poster evaluations.</a:t>
            </a:r>
            <a:endParaRPr lang="en-US" dirty="0"/>
          </a:p>
        </p:txBody>
      </p:sp>
    </p:spTree>
    <p:extLst>
      <p:ext uri="{BB962C8B-B14F-4D97-AF65-F5344CB8AC3E}">
        <p14:creationId xmlns:p14="http://schemas.microsoft.com/office/powerpoint/2010/main" val="1361268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41325" y="563563"/>
            <a:ext cx="8229600" cy="1066800"/>
          </a:xfrm>
        </p:spPr>
        <p:txBody>
          <a:bodyPr/>
          <a:lstStyle/>
          <a:p>
            <a:pPr eaLnBrk="1" hangingPunct="1"/>
            <a:r>
              <a:rPr lang="en-US" altLang="en-US" smtClean="0"/>
              <a:t>First Eukaryotes</a:t>
            </a:r>
          </a:p>
        </p:txBody>
      </p:sp>
      <p:pic>
        <p:nvPicPr>
          <p:cNvPr id="43011" name="Picture 4" descr="04_13"/>
          <p:cNvPicPr>
            <a:picLocks noChangeAspect="1" noChangeArrowheads="1"/>
          </p:cNvPicPr>
          <p:nvPr/>
        </p:nvPicPr>
        <p:blipFill>
          <a:blip r:embed="rId6">
            <a:extLst>
              <a:ext uri="{28A0092B-C50C-407E-A947-70E740481C1C}">
                <a14:useLocalDpi xmlns:a14="http://schemas.microsoft.com/office/drawing/2010/main" val="0"/>
              </a:ext>
            </a:extLst>
          </a:blip>
          <a:srcRect l="5624" t="16499" r="1125" b="36000"/>
          <a:stretch>
            <a:fillRect/>
          </a:stretch>
        </p:blipFill>
        <p:spPr bwMode="auto">
          <a:xfrm>
            <a:off x="760413" y="2806700"/>
            <a:ext cx="7843837"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63" name="Rectangle 3" descr="Rectangle: Click to edit Master text styles&#10;Second level&#10;Third level&#10;Fourth level&#10;Fifth level"/>
          <p:cNvSpPr>
            <a:spLocks noGrp="1" noChangeArrowheads="1"/>
          </p:cNvSpPr>
          <p:nvPr>
            <p:ph type="body" idx="1"/>
          </p:nvPr>
        </p:nvSpPr>
        <p:spPr>
          <a:xfrm>
            <a:off x="838200" y="1379538"/>
            <a:ext cx="7772400" cy="1630362"/>
          </a:xfrm>
        </p:spPr>
        <p:txBody>
          <a:bodyPr/>
          <a:lstStyle/>
          <a:p>
            <a:pPr eaLnBrk="1" hangingPunct="1">
              <a:lnSpc>
                <a:spcPct val="90000"/>
              </a:lnSpc>
            </a:pPr>
            <a:r>
              <a:rPr lang="en-US" altLang="en-US" smtClean="0"/>
              <a:t>Development of internal membranes</a:t>
            </a:r>
            <a:endParaRPr lang="en-US" altLang="en-US" sz="2600" smtClean="0"/>
          </a:p>
          <a:p>
            <a:pPr lvl="1" eaLnBrk="1" hangingPunct="1">
              <a:lnSpc>
                <a:spcPct val="90000"/>
              </a:lnSpc>
            </a:pPr>
            <a:r>
              <a:rPr lang="en-US" altLang="en-US" sz="2400" smtClean="0">
                <a:ea typeface="ＭＳ Ｐゴシック" panose="020B0600070205080204" pitchFamily="34" charset="-128"/>
              </a:rPr>
              <a:t>create internal micro-environments</a:t>
            </a:r>
          </a:p>
          <a:p>
            <a:pPr lvl="1" eaLnBrk="1" hangingPunct="1">
              <a:lnSpc>
                <a:spcPct val="90000"/>
              </a:lnSpc>
            </a:pPr>
            <a:r>
              <a:rPr lang="en-US" altLang="en-US" sz="2400" u="sng" smtClean="0">
                <a:ea typeface="ＭＳ Ｐゴシック" panose="020B0600070205080204" pitchFamily="34" charset="-128"/>
              </a:rPr>
              <a:t>advantage</a:t>
            </a:r>
            <a:r>
              <a:rPr lang="en-US" altLang="en-US" sz="2400" smtClean="0">
                <a:ea typeface="ＭＳ Ｐゴシック" panose="020B0600070205080204" pitchFamily="34" charset="-128"/>
              </a:rPr>
              <a:t>: specialization = increase efficiency</a:t>
            </a:r>
          </a:p>
          <a:p>
            <a:pPr lvl="2" eaLnBrk="1" hangingPunct="1">
              <a:lnSpc>
                <a:spcPct val="90000"/>
              </a:lnSpc>
            </a:pPr>
            <a:r>
              <a:rPr lang="en-US" altLang="en-US" sz="2000" smtClean="0">
                <a:ea typeface="ＭＳ Ｐゴシック" panose="020B0600070205080204" pitchFamily="34" charset="-128"/>
              </a:rPr>
              <a:t>natural selection</a:t>
            </a:r>
            <a:r>
              <a:rPr lang="en-US" altLang="en-US" sz="2000" i="1" smtClean="0">
                <a:ea typeface="ＭＳ Ｐゴシック" panose="020B0600070205080204" pitchFamily="34" charset="-128"/>
              </a:rPr>
              <a:t>!</a:t>
            </a:r>
            <a:endParaRPr lang="en-US" altLang="en-US" sz="2000" smtClean="0">
              <a:ea typeface="ＭＳ Ｐゴシック" panose="020B0600070205080204" pitchFamily="34" charset="-128"/>
            </a:endParaRPr>
          </a:p>
        </p:txBody>
      </p:sp>
      <p:sp>
        <p:nvSpPr>
          <p:cNvPr id="450565" name="Rectangle 5"/>
          <p:cNvSpPr>
            <a:spLocks noChangeArrowheads="1"/>
          </p:cNvSpPr>
          <p:nvPr/>
        </p:nvSpPr>
        <p:spPr bwMode="auto">
          <a:xfrm>
            <a:off x="109538" y="3200400"/>
            <a:ext cx="20081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85000"/>
              </a:lnSpc>
            </a:pPr>
            <a:r>
              <a:rPr lang="en-US" altLang="en-US" sz="1800" b="1">
                <a:solidFill>
                  <a:srgbClr val="000000"/>
                </a:solidFill>
              </a:rPr>
              <a:t>infolding of the</a:t>
            </a:r>
            <a:br>
              <a:rPr lang="en-US" altLang="en-US" sz="1800" b="1">
                <a:solidFill>
                  <a:srgbClr val="000000"/>
                </a:solidFill>
              </a:rPr>
            </a:br>
            <a:r>
              <a:rPr lang="en-US" altLang="en-US" sz="1800" b="1">
                <a:solidFill>
                  <a:srgbClr val="000000"/>
                </a:solidFill>
              </a:rPr>
              <a:t>plasma membrane</a:t>
            </a:r>
          </a:p>
        </p:txBody>
      </p:sp>
      <p:sp>
        <p:nvSpPr>
          <p:cNvPr id="43014" name="Rectangle 6"/>
          <p:cNvSpPr>
            <a:spLocks noChangeArrowheads="1"/>
          </p:cNvSpPr>
          <p:nvPr/>
        </p:nvSpPr>
        <p:spPr bwMode="auto">
          <a:xfrm>
            <a:off x="441325" y="4911725"/>
            <a:ext cx="49530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85000"/>
              </a:lnSpc>
            </a:pPr>
            <a:r>
              <a:rPr lang="en-US" altLang="en-US" sz="1800" b="1">
                <a:solidFill>
                  <a:srgbClr val="000000"/>
                </a:solidFill>
              </a:rPr>
              <a:t>DNA</a:t>
            </a:r>
            <a:endParaRPr lang="en-US" altLang="en-US" sz="1800" b="1"/>
          </a:p>
        </p:txBody>
      </p:sp>
      <p:sp>
        <p:nvSpPr>
          <p:cNvPr id="43015" name="Rectangle 7"/>
          <p:cNvSpPr>
            <a:spLocks noChangeArrowheads="1"/>
          </p:cNvSpPr>
          <p:nvPr/>
        </p:nvSpPr>
        <p:spPr bwMode="auto">
          <a:xfrm>
            <a:off x="2401888" y="5360988"/>
            <a:ext cx="8763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85000"/>
              </a:lnSpc>
            </a:pPr>
            <a:r>
              <a:rPr lang="en-US" altLang="en-US" sz="1800" b="1">
                <a:solidFill>
                  <a:srgbClr val="000000"/>
                </a:solidFill>
              </a:rPr>
              <a:t>cell wall</a:t>
            </a:r>
            <a:endParaRPr lang="en-US" altLang="en-US" sz="1800" b="1"/>
          </a:p>
        </p:txBody>
      </p:sp>
      <p:sp>
        <p:nvSpPr>
          <p:cNvPr id="43016" name="Rectangle 8"/>
          <p:cNvSpPr>
            <a:spLocks noChangeArrowheads="1"/>
          </p:cNvSpPr>
          <p:nvPr/>
        </p:nvSpPr>
        <p:spPr bwMode="auto">
          <a:xfrm>
            <a:off x="2663825" y="3108325"/>
            <a:ext cx="12192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85000"/>
              </a:lnSpc>
            </a:pPr>
            <a:r>
              <a:rPr lang="en-US" altLang="en-US" sz="1800" b="1">
                <a:solidFill>
                  <a:srgbClr val="000000"/>
                </a:solidFill>
              </a:rPr>
              <a:t>plasma</a:t>
            </a:r>
          </a:p>
          <a:p>
            <a:pPr algn="l">
              <a:lnSpc>
                <a:spcPct val="85000"/>
              </a:lnSpc>
            </a:pPr>
            <a:r>
              <a:rPr lang="en-US" altLang="en-US" sz="1800" b="1">
                <a:solidFill>
                  <a:srgbClr val="000000"/>
                </a:solidFill>
              </a:rPr>
              <a:t>membrane </a:t>
            </a:r>
          </a:p>
        </p:txBody>
      </p:sp>
      <p:sp>
        <p:nvSpPr>
          <p:cNvPr id="450569" name="Rectangle 9"/>
          <p:cNvSpPr>
            <a:spLocks noChangeArrowheads="1"/>
          </p:cNvSpPr>
          <p:nvPr/>
        </p:nvSpPr>
        <p:spPr bwMode="auto">
          <a:xfrm>
            <a:off x="771525" y="5749925"/>
            <a:ext cx="1581150" cy="609600"/>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9144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2000" b="1">
                <a:solidFill>
                  <a:srgbClr val="CC0000"/>
                </a:solidFill>
              </a:rPr>
              <a:t>Prokaryotic</a:t>
            </a:r>
          </a:p>
          <a:p>
            <a:pPr>
              <a:lnSpc>
                <a:spcPct val="85000"/>
              </a:lnSpc>
            </a:pPr>
            <a:r>
              <a:rPr lang="en-US" altLang="en-US" sz="2000" b="1">
                <a:solidFill>
                  <a:srgbClr val="CC0000"/>
                </a:solidFill>
              </a:rPr>
              <a:t>cell</a:t>
            </a:r>
          </a:p>
        </p:txBody>
      </p:sp>
      <p:sp>
        <p:nvSpPr>
          <p:cNvPr id="450570" name="Rectangle 10"/>
          <p:cNvSpPr>
            <a:spLocks noChangeArrowheads="1"/>
          </p:cNvSpPr>
          <p:nvPr/>
        </p:nvSpPr>
        <p:spPr bwMode="auto">
          <a:xfrm>
            <a:off x="3571875" y="5749925"/>
            <a:ext cx="1654175" cy="1025525"/>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800" b="1">
                <a:solidFill>
                  <a:srgbClr val="CC0000"/>
                </a:solidFill>
              </a:rPr>
              <a:t>Prokaryotic ancestor of eukaryotic cells</a:t>
            </a:r>
          </a:p>
        </p:txBody>
      </p:sp>
      <p:sp>
        <p:nvSpPr>
          <p:cNvPr id="450571" name="Rectangle 11"/>
          <p:cNvSpPr>
            <a:spLocks noChangeArrowheads="1"/>
          </p:cNvSpPr>
          <p:nvPr/>
        </p:nvSpPr>
        <p:spPr bwMode="auto">
          <a:xfrm>
            <a:off x="6831013" y="5749925"/>
            <a:ext cx="1482725" cy="609600"/>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9144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2000" b="1">
                <a:solidFill>
                  <a:srgbClr val="CC0000"/>
                </a:solidFill>
              </a:rPr>
              <a:t>Eukaryotic</a:t>
            </a:r>
          </a:p>
          <a:p>
            <a:pPr>
              <a:lnSpc>
                <a:spcPct val="85000"/>
              </a:lnSpc>
            </a:pPr>
            <a:r>
              <a:rPr lang="en-US" altLang="en-US" sz="2000" b="1">
                <a:solidFill>
                  <a:srgbClr val="CC0000"/>
                </a:solidFill>
              </a:rPr>
              <a:t>cell</a:t>
            </a:r>
          </a:p>
        </p:txBody>
      </p:sp>
      <p:sp>
        <p:nvSpPr>
          <p:cNvPr id="43020" name="Line 12"/>
          <p:cNvSpPr>
            <a:spLocks noChangeShapeType="1"/>
          </p:cNvSpPr>
          <p:nvPr/>
        </p:nvSpPr>
        <p:spPr bwMode="auto">
          <a:xfrm flipV="1">
            <a:off x="954088" y="4714875"/>
            <a:ext cx="820737" cy="2682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1" name="Line 13"/>
          <p:cNvSpPr>
            <a:spLocks noChangeShapeType="1"/>
          </p:cNvSpPr>
          <p:nvPr/>
        </p:nvSpPr>
        <p:spPr bwMode="auto">
          <a:xfrm>
            <a:off x="2155825" y="5045075"/>
            <a:ext cx="277813" cy="2778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2" name="Freeform 14"/>
          <p:cNvSpPr>
            <a:spLocks/>
          </p:cNvSpPr>
          <p:nvPr/>
        </p:nvSpPr>
        <p:spPr bwMode="auto">
          <a:xfrm>
            <a:off x="1393825" y="3698875"/>
            <a:ext cx="584200" cy="520700"/>
          </a:xfrm>
          <a:custGeom>
            <a:avLst/>
            <a:gdLst>
              <a:gd name="T0" fmla="*/ 216 w 368"/>
              <a:gd name="T1" fmla="*/ 328 h 328"/>
              <a:gd name="T2" fmla="*/ 0 w 368"/>
              <a:gd name="T3" fmla="*/ 0 h 328"/>
              <a:gd name="T4" fmla="*/ 368 w 368"/>
              <a:gd name="T5" fmla="*/ 208 h 328"/>
              <a:gd name="T6" fmla="*/ 0 60000 65536"/>
              <a:gd name="T7" fmla="*/ 0 60000 65536"/>
              <a:gd name="T8" fmla="*/ 0 60000 65536"/>
              <a:gd name="T9" fmla="*/ 0 w 368"/>
              <a:gd name="T10" fmla="*/ 0 h 328"/>
              <a:gd name="T11" fmla="*/ 368 w 368"/>
              <a:gd name="T12" fmla="*/ 328 h 328"/>
            </a:gdLst>
            <a:ahLst/>
            <a:cxnLst>
              <a:cxn ang="T6">
                <a:pos x="T0" y="T1"/>
              </a:cxn>
              <a:cxn ang="T7">
                <a:pos x="T2" y="T3"/>
              </a:cxn>
              <a:cxn ang="T8">
                <a:pos x="T4" y="T5"/>
              </a:cxn>
            </a:cxnLst>
            <a:rect l="T9" t="T10" r="T11" b="T12"/>
            <a:pathLst>
              <a:path w="368" h="328">
                <a:moveTo>
                  <a:pt x="216" y="328"/>
                </a:moveTo>
                <a:lnTo>
                  <a:pt x="0" y="0"/>
                </a:lnTo>
                <a:lnTo>
                  <a:pt x="368" y="208"/>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50575" name="Rectangle 15"/>
          <p:cNvSpPr>
            <a:spLocks noChangeArrowheads="1"/>
          </p:cNvSpPr>
          <p:nvPr/>
        </p:nvSpPr>
        <p:spPr bwMode="auto">
          <a:xfrm>
            <a:off x="5373688" y="2928938"/>
            <a:ext cx="1562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85000"/>
              </a:lnSpc>
            </a:pPr>
            <a:r>
              <a:rPr lang="en-US" altLang="en-US" sz="1800" b="1" u="sng">
                <a:solidFill>
                  <a:srgbClr val="008000"/>
                </a:solidFill>
              </a:rPr>
              <a:t>endoplasmic</a:t>
            </a:r>
            <a:br>
              <a:rPr lang="en-US" altLang="en-US" sz="1800" b="1" u="sng">
                <a:solidFill>
                  <a:srgbClr val="008000"/>
                </a:solidFill>
              </a:rPr>
            </a:br>
            <a:r>
              <a:rPr lang="en-US" altLang="en-US" sz="1800" b="1" u="sng">
                <a:solidFill>
                  <a:srgbClr val="008000"/>
                </a:solidFill>
              </a:rPr>
              <a:t>reticulum (ER)</a:t>
            </a:r>
            <a:endParaRPr lang="en-US" altLang="en-US" sz="1800" b="1">
              <a:solidFill>
                <a:srgbClr val="000000"/>
              </a:solidFill>
            </a:endParaRPr>
          </a:p>
        </p:txBody>
      </p:sp>
      <p:sp>
        <p:nvSpPr>
          <p:cNvPr id="43024" name="Rectangle 16"/>
          <p:cNvSpPr>
            <a:spLocks noChangeArrowheads="1"/>
          </p:cNvSpPr>
          <p:nvPr/>
        </p:nvSpPr>
        <p:spPr bwMode="auto">
          <a:xfrm>
            <a:off x="7199313" y="2813050"/>
            <a:ext cx="1944687"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85000"/>
              </a:lnSpc>
            </a:pPr>
            <a:r>
              <a:rPr lang="en-US" altLang="en-US" sz="1800" b="1">
                <a:solidFill>
                  <a:srgbClr val="000000"/>
                </a:solidFill>
              </a:rPr>
              <a:t>nuclear envelope</a:t>
            </a:r>
          </a:p>
        </p:txBody>
      </p:sp>
      <p:sp>
        <p:nvSpPr>
          <p:cNvPr id="43025" name="Line 17"/>
          <p:cNvSpPr>
            <a:spLocks noChangeShapeType="1"/>
          </p:cNvSpPr>
          <p:nvPr/>
        </p:nvSpPr>
        <p:spPr bwMode="auto">
          <a:xfrm>
            <a:off x="6169025" y="3395663"/>
            <a:ext cx="506413" cy="6858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6" name="Line 18"/>
          <p:cNvSpPr>
            <a:spLocks noChangeShapeType="1"/>
          </p:cNvSpPr>
          <p:nvPr/>
        </p:nvSpPr>
        <p:spPr bwMode="auto">
          <a:xfrm flipH="1">
            <a:off x="7404100" y="3771900"/>
            <a:ext cx="965200" cy="6794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7" name="Line 19"/>
          <p:cNvSpPr>
            <a:spLocks noChangeShapeType="1"/>
          </p:cNvSpPr>
          <p:nvPr/>
        </p:nvSpPr>
        <p:spPr bwMode="auto">
          <a:xfrm flipH="1">
            <a:off x="7477125" y="3089275"/>
            <a:ext cx="330200" cy="11049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580" name="Rectangle 20"/>
          <p:cNvSpPr>
            <a:spLocks noChangeArrowheads="1"/>
          </p:cNvSpPr>
          <p:nvPr/>
        </p:nvSpPr>
        <p:spPr bwMode="auto">
          <a:xfrm>
            <a:off x="8124825" y="3517900"/>
            <a:ext cx="86360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85000"/>
              </a:lnSpc>
            </a:pPr>
            <a:r>
              <a:rPr lang="en-US" altLang="en-US" sz="1800" b="1" u="sng">
                <a:solidFill>
                  <a:srgbClr val="008000"/>
                </a:solidFill>
              </a:rPr>
              <a:t>nucleus</a:t>
            </a:r>
            <a:endParaRPr lang="en-US" altLang="en-US" sz="1800" b="1"/>
          </a:p>
        </p:txBody>
      </p:sp>
      <p:sp>
        <p:nvSpPr>
          <p:cNvPr id="43029" name="Line 21"/>
          <p:cNvSpPr>
            <a:spLocks noChangeShapeType="1"/>
          </p:cNvSpPr>
          <p:nvPr/>
        </p:nvSpPr>
        <p:spPr bwMode="auto">
          <a:xfrm flipH="1">
            <a:off x="2359025" y="3302000"/>
            <a:ext cx="309563" cy="4984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0" name="Rectangle 22"/>
          <p:cNvSpPr>
            <a:spLocks noChangeArrowheads="1"/>
          </p:cNvSpPr>
          <p:nvPr/>
        </p:nvSpPr>
        <p:spPr bwMode="auto">
          <a:xfrm>
            <a:off x="5311775" y="5426075"/>
            <a:ext cx="11557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85000"/>
              </a:lnSpc>
            </a:pPr>
            <a:r>
              <a:rPr lang="en-US" altLang="en-US" sz="1800" b="1">
                <a:solidFill>
                  <a:srgbClr val="000000"/>
                </a:solidFill>
              </a:rPr>
              <a:t>plasma </a:t>
            </a:r>
          </a:p>
          <a:p>
            <a:pPr algn="l">
              <a:lnSpc>
                <a:spcPct val="85000"/>
              </a:lnSpc>
            </a:pPr>
            <a:r>
              <a:rPr lang="en-US" altLang="en-US" sz="1800" b="1">
                <a:solidFill>
                  <a:srgbClr val="000000"/>
                </a:solidFill>
              </a:rPr>
              <a:t>membrane</a:t>
            </a:r>
          </a:p>
        </p:txBody>
      </p:sp>
      <p:sp>
        <p:nvSpPr>
          <p:cNvPr id="43031" name="Line 23"/>
          <p:cNvSpPr>
            <a:spLocks noChangeShapeType="1"/>
          </p:cNvSpPr>
          <p:nvPr/>
        </p:nvSpPr>
        <p:spPr bwMode="auto">
          <a:xfrm flipV="1">
            <a:off x="6226175" y="5311775"/>
            <a:ext cx="298450" cy="2381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2" name="Rectangle 27"/>
          <p:cNvSpPr>
            <a:spLocks noChangeArrowheads="1"/>
          </p:cNvSpPr>
          <p:nvPr/>
        </p:nvSpPr>
        <p:spPr bwMode="auto">
          <a:xfrm>
            <a:off x="7734300" y="463550"/>
            <a:ext cx="1220788" cy="488950"/>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0F116A"/>
                </a:solidFill>
              </a:rPr>
              <a:t>~2 bya</a:t>
            </a:r>
          </a:p>
        </p:txBody>
      </p:sp>
    </p:spTree>
    <p:extLst>
      <p:ext uri="{BB962C8B-B14F-4D97-AF65-F5344CB8AC3E}">
        <p14:creationId xmlns:p14="http://schemas.microsoft.com/office/powerpoint/2010/main" val="3445686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0569"/>
                                        </p:tgtEl>
                                        <p:attrNameLst>
                                          <p:attrName>style.visibility</p:attrName>
                                        </p:attrNameLst>
                                      </p:cBhvr>
                                      <p:to>
                                        <p:strVal val="visible"/>
                                      </p:to>
                                    </p:set>
                                    <p:animEffect transition="in" filter="wipe(left)">
                                      <p:cBhvr>
                                        <p:cTn id="7" dur="500"/>
                                        <p:tgtEl>
                                          <p:spTgt spid="450569"/>
                                        </p:tgtEl>
                                      </p:cBhvr>
                                    </p:animEffect>
                                  </p:childTnLst>
                                  <p:subTnLst>
                                    <p:audio>
                                      <p:cMediaNode>
                                        <p:cTn display="0" masterRel="sameClick">
                                          <p:stCondLst>
                                            <p:cond evt="begin" delay="0">
                                              <p:tn val="5"/>
                                            </p:cond>
                                          </p:stCondLst>
                                          <p:endCondLst>
                                            <p:cond evt="onStopAudio" delay="0">
                                              <p:tgtEl>
                                                <p:sldTgt/>
                                              </p:tgtEl>
                                            </p:cond>
                                          </p:endCondLst>
                                        </p:cTn>
                                        <p:tgtEl>
                                          <p:sndTgt r:embed="rId2" name="Vibro Up"/>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0565">
                                            <p:txEl>
                                              <p:pRg st="0" end="0"/>
                                            </p:txEl>
                                          </p:spTgt>
                                        </p:tgtEl>
                                        <p:attrNameLst>
                                          <p:attrName>style.visibility</p:attrName>
                                        </p:attrNameLst>
                                      </p:cBhvr>
                                      <p:to>
                                        <p:strVal val="visible"/>
                                      </p:to>
                                    </p:set>
                                    <p:animEffect transition="in" filter="wipe(left)">
                                      <p:cBhvr>
                                        <p:cTn id="12" dur="500"/>
                                        <p:tgtEl>
                                          <p:spTgt spid="450565">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Pong"/>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50570"/>
                                        </p:tgtEl>
                                        <p:attrNameLst>
                                          <p:attrName>style.visibility</p:attrName>
                                        </p:attrNameLst>
                                      </p:cBhvr>
                                      <p:to>
                                        <p:strVal val="visible"/>
                                      </p:to>
                                    </p:set>
                                    <p:animEffect transition="in" filter="wipe(left)">
                                      <p:cBhvr>
                                        <p:cTn id="17" dur="500"/>
                                        <p:tgtEl>
                                          <p:spTgt spid="450570"/>
                                        </p:tgtEl>
                                      </p:cBhvr>
                                    </p:animEffect>
                                  </p:childTnLst>
                                  <p:subTnLst>
                                    <p:audio>
                                      <p:cMediaNode>
                                        <p:cTn display="0" masterRel="sameClick">
                                          <p:stCondLst>
                                            <p:cond evt="begin" delay="0">
                                              <p:tn val="15"/>
                                            </p:cond>
                                          </p:stCondLst>
                                          <p:endCondLst>
                                            <p:cond evt="onStopAudio" delay="0">
                                              <p:tgtEl>
                                                <p:sldTgt/>
                                              </p:tgtEl>
                                            </p:cond>
                                          </p:endCondLst>
                                        </p:cTn>
                                        <p:tgtEl>
                                          <p:sndTgt r:embed="rId2" name="Vibro Up"/>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50575">
                                            <p:txEl>
                                              <p:pRg st="0" end="0"/>
                                            </p:txEl>
                                          </p:spTgt>
                                        </p:tgtEl>
                                        <p:attrNameLst>
                                          <p:attrName>style.visibility</p:attrName>
                                        </p:attrNameLst>
                                      </p:cBhvr>
                                      <p:to>
                                        <p:strVal val="visible"/>
                                      </p:to>
                                    </p:set>
                                    <p:animEffect transition="in" filter="wipe(left)">
                                      <p:cBhvr>
                                        <p:cTn id="22" dur="500"/>
                                        <p:tgtEl>
                                          <p:spTgt spid="450575">
                                            <p:txEl>
                                              <p:pRg st="0" end="0"/>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Pong"/>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50580">
                                            <p:txEl>
                                              <p:pRg st="0" end="0"/>
                                            </p:txEl>
                                          </p:spTgt>
                                        </p:tgtEl>
                                        <p:attrNameLst>
                                          <p:attrName>style.visibility</p:attrName>
                                        </p:attrNameLst>
                                      </p:cBhvr>
                                      <p:to>
                                        <p:strVal val="visible"/>
                                      </p:to>
                                    </p:set>
                                    <p:animEffect transition="in" filter="wipe(left)">
                                      <p:cBhvr>
                                        <p:cTn id="27" dur="500"/>
                                        <p:tgtEl>
                                          <p:spTgt spid="450580">
                                            <p:txEl>
                                              <p:pRg st="0" end="0"/>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Pong"/>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50571"/>
                                        </p:tgtEl>
                                        <p:attrNameLst>
                                          <p:attrName>style.visibility</p:attrName>
                                        </p:attrNameLst>
                                      </p:cBhvr>
                                      <p:to>
                                        <p:strVal val="visible"/>
                                      </p:to>
                                    </p:set>
                                    <p:animEffect transition="in" filter="wipe(left)">
                                      <p:cBhvr>
                                        <p:cTn id="32" dur="500"/>
                                        <p:tgtEl>
                                          <p:spTgt spid="450571"/>
                                        </p:tgtEl>
                                      </p:cBhvr>
                                    </p:animEffect>
                                  </p:childTnLst>
                                  <p:subTnLst>
                                    <p:audio>
                                      <p:cMediaNode>
                                        <p:cTn display="0" masterRel="sameClick">
                                          <p:stCondLst>
                                            <p:cond evt="begin" delay="0">
                                              <p:tn val="30"/>
                                            </p:cond>
                                          </p:stCondLst>
                                          <p:endCondLst>
                                            <p:cond evt="onStopAudio" delay="0">
                                              <p:tgtEl>
                                                <p:sldTgt/>
                                              </p:tgtEl>
                                            </p:cond>
                                          </p:endCondLst>
                                        </p:cTn>
                                        <p:tgtEl>
                                          <p:sndTgt r:embed="rId4" name="Chimes"/>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50563">
                                            <p:txEl>
                                              <p:pRg st="1" end="1"/>
                                            </p:txEl>
                                          </p:spTgt>
                                        </p:tgtEl>
                                        <p:attrNameLst>
                                          <p:attrName>style.visibility</p:attrName>
                                        </p:attrNameLst>
                                      </p:cBhvr>
                                      <p:to>
                                        <p:strVal val="visible"/>
                                      </p:to>
                                    </p:set>
                                    <p:anim calcmode="lin" valueType="num">
                                      <p:cBhvr additive="base">
                                        <p:cTn id="37" dur="500" fill="hold"/>
                                        <p:tgtEl>
                                          <p:spTgt spid="450563">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505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50563">
                                            <p:txEl>
                                              <p:pRg st="2" end="2"/>
                                            </p:txEl>
                                          </p:spTgt>
                                        </p:tgtEl>
                                        <p:attrNameLst>
                                          <p:attrName>style.visibility</p:attrName>
                                        </p:attrNameLst>
                                      </p:cBhvr>
                                      <p:to>
                                        <p:strVal val="visible"/>
                                      </p:to>
                                    </p:set>
                                    <p:anim calcmode="lin" valueType="num">
                                      <p:cBhvr additive="base">
                                        <p:cTn id="43" dur="500" fill="hold"/>
                                        <p:tgtEl>
                                          <p:spTgt spid="450563">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5056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50563">
                                            <p:txEl>
                                              <p:pRg st="3" end="3"/>
                                            </p:txEl>
                                          </p:spTgt>
                                        </p:tgtEl>
                                        <p:attrNameLst>
                                          <p:attrName>style.visibility</p:attrName>
                                        </p:attrNameLst>
                                      </p:cBhvr>
                                      <p:to>
                                        <p:strVal val="visible"/>
                                      </p:to>
                                    </p:set>
                                    <p:anim calcmode="lin" valueType="num">
                                      <p:cBhvr additive="base">
                                        <p:cTn id="49" dur="500" fill="hold"/>
                                        <p:tgtEl>
                                          <p:spTgt spid="450563">
                                            <p:txEl>
                                              <p:pRg st="3" end="3"/>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5056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3" grpId="0" build="p" autoUpdateAnimBg="0"/>
      <p:bldP spid="450565" grpId="0" build="p" autoUpdateAnimBg="0"/>
      <p:bldP spid="450569" grpId="0" animBg="1" autoUpdateAnimBg="0"/>
      <p:bldP spid="450570" grpId="0" animBg="1" autoUpdateAnimBg="0"/>
      <p:bldP spid="450571" grpId="0" animBg="1" autoUpdateAnimBg="0"/>
      <p:bldP spid="450575" grpId="0" build="p" autoUpdateAnimBg="0"/>
      <p:bldP spid="450580"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36538" y="426403"/>
            <a:ext cx="8229600" cy="1066800"/>
          </a:xfrm>
        </p:spPr>
        <p:txBody>
          <a:bodyPr/>
          <a:lstStyle/>
          <a:p>
            <a:pPr eaLnBrk="1" hangingPunct="1"/>
            <a:r>
              <a:rPr lang="en-US" altLang="en-US" dirty="0" smtClean="0"/>
              <a:t>1</a:t>
            </a:r>
            <a:r>
              <a:rPr lang="en-US" altLang="en-US" baseline="30000" dirty="0" smtClean="0"/>
              <a:t>st</a:t>
            </a:r>
            <a:r>
              <a:rPr lang="en-US" altLang="en-US" dirty="0" smtClean="0"/>
              <a:t> Endosymbiosis</a:t>
            </a:r>
          </a:p>
        </p:txBody>
      </p:sp>
      <p:pic>
        <p:nvPicPr>
          <p:cNvPr id="44035" name="Picture 5" descr="04_14"/>
          <p:cNvPicPr>
            <a:picLocks noChangeAspect="1" noChangeArrowheads="1"/>
          </p:cNvPicPr>
          <p:nvPr/>
        </p:nvPicPr>
        <p:blipFill>
          <a:blip r:embed="rId7">
            <a:extLst>
              <a:ext uri="{28A0092B-C50C-407E-A947-70E740481C1C}">
                <a14:useLocalDpi xmlns:a14="http://schemas.microsoft.com/office/drawing/2010/main" val="0"/>
              </a:ext>
            </a:extLst>
          </a:blip>
          <a:srcRect b="58501"/>
          <a:stretch>
            <a:fillRect/>
          </a:stretch>
        </p:blipFill>
        <p:spPr bwMode="auto">
          <a:xfrm>
            <a:off x="236538" y="3444875"/>
            <a:ext cx="841057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6294" name="Rectangle 6"/>
          <p:cNvSpPr>
            <a:spLocks noChangeArrowheads="1"/>
          </p:cNvSpPr>
          <p:nvPr/>
        </p:nvSpPr>
        <p:spPr bwMode="auto">
          <a:xfrm>
            <a:off x="277813" y="6089650"/>
            <a:ext cx="2036762" cy="669925"/>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9144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2100" b="1">
                <a:solidFill>
                  <a:srgbClr val="CC0000"/>
                </a:solidFill>
                <a:cs typeface="Geneva" charset="0"/>
              </a:rPr>
              <a:t>Ancestral </a:t>
            </a:r>
          </a:p>
          <a:p>
            <a:pPr>
              <a:lnSpc>
                <a:spcPct val="90000"/>
              </a:lnSpc>
            </a:pPr>
            <a:r>
              <a:rPr lang="en-US" altLang="en-US" sz="2100" b="1">
                <a:solidFill>
                  <a:srgbClr val="CC0000"/>
                </a:solidFill>
                <a:cs typeface="Geneva" charset="0"/>
              </a:rPr>
              <a:t>eukaryotic cell</a:t>
            </a:r>
            <a:endParaRPr lang="en-US" altLang="en-US" sz="2100" b="1">
              <a:cs typeface="Geneva" charset="0"/>
            </a:endParaRPr>
          </a:p>
        </p:txBody>
      </p:sp>
      <p:sp>
        <p:nvSpPr>
          <p:cNvPr id="396295" name="Rectangle 7"/>
          <p:cNvSpPr>
            <a:spLocks noChangeArrowheads="1"/>
          </p:cNvSpPr>
          <p:nvPr/>
        </p:nvSpPr>
        <p:spPr bwMode="auto">
          <a:xfrm>
            <a:off x="6248400" y="6065838"/>
            <a:ext cx="2732088" cy="669925"/>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9144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2100" b="1">
                <a:solidFill>
                  <a:srgbClr val="CC0000"/>
                </a:solidFill>
                <a:cs typeface="Geneva" charset="0"/>
              </a:rPr>
              <a:t>Eukaryotic cell</a:t>
            </a:r>
          </a:p>
          <a:p>
            <a:pPr>
              <a:lnSpc>
                <a:spcPct val="90000"/>
              </a:lnSpc>
            </a:pPr>
            <a:r>
              <a:rPr lang="en-US" altLang="en-US" sz="2100" b="1">
                <a:solidFill>
                  <a:srgbClr val="CC0000"/>
                </a:solidFill>
                <a:cs typeface="Geneva" charset="0"/>
              </a:rPr>
              <a:t>with mitochondrion</a:t>
            </a:r>
            <a:r>
              <a:rPr lang="en-US" altLang="en-US" sz="2100" b="1">
                <a:solidFill>
                  <a:srgbClr val="000000"/>
                </a:solidFill>
                <a:cs typeface="Geneva" charset="0"/>
              </a:rPr>
              <a:t> </a:t>
            </a:r>
          </a:p>
        </p:txBody>
      </p:sp>
      <p:sp>
        <p:nvSpPr>
          <p:cNvPr id="44038" name="Rectangle 8"/>
          <p:cNvSpPr>
            <a:spLocks noChangeArrowheads="1"/>
          </p:cNvSpPr>
          <p:nvPr/>
        </p:nvSpPr>
        <p:spPr bwMode="auto">
          <a:xfrm>
            <a:off x="1027113" y="3516313"/>
            <a:ext cx="25463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900" b="1">
                <a:solidFill>
                  <a:srgbClr val="000000"/>
                </a:solidFill>
                <a:cs typeface="Geneva" charset="0"/>
              </a:rPr>
              <a:t>internal membrane system</a:t>
            </a:r>
          </a:p>
        </p:txBody>
      </p:sp>
      <p:sp>
        <p:nvSpPr>
          <p:cNvPr id="396297" name="Rectangle 9"/>
          <p:cNvSpPr>
            <a:spLocks noChangeArrowheads="1"/>
          </p:cNvSpPr>
          <p:nvPr/>
        </p:nvSpPr>
        <p:spPr bwMode="auto">
          <a:xfrm>
            <a:off x="4308475" y="3652838"/>
            <a:ext cx="20780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900" b="1">
                <a:solidFill>
                  <a:srgbClr val="000000"/>
                </a:solidFill>
                <a:cs typeface="Geneva" charset="0"/>
              </a:rPr>
              <a:t>aerobic bacterium</a:t>
            </a:r>
          </a:p>
        </p:txBody>
      </p:sp>
      <p:sp>
        <p:nvSpPr>
          <p:cNvPr id="396298" name="Rectangle 10"/>
          <p:cNvSpPr>
            <a:spLocks noChangeArrowheads="1"/>
          </p:cNvSpPr>
          <p:nvPr/>
        </p:nvSpPr>
        <p:spPr bwMode="auto">
          <a:xfrm>
            <a:off x="7024688" y="3700463"/>
            <a:ext cx="16891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900" b="1" u="sng">
                <a:solidFill>
                  <a:srgbClr val="CC0000"/>
                </a:solidFill>
                <a:cs typeface="Geneva" charset="0"/>
              </a:rPr>
              <a:t>mitochondrion</a:t>
            </a:r>
            <a:endParaRPr lang="en-US" altLang="en-US" sz="2000" b="1">
              <a:cs typeface="Geneva" charset="0"/>
            </a:endParaRPr>
          </a:p>
        </p:txBody>
      </p:sp>
      <p:sp>
        <p:nvSpPr>
          <p:cNvPr id="44041" name="Line 11"/>
          <p:cNvSpPr>
            <a:spLocks noChangeShapeType="1"/>
          </p:cNvSpPr>
          <p:nvPr/>
        </p:nvSpPr>
        <p:spPr bwMode="auto">
          <a:xfrm flipH="1">
            <a:off x="8143875" y="3971925"/>
            <a:ext cx="141288" cy="10350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2" name="Line 12"/>
          <p:cNvSpPr>
            <a:spLocks noChangeShapeType="1"/>
          </p:cNvSpPr>
          <p:nvPr/>
        </p:nvSpPr>
        <p:spPr bwMode="auto">
          <a:xfrm>
            <a:off x="5189538" y="3911600"/>
            <a:ext cx="128587" cy="44926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3" name="Freeform 13"/>
          <p:cNvSpPr>
            <a:spLocks/>
          </p:cNvSpPr>
          <p:nvPr/>
        </p:nvSpPr>
        <p:spPr bwMode="auto">
          <a:xfrm>
            <a:off x="1457325" y="4135438"/>
            <a:ext cx="765175" cy="509587"/>
          </a:xfrm>
          <a:custGeom>
            <a:avLst/>
            <a:gdLst>
              <a:gd name="T0" fmla="*/ 0 w 447"/>
              <a:gd name="T1" fmla="*/ 66 h 231"/>
              <a:gd name="T2" fmla="*/ 447 w 447"/>
              <a:gd name="T3" fmla="*/ 0 h 231"/>
              <a:gd name="T4" fmla="*/ 207 w 447"/>
              <a:gd name="T5" fmla="*/ 231 h 231"/>
              <a:gd name="T6" fmla="*/ 0 60000 65536"/>
              <a:gd name="T7" fmla="*/ 0 60000 65536"/>
              <a:gd name="T8" fmla="*/ 0 60000 65536"/>
              <a:gd name="T9" fmla="*/ 0 w 447"/>
              <a:gd name="T10" fmla="*/ 0 h 231"/>
              <a:gd name="T11" fmla="*/ 447 w 447"/>
              <a:gd name="T12" fmla="*/ 231 h 231"/>
            </a:gdLst>
            <a:ahLst/>
            <a:cxnLst>
              <a:cxn ang="T6">
                <a:pos x="T0" y="T1"/>
              </a:cxn>
              <a:cxn ang="T7">
                <a:pos x="T2" y="T3"/>
              </a:cxn>
              <a:cxn ang="T8">
                <a:pos x="T4" y="T5"/>
              </a:cxn>
            </a:cxnLst>
            <a:rect l="T9" t="T10" r="T11" b="T12"/>
            <a:pathLst>
              <a:path w="447" h="231">
                <a:moveTo>
                  <a:pt x="0" y="66"/>
                </a:moveTo>
                <a:lnTo>
                  <a:pt x="447" y="0"/>
                </a:lnTo>
                <a:lnTo>
                  <a:pt x="207" y="23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044" name="Rectangle 18"/>
          <p:cNvSpPr>
            <a:spLocks noChangeArrowheads="1"/>
          </p:cNvSpPr>
          <p:nvPr/>
        </p:nvSpPr>
        <p:spPr bwMode="auto">
          <a:xfrm>
            <a:off x="5219700" y="5181600"/>
            <a:ext cx="14081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500" b="1">
                <a:solidFill>
                  <a:srgbClr val="000000"/>
                </a:solidFill>
                <a:cs typeface="Geneva" charset="0"/>
              </a:rPr>
              <a:t>Endosymbiosis</a:t>
            </a:r>
            <a:endParaRPr lang="en-US" altLang="en-US" sz="1900" b="1">
              <a:solidFill>
                <a:srgbClr val="000000"/>
              </a:solidFill>
              <a:cs typeface="Geneva" charset="0"/>
            </a:endParaRPr>
          </a:p>
        </p:txBody>
      </p:sp>
      <p:pic>
        <p:nvPicPr>
          <p:cNvPr id="44045" name="Picture 26" descr="26-02-EvolClockAnalogy-L"/>
          <p:cNvPicPr>
            <a:picLocks noChangeAspect="1" noChangeArrowheads="1"/>
          </p:cNvPicPr>
          <p:nvPr/>
        </p:nvPicPr>
        <p:blipFill>
          <a:blip r:embed="rId8">
            <a:extLst>
              <a:ext uri="{28A0092B-C50C-407E-A947-70E740481C1C}">
                <a14:useLocalDpi xmlns:a14="http://schemas.microsoft.com/office/drawing/2010/main" val="0"/>
              </a:ext>
            </a:extLst>
          </a:blip>
          <a:srcRect b="3600"/>
          <a:stretch>
            <a:fillRect/>
          </a:stretch>
        </p:blipFill>
        <p:spPr bwMode="auto">
          <a:xfrm>
            <a:off x="6213475" y="11113"/>
            <a:ext cx="2935288"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6315" name="Oval 27"/>
          <p:cNvSpPr>
            <a:spLocks noChangeArrowheads="1"/>
          </p:cNvSpPr>
          <p:nvPr/>
        </p:nvSpPr>
        <p:spPr bwMode="auto">
          <a:xfrm>
            <a:off x="6249988" y="2970213"/>
            <a:ext cx="1303337" cy="542925"/>
          </a:xfrm>
          <a:prstGeom prst="ellipse">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96291" name="Rectangle 3" descr="Rectangle: Click to edit Master text styles&#10;Second level&#10;Third level&#10;Fourth level&#10;Fifth level"/>
          <p:cNvSpPr>
            <a:spLocks noGrp="1" noChangeArrowheads="1"/>
          </p:cNvSpPr>
          <p:nvPr>
            <p:ph type="body" idx="1"/>
          </p:nvPr>
        </p:nvSpPr>
        <p:spPr>
          <a:xfrm>
            <a:off x="579438" y="1371600"/>
            <a:ext cx="8467725" cy="2098675"/>
          </a:xfrm>
        </p:spPr>
        <p:txBody>
          <a:bodyPr/>
          <a:lstStyle/>
          <a:p>
            <a:pPr eaLnBrk="1" hangingPunct="1">
              <a:lnSpc>
                <a:spcPct val="90000"/>
              </a:lnSpc>
            </a:pPr>
            <a:r>
              <a:rPr lang="en-US" altLang="en-US" sz="2600" dirty="0" smtClean="0"/>
              <a:t>Evolution of eukaryotes</a:t>
            </a:r>
            <a:endParaRPr lang="en-US" altLang="en-US" sz="2200" dirty="0" smtClean="0"/>
          </a:p>
          <a:p>
            <a:pPr lvl="1" eaLnBrk="1" hangingPunct="1">
              <a:lnSpc>
                <a:spcPct val="90000"/>
              </a:lnSpc>
            </a:pPr>
            <a:r>
              <a:rPr lang="en-US" altLang="en-US" sz="2000" dirty="0" smtClean="0">
                <a:ea typeface="ＭＳ Ｐゴシック" panose="020B0600070205080204" pitchFamily="34" charset="-128"/>
              </a:rPr>
              <a:t>origin of </a:t>
            </a:r>
            <a:r>
              <a:rPr lang="en-US" altLang="en-US" sz="2000" u="sng" dirty="0" smtClean="0">
                <a:solidFill>
                  <a:srgbClr val="CC0000"/>
                </a:solidFill>
                <a:ea typeface="ＭＳ Ｐゴシック" panose="020B0600070205080204" pitchFamily="34" charset="-128"/>
              </a:rPr>
              <a:t>mitochondria</a:t>
            </a:r>
            <a:endParaRPr lang="en-US" altLang="en-US" sz="2000" dirty="0" smtClean="0">
              <a:ea typeface="ＭＳ Ｐゴシック" panose="020B0600070205080204" pitchFamily="34" charset="-128"/>
            </a:endParaRPr>
          </a:p>
          <a:p>
            <a:pPr lvl="1" eaLnBrk="1" hangingPunct="1">
              <a:lnSpc>
                <a:spcPct val="90000"/>
              </a:lnSpc>
            </a:pPr>
            <a:r>
              <a:rPr lang="en-US" altLang="en-US" sz="2000" dirty="0" smtClean="0">
                <a:ea typeface="ＭＳ Ｐゴシック" panose="020B0600070205080204" pitchFamily="34" charset="-128"/>
              </a:rPr>
              <a:t>engulfed aerobic bacteria, but </a:t>
            </a:r>
            <a:br>
              <a:rPr lang="en-US" altLang="en-US" sz="2000" dirty="0" smtClean="0">
                <a:ea typeface="ＭＳ Ｐゴシック" panose="020B0600070205080204" pitchFamily="34" charset="-128"/>
              </a:rPr>
            </a:br>
            <a:r>
              <a:rPr lang="en-US" altLang="en-US" sz="2000" dirty="0" smtClean="0">
                <a:ea typeface="ＭＳ Ｐゴシック" panose="020B0600070205080204" pitchFamily="34" charset="-128"/>
              </a:rPr>
              <a:t>did not digest them</a:t>
            </a:r>
          </a:p>
          <a:p>
            <a:pPr lvl="1" eaLnBrk="1" hangingPunct="1">
              <a:lnSpc>
                <a:spcPct val="90000"/>
              </a:lnSpc>
            </a:pPr>
            <a:r>
              <a:rPr lang="en-US" altLang="en-US" sz="2000" dirty="0" smtClean="0">
                <a:ea typeface="ＭＳ Ｐゴシック" panose="020B0600070205080204" pitchFamily="34" charset="-128"/>
              </a:rPr>
              <a:t>mutually beneficial relationship</a:t>
            </a:r>
          </a:p>
          <a:p>
            <a:pPr lvl="2" eaLnBrk="1" hangingPunct="1">
              <a:lnSpc>
                <a:spcPct val="90000"/>
              </a:lnSpc>
            </a:pPr>
            <a:r>
              <a:rPr lang="en-US" altLang="en-US" sz="1800" dirty="0" smtClean="0">
                <a:ea typeface="ＭＳ Ｐゴシック" panose="020B0600070205080204" pitchFamily="34" charset="-128"/>
              </a:rPr>
              <a:t>natural selection</a:t>
            </a:r>
            <a:r>
              <a:rPr lang="en-US" altLang="en-US" sz="1800" i="1" dirty="0" smtClean="0">
                <a:ea typeface="ＭＳ Ｐゴシック" panose="020B0600070205080204" pitchFamily="34" charset="-128"/>
              </a:rPr>
              <a:t>!</a:t>
            </a:r>
          </a:p>
        </p:txBody>
      </p:sp>
    </p:spTree>
    <p:extLst>
      <p:ext uri="{BB962C8B-B14F-4D97-AF65-F5344CB8AC3E}">
        <p14:creationId xmlns:p14="http://schemas.microsoft.com/office/powerpoint/2010/main" val="179208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6315"/>
                                        </p:tgtEl>
                                        <p:attrNameLst>
                                          <p:attrName>style.visibility</p:attrName>
                                        </p:attrNameLst>
                                      </p:cBhvr>
                                      <p:to>
                                        <p:strVal val="visible"/>
                                      </p:to>
                                    </p:set>
                                    <p:animEffect transition="in" filter="wipe(left)">
                                      <p:cBhvr>
                                        <p:cTn id="7" dur="500"/>
                                        <p:tgtEl>
                                          <p:spTgt spid="396315"/>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96291">
                                            <p:txEl>
                                              <p:pRg st="1" end="1"/>
                                            </p:txEl>
                                          </p:spTgt>
                                        </p:tgtEl>
                                        <p:attrNameLst>
                                          <p:attrName>style.visibility</p:attrName>
                                        </p:attrNameLst>
                                      </p:cBhvr>
                                      <p:to>
                                        <p:strVal val="visible"/>
                                      </p:to>
                                    </p:set>
                                    <p:anim calcmode="lin" valueType="num">
                                      <p:cBhvr additive="base">
                                        <p:cTn id="12" dur="500" fill="hold"/>
                                        <p:tgtEl>
                                          <p:spTgt spid="396291">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9629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96294"/>
                                        </p:tgtEl>
                                        <p:attrNameLst>
                                          <p:attrName>style.visibility</p:attrName>
                                        </p:attrNameLst>
                                      </p:cBhvr>
                                      <p:to>
                                        <p:strVal val="visible"/>
                                      </p:to>
                                    </p:set>
                                    <p:animEffect transition="in" filter="wipe(left)">
                                      <p:cBhvr>
                                        <p:cTn id="18" dur="500"/>
                                        <p:tgtEl>
                                          <p:spTgt spid="396294"/>
                                        </p:tgtEl>
                                      </p:cBhvr>
                                    </p:animEffect>
                                  </p:childTnLst>
                                  <p:subTnLst>
                                    <p:audio>
                                      <p:cMediaNode>
                                        <p:cTn display="0" masterRel="sameClick">
                                          <p:stCondLst>
                                            <p:cond evt="begin" delay="0">
                                              <p:tn val="16"/>
                                            </p:cond>
                                          </p:stCondLst>
                                          <p:endCondLst>
                                            <p:cond evt="onStopAudio" delay="0">
                                              <p:tgtEl>
                                                <p:sldTgt/>
                                              </p:tgtEl>
                                            </p:cond>
                                          </p:endCondLst>
                                        </p:cTn>
                                        <p:tgtEl>
                                          <p:sndTgt r:embed="rId5" name="Vibro Up"/>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96291">
                                            <p:txEl>
                                              <p:pRg st="2" end="2"/>
                                            </p:txEl>
                                          </p:spTgt>
                                        </p:tgtEl>
                                        <p:attrNameLst>
                                          <p:attrName>style.visibility</p:attrName>
                                        </p:attrNameLst>
                                      </p:cBhvr>
                                      <p:to>
                                        <p:strVal val="visible"/>
                                      </p:to>
                                    </p:set>
                                    <p:anim calcmode="lin" valueType="num">
                                      <p:cBhvr additive="base">
                                        <p:cTn id="23" dur="500" fill="hold"/>
                                        <p:tgtEl>
                                          <p:spTgt spid="396291">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9629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Whoosh"/>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96297">
                                            <p:txEl>
                                              <p:pRg st="0" end="0"/>
                                            </p:txEl>
                                          </p:spTgt>
                                        </p:tgtEl>
                                        <p:attrNameLst>
                                          <p:attrName>style.visibility</p:attrName>
                                        </p:attrNameLst>
                                      </p:cBhvr>
                                      <p:to>
                                        <p:strVal val="visible"/>
                                      </p:to>
                                    </p:set>
                                    <p:animEffect transition="in" filter="wipe(left)">
                                      <p:cBhvr>
                                        <p:cTn id="29" dur="500"/>
                                        <p:tgtEl>
                                          <p:spTgt spid="396297">
                                            <p:txEl>
                                              <p:pRg st="0" end="0"/>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6" name="String"/>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396291">
                                            <p:txEl>
                                              <p:pRg st="3" end="3"/>
                                            </p:txEl>
                                          </p:spTgt>
                                        </p:tgtEl>
                                        <p:attrNameLst>
                                          <p:attrName>style.visibility</p:attrName>
                                        </p:attrNameLst>
                                      </p:cBhvr>
                                      <p:to>
                                        <p:strVal val="visible"/>
                                      </p:to>
                                    </p:set>
                                    <p:anim calcmode="lin" valueType="num">
                                      <p:cBhvr additive="base">
                                        <p:cTn id="34" dur="500" fill="hold"/>
                                        <p:tgtEl>
                                          <p:spTgt spid="396291">
                                            <p:txEl>
                                              <p:pRg st="3" end="3"/>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39629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Whoosh"/>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396291">
                                            <p:txEl>
                                              <p:pRg st="4" end="4"/>
                                            </p:txEl>
                                          </p:spTgt>
                                        </p:tgtEl>
                                        <p:attrNameLst>
                                          <p:attrName>style.visibility</p:attrName>
                                        </p:attrNameLst>
                                      </p:cBhvr>
                                      <p:to>
                                        <p:strVal val="visible"/>
                                      </p:to>
                                    </p:set>
                                    <p:anim calcmode="lin" valueType="num">
                                      <p:cBhvr additive="base">
                                        <p:cTn id="40" dur="500" fill="hold"/>
                                        <p:tgtEl>
                                          <p:spTgt spid="396291">
                                            <p:txEl>
                                              <p:pRg st="4" end="4"/>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39629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Whoosh"/>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96298">
                                            <p:txEl>
                                              <p:pRg st="0" end="0"/>
                                            </p:txEl>
                                          </p:spTgt>
                                        </p:tgtEl>
                                        <p:attrNameLst>
                                          <p:attrName>style.visibility</p:attrName>
                                        </p:attrNameLst>
                                      </p:cBhvr>
                                      <p:to>
                                        <p:strVal val="visible"/>
                                      </p:to>
                                    </p:set>
                                    <p:animEffect transition="in" filter="wipe(left)">
                                      <p:cBhvr>
                                        <p:cTn id="46" dur="500"/>
                                        <p:tgtEl>
                                          <p:spTgt spid="396298">
                                            <p:txEl>
                                              <p:pRg st="0" end="0"/>
                                            </p:txEl>
                                          </p:spTgt>
                                        </p:tgtEl>
                                      </p:cBhvr>
                                    </p:animEffect>
                                  </p:childTnLst>
                                  <p:subTnLst>
                                    <p:audio>
                                      <p:cMediaNode>
                                        <p:cTn display="0" masterRel="sameClick">
                                          <p:stCondLst>
                                            <p:cond evt="begin" delay="0">
                                              <p:tn val="44"/>
                                            </p:cond>
                                          </p:stCondLst>
                                          <p:endCondLst>
                                            <p:cond evt="onStopAudio" delay="0">
                                              <p:tgtEl>
                                                <p:sldTgt/>
                                              </p:tgtEl>
                                            </p:cond>
                                          </p:endCondLst>
                                        </p:cTn>
                                        <p:tgtEl>
                                          <p:sndTgt r:embed="rId3" name="Chimes"/>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96295"/>
                                        </p:tgtEl>
                                        <p:attrNameLst>
                                          <p:attrName>style.visibility</p:attrName>
                                        </p:attrNameLst>
                                      </p:cBhvr>
                                      <p:to>
                                        <p:strVal val="visible"/>
                                      </p:to>
                                    </p:set>
                                    <p:animEffect transition="in" filter="wipe(left)">
                                      <p:cBhvr>
                                        <p:cTn id="51" dur="500"/>
                                        <p:tgtEl>
                                          <p:spTgt spid="396295"/>
                                        </p:tgtEl>
                                      </p:cBhvr>
                                    </p:animEffect>
                                  </p:childTnLst>
                                  <p:subTnLst>
                                    <p:audio>
                                      <p:cMediaNode>
                                        <p:cTn display="0" masterRel="sameClick">
                                          <p:stCondLst>
                                            <p:cond evt="begin" delay="0">
                                              <p:tn val="49"/>
                                            </p:cond>
                                          </p:stCondLst>
                                          <p:endCondLst>
                                            <p:cond evt="onStopAudio" delay="0">
                                              <p:tgtEl>
                                                <p:sldTgt/>
                                              </p:tgtEl>
                                            </p:cond>
                                          </p:endCondLst>
                                        </p:cTn>
                                        <p:tgtEl>
                                          <p:sndTgt r:embed="rId3"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4" grpId="0" animBg="1" autoUpdateAnimBg="0"/>
      <p:bldP spid="396295" grpId="0" animBg="1" autoUpdateAnimBg="0"/>
      <p:bldP spid="396297" grpId="0" build="p" autoUpdateAnimBg="0"/>
      <p:bldP spid="396298" grpId="0" build="p" autoUpdateAnimBg="0"/>
      <p:bldP spid="396315" grpId="0" animBg="1"/>
      <p:bldP spid="39629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8"/>
          <p:cNvSpPr>
            <a:spLocks noChangeArrowheads="1"/>
          </p:cNvSpPr>
          <p:nvPr/>
        </p:nvSpPr>
        <p:spPr bwMode="auto">
          <a:xfrm>
            <a:off x="127000" y="6151563"/>
            <a:ext cx="1571625" cy="5953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46083" name="Picture 15" descr="04_14"/>
          <p:cNvPicPr>
            <a:picLocks noChangeAspect="1" noChangeArrowheads="1"/>
          </p:cNvPicPr>
          <p:nvPr/>
        </p:nvPicPr>
        <p:blipFill>
          <a:blip r:embed="rId7">
            <a:extLst>
              <a:ext uri="{28A0092B-C50C-407E-A947-70E740481C1C}">
                <a14:useLocalDpi xmlns:a14="http://schemas.microsoft.com/office/drawing/2010/main" val="0"/>
              </a:ext>
            </a:extLst>
          </a:blip>
          <a:srcRect l="11250" t="7500" b="9000"/>
          <a:stretch>
            <a:fillRect/>
          </a:stretch>
        </p:blipFill>
        <p:spPr bwMode="auto">
          <a:xfrm>
            <a:off x="1543050" y="1289050"/>
            <a:ext cx="7464425" cy="526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20"/>
          <p:cNvSpPr>
            <a:spLocks noChangeArrowheads="1"/>
          </p:cNvSpPr>
          <p:nvPr/>
        </p:nvSpPr>
        <p:spPr bwMode="auto">
          <a:xfrm>
            <a:off x="7369175" y="5508625"/>
            <a:ext cx="16891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900" b="1" u="sng">
                <a:solidFill>
                  <a:srgbClr val="CC0000"/>
                </a:solidFill>
                <a:cs typeface="Geneva" charset="0"/>
              </a:rPr>
              <a:t>mitochondrion</a:t>
            </a:r>
            <a:endParaRPr lang="en-US" altLang="en-US" sz="2000" b="1">
              <a:cs typeface="Geneva" charset="0"/>
            </a:endParaRPr>
          </a:p>
        </p:txBody>
      </p:sp>
      <p:sp>
        <p:nvSpPr>
          <p:cNvPr id="46085" name="Line 21"/>
          <p:cNvSpPr>
            <a:spLocks noChangeShapeType="1"/>
          </p:cNvSpPr>
          <p:nvPr/>
        </p:nvSpPr>
        <p:spPr bwMode="auto">
          <a:xfrm flipV="1">
            <a:off x="8478838" y="1401763"/>
            <a:ext cx="152400" cy="10287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86" name="Freeform 23"/>
          <p:cNvSpPr>
            <a:spLocks/>
          </p:cNvSpPr>
          <p:nvPr/>
        </p:nvSpPr>
        <p:spPr bwMode="auto">
          <a:xfrm>
            <a:off x="1817688" y="1649413"/>
            <a:ext cx="709612" cy="366712"/>
          </a:xfrm>
          <a:custGeom>
            <a:avLst/>
            <a:gdLst>
              <a:gd name="T0" fmla="*/ 0 w 447"/>
              <a:gd name="T1" fmla="*/ 66 h 231"/>
              <a:gd name="T2" fmla="*/ 447 w 447"/>
              <a:gd name="T3" fmla="*/ 0 h 231"/>
              <a:gd name="T4" fmla="*/ 207 w 447"/>
              <a:gd name="T5" fmla="*/ 231 h 231"/>
              <a:gd name="T6" fmla="*/ 0 60000 65536"/>
              <a:gd name="T7" fmla="*/ 0 60000 65536"/>
              <a:gd name="T8" fmla="*/ 0 60000 65536"/>
              <a:gd name="T9" fmla="*/ 0 w 447"/>
              <a:gd name="T10" fmla="*/ 0 h 231"/>
              <a:gd name="T11" fmla="*/ 447 w 447"/>
              <a:gd name="T12" fmla="*/ 231 h 231"/>
            </a:gdLst>
            <a:ahLst/>
            <a:cxnLst>
              <a:cxn ang="T6">
                <a:pos x="T0" y="T1"/>
              </a:cxn>
              <a:cxn ang="T7">
                <a:pos x="T2" y="T3"/>
              </a:cxn>
              <a:cxn ang="T8">
                <a:pos x="T4" y="T5"/>
              </a:cxn>
            </a:cxnLst>
            <a:rect l="T9" t="T10" r="T11" b="T12"/>
            <a:pathLst>
              <a:path w="447" h="231">
                <a:moveTo>
                  <a:pt x="0" y="66"/>
                </a:moveTo>
                <a:lnTo>
                  <a:pt x="447" y="0"/>
                </a:lnTo>
                <a:lnTo>
                  <a:pt x="207" y="23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53656" name="Rectangle 24"/>
          <p:cNvSpPr>
            <a:spLocks noChangeArrowheads="1"/>
          </p:cNvSpPr>
          <p:nvPr/>
        </p:nvSpPr>
        <p:spPr bwMode="auto">
          <a:xfrm>
            <a:off x="633413" y="5010150"/>
            <a:ext cx="130016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900" b="1" u="sng">
                <a:solidFill>
                  <a:srgbClr val="008000"/>
                </a:solidFill>
                <a:cs typeface="Geneva" charset="0"/>
              </a:rPr>
              <a:t>chloroplast</a:t>
            </a:r>
            <a:endParaRPr lang="en-US" altLang="en-US" sz="2000" b="1">
              <a:cs typeface="Geneva" charset="0"/>
            </a:endParaRPr>
          </a:p>
        </p:txBody>
      </p:sp>
      <p:sp>
        <p:nvSpPr>
          <p:cNvPr id="453657" name="Rectangle 25"/>
          <p:cNvSpPr>
            <a:spLocks noChangeArrowheads="1"/>
          </p:cNvSpPr>
          <p:nvPr/>
        </p:nvSpPr>
        <p:spPr bwMode="auto">
          <a:xfrm>
            <a:off x="1139825" y="6094413"/>
            <a:ext cx="3829050" cy="641350"/>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b="1">
                <a:solidFill>
                  <a:srgbClr val="CC0000"/>
                </a:solidFill>
                <a:cs typeface="Geneva" charset="0"/>
              </a:rPr>
              <a:t>Eukaryotic cell with</a:t>
            </a:r>
          </a:p>
          <a:p>
            <a:r>
              <a:rPr lang="en-US" altLang="en-US" sz="2100" b="1">
                <a:solidFill>
                  <a:srgbClr val="CC0000"/>
                </a:solidFill>
                <a:cs typeface="Geneva" charset="0"/>
              </a:rPr>
              <a:t>chloroplast &amp; mitochondrion</a:t>
            </a:r>
          </a:p>
        </p:txBody>
      </p:sp>
      <p:sp>
        <p:nvSpPr>
          <p:cNvPr id="46089" name="Line 26"/>
          <p:cNvSpPr>
            <a:spLocks noChangeShapeType="1"/>
          </p:cNvSpPr>
          <p:nvPr/>
        </p:nvSpPr>
        <p:spPr bwMode="auto">
          <a:xfrm flipV="1">
            <a:off x="2000250" y="5065713"/>
            <a:ext cx="474663" cy="10636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0" name="Rectangle 27"/>
          <p:cNvSpPr>
            <a:spLocks noChangeArrowheads="1"/>
          </p:cNvSpPr>
          <p:nvPr/>
        </p:nvSpPr>
        <p:spPr bwMode="auto">
          <a:xfrm>
            <a:off x="3948113" y="5613400"/>
            <a:ext cx="1595437"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700" b="1">
                <a:solidFill>
                  <a:srgbClr val="000000"/>
                </a:solidFill>
                <a:cs typeface="Geneva" charset="0"/>
              </a:rPr>
              <a:t>Endosymbiosis</a:t>
            </a:r>
          </a:p>
        </p:txBody>
      </p:sp>
      <p:sp>
        <p:nvSpPr>
          <p:cNvPr id="46091" name="Line 29"/>
          <p:cNvSpPr>
            <a:spLocks noChangeShapeType="1"/>
          </p:cNvSpPr>
          <p:nvPr/>
        </p:nvSpPr>
        <p:spPr bwMode="auto">
          <a:xfrm>
            <a:off x="4989513" y="4267200"/>
            <a:ext cx="346075" cy="7334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662" name="Rectangle 30"/>
          <p:cNvSpPr>
            <a:spLocks noChangeArrowheads="1"/>
          </p:cNvSpPr>
          <p:nvPr/>
        </p:nvSpPr>
        <p:spPr bwMode="auto">
          <a:xfrm>
            <a:off x="3995738" y="3665538"/>
            <a:ext cx="172878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900" b="1">
                <a:solidFill>
                  <a:srgbClr val="000000"/>
                </a:solidFill>
                <a:cs typeface="Geneva" charset="0"/>
              </a:rPr>
              <a:t>photosynthetic</a:t>
            </a:r>
            <a:br>
              <a:rPr lang="en-US" altLang="en-US" sz="1900" b="1">
                <a:solidFill>
                  <a:srgbClr val="000000"/>
                </a:solidFill>
                <a:cs typeface="Geneva" charset="0"/>
              </a:rPr>
            </a:br>
            <a:r>
              <a:rPr lang="en-US" altLang="en-US" sz="1900" b="1">
                <a:solidFill>
                  <a:srgbClr val="000000"/>
                </a:solidFill>
                <a:cs typeface="Geneva" charset="0"/>
              </a:rPr>
              <a:t>bacterium</a:t>
            </a:r>
          </a:p>
        </p:txBody>
      </p:sp>
      <p:sp>
        <p:nvSpPr>
          <p:cNvPr id="46093" name="Rectangle 32"/>
          <p:cNvSpPr>
            <a:spLocks noChangeArrowheads="1"/>
          </p:cNvSpPr>
          <p:nvPr/>
        </p:nvSpPr>
        <p:spPr bwMode="auto">
          <a:xfrm>
            <a:off x="873125" y="1333500"/>
            <a:ext cx="6016625" cy="2190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094" name="Rectangle 2"/>
          <p:cNvSpPr>
            <a:spLocks noGrp="1" noChangeArrowheads="1"/>
          </p:cNvSpPr>
          <p:nvPr>
            <p:ph type="title"/>
          </p:nvPr>
        </p:nvSpPr>
        <p:spPr>
          <a:xfrm>
            <a:off x="379731" y="486569"/>
            <a:ext cx="8229600" cy="1066800"/>
          </a:xfrm>
        </p:spPr>
        <p:txBody>
          <a:bodyPr/>
          <a:lstStyle/>
          <a:p>
            <a:pPr eaLnBrk="1" hangingPunct="1"/>
            <a:r>
              <a:rPr lang="en-US" altLang="en-US" dirty="0" smtClean="0"/>
              <a:t>2</a:t>
            </a:r>
            <a:r>
              <a:rPr lang="en-US" altLang="en-US" baseline="30000" dirty="0" smtClean="0"/>
              <a:t>nd</a:t>
            </a:r>
            <a:r>
              <a:rPr lang="en-US" altLang="en-US" dirty="0" smtClean="0"/>
              <a:t> Endosymbiosis</a:t>
            </a:r>
          </a:p>
        </p:txBody>
      </p:sp>
      <p:sp>
        <p:nvSpPr>
          <p:cNvPr id="453635" name="Rectangle 3" descr="Rectangle: Click to edit Master text styles&#10;Second level&#10;Third level&#10;Fourth level&#10;Fifth level"/>
          <p:cNvSpPr>
            <a:spLocks noGrp="1" noChangeArrowheads="1"/>
          </p:cNvSpPr>
          <p:nvPr>
            <p:ph type="body" idx="1"/>
          </p:nvPr>
        </p:nvSpPr>
        <p:spPr>
          <a:xfrm>
            <a:off x="635000" y="1371600"/>
            <a:ext cx="8404225" cy="2401888"/>
          </a:xfrm>
        </p:spPr>
        <p:txBody>
          <a:bodyPr/>
          <a:lstStyle/>
          <a:p>
            <a:pPr eaLnBrk="1" hangingPunct="1">
              <a:lnSpc>
                <a:spcPct val="90000"/>
              </a:lnSpc>
            </a:pPr>
            <a:r>
              <a:rPr lang="en-US" altLang="en-US" dirty="0" smtClean="0"/>
              <a:t>Evolution of eukaryotes</a:t>
            </a:r>
            <a:endParaRPr lang="en-US" altLang="en-US" sz="2600" dirty="0" smtClean="0"/>
          </a:p>
          <a:p>
            <a:pPr lvl="1" eaLnBrk="1" hangingPunct="1">
              <a:lnSpc>
                <a:spcPct val="90000"/>
              </a:lnSpc>
            </a:pPr>
            <a:r>
              <a:rPr lang="en-US" altLang="en-US" sz="2400" dirty="0" smtClean="0">
                <a:ea typeface="ＭＳ Ｐゴシック" panose="020B0600070205080204" pitchFamily="34" charset="-128"/>
              </a:rPr>
              <a:t>origin of </a:t>
            </a:r>
            <a:r>
              <a:rPr lang="en-US" altLang="en-US" sz="2400" u="sng" dirty="0" smtClean="0">
                <a:solidFill>
                  <a:srgbClr val="008000"/>
                </a:solidFill>
                <a:ea typeface="ＭＳ Ｐゴシック" panose="020B0600070205080204" pitchFamily="34" charset="-128"/>
              </a:rPr>
              <a:t>chloroplasts</a:t>
            </a:r>
            <a:r>
              <a:rPr lang="en-US" altLang="en-US" sz="2400" dirty="0" smtClean="0">
                <a:ea typeface="ＭＳ Ｐゴシック" panose="020B0600070205080204" pitchFamily="34" charset="-128"/>
              </a:rPr>
              <a:t> </a:t>
            </a:r>
          </a:p>
          <a:p>
            <a:pPr lvl="1" eaLnBrk="1" hangingPunct="1">
              <a:lnSpc>
                <a:spcPct val="90000"/>
              </a:lnSpc>
            </a:pPr>
            <a:r>
              <a:rPr lang="en-US" altLang="en-US" sz="2400" dirty="0" smtClean="0">
                <a:ea typeface="ＭＳ Ｐゴシック" panose="020B0600070205080204" pitchFamily="34" charset="-128"/>
              </a:rPr>
              <a:t>engulfed </a:t>
            </a:r>
            <a:r>
              <a:rPr lang="en-US" altLang="en-US" sz="2400" dirty="0" smtClean="0">
                <a:solidFill>
                  <a:srgbClr val="008000"/>
                </a:solidFill>
                <a:ea typeface="ＭＳ Ｐゴシック" panose="020B0600070205080204" pitchFamily="34" charset="-128"/>
              </a:rPr>
              <a:t>photosynthetic</a:t>
            </a:r>
            <a:r>
              <a:rPr lang="en-US" altLang="en-US" sz="2400" dirty="0" smtClean="0">
                <a:ea typeface="ＭＳ Ｐゴシック" panose="020B0600070205080204" pitchFamily="34" charset="-128"/>
              </a:rPr>
              <a:t> bacteria, </a:t>
            </a:r>
            <a:br>
              <a:rPr lang="en-US" altLang="en-US" sz="2400" dirty="0" smtClean="0">
                <a:ea typeface="ＭＳ Ｐゴシック" panose="020B0600070205080204" pitchFamily="34" charset="-128"/>
              </a:rPr>
            </a:br>
            <a:r>
              <a:rPr lang="en-US" altLang="en-US" sz="2400" dirty="0" smtClean="0">
                <a:ea typeface="ＭＳ Ｐゴシック" panose="020B0600070205080204" pitchFamily="34" charset="-128"/>
              </a:rPr>
              <a:t>but did not digest them</a:t>
            </a:r>
          </a:p>
          <a:p>
            <a:pPr lvl="1" eaLnBrk="1" hangingPunct="1">
              <a:lnSpc>
                <a:spcPct val="90000"/>
              </a:lnSpc>
            </a:pPr>
            <a:r>
              <a:rPr lang="en-US" altLang="en-US" sz="2400" dirty="0" smtClean="0">
                <a:ea typeface="ＭＳ Ｐゴシック" panose="020B0600070205080204" pitchFamily="34" charset="-128"/>
              </a:rPr>
              <a:t>mutually beneficial relationship</a:t>
            </a:r>
          </a:p>
          <a:p>
            <a:pPr lvl="2" eaLnBrk="1" hangingPunct="1">
              <a:lnSpc>
                <a:spcPct val="90000"/>
              </a:lnSpc>
            </a:pPr>
            <a:r>
              <a:rPr lang="en-US" altLang="en-US" sz="2000" dirty="0" smtClean="0">
                <a:ea typeface="ＭＳ Ｐゴシック" panose="020B0600070205080204" pitchFamily="34" charset="-128"/>
              </a:rPr>
              <a:t>natural selection</a:t>
            </a:r>
            <a:r>
              <a:rPr lang="en-US" altLang="en-US" sz="2000" i="1" dirty="0" smtClean="0">
                <a:ea typeface="ＭＳ Ｐゴシック" panose="020B0600070205080204" pitchFamily="34" charset="-128"/>
              </a:rPr>
              <a:t>!</a:t>
            </a:r>
            <a:endParaRPr lang="en-US" altLang="en-US" sz="2000" dirty="0" smtClean="0">
              <a:ea typeface="ＭＳ Ｐゴシック" panose="020B0600070205080204" pitchFamily="34" charset="-128"/>
            </a:endParaRPr>
          </a:p>
        </p:txBody>
      </p:sp>
      <p:sp>
        <p:nvSpPr>
          <p:cNvPr id="46096" name="Line 37"/>
          <p:cNvSpPr>
            <a:spLocks noChangeShapeType="1"/>
          </p:cNvSpPr>
          <p:nvPr/>
        </p:nvSpPr>
        <p:spPr bwMode="auto">
          <a:xfrm>
            <a:off x="6918325" y="5195888"/>
            <a:ext cx="719138" cy="3048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649" name="Rectangle 17"/>
          <p:cNvSpPr>
            <a:spLocks noChangeArrowheads="1"/>
          </p:cNvSpPr>
          <p:nvPr/>
        </p:nvSpPr>
        <p:spPr bwMode="auto">
          <a:xfrm>
            <a:off x="6850063" y="534988"/>
            <a:ext cx="2125662" cy="866775"/>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2100" b="1">
                <a:solidFill>
                  <a:srgbClr val="CC0000"/>
                </a:solidFill>
                <a:cs typeface="Geneva" charset="0"/>
              </a:rPr>
              <a:t>Eukaryotic</a:t>
            </a:r>
          </a:p>
          <a:p>
            <a:pPr>
              <a:lnSpc>
                <a:spcPct val="90000"/>
              </a:lnSpc>
            </a:pPr>
            <a:r>
              <a:rPr lang="en-US" altLang="en-US" sz="2100" b="1">
                <a:solidFill>
                  <a:srgbClr val="CC0000"/>
                </a:solidFill>
                <a:cs typeface="Geneva" charset="0"/>
              </a:rPr>
              <a:t>cell with </a:t>
            </a:r>
          </a:p>
          <a:p>
            <a:pPr>
              <a:lnSpc>
                <a:spcPct val="90000"/>
              </a:lnSpc>
            </a:pPr>
            <a:r>
              <a:rPr lang="en-US" altLang="en-US" sz="2100" b="1">
                <a:solidFill>
                  <a:srgbClr val="CC0000"/>
                </a:solidFill>
                <a:cs typeface="Geneva" charset="0"/>
              </a:rPr>
              <a:t>mitochondrion</a:t>
            </a:r>
            <a:r>
              <a:rPr lang="en-US" altLang="en-US" sz="2100" b="1">
                <a:solidFill>
                  <a:srgbClr val="000000"/>
                </a:solidFill>
                <a:cs typeface="Geneva" charset="0"/>
              </a:rPr>
              <a:t> </a:t>
            </a:r>
          </a:p>
        </p:txBody>
      </p:sp>
    </p:spTree>
    <p:extLst>
      <p:ext uri="{BB962C8B-B14F-4D97-AF65-F5344CB8AC3E}">
        <p14:creationId xmlns:p14="http://schemas.microsoft.com/office/powerpoint/2010/main" val="18371783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3635">
                                            <p:txEl>
                                              <p:pRg st="1" end="1"/>
                                            </p:txEl>
                                          </p:spTgt>
                                        </p:tgtEl>
                                        <p:attrNameLst>
                                          <p:attrName>style.visibility</p:attrName>
                                        </p:attrNameLst>
                                      </p:cBhvr>
                                      <p:to>
                                        <p:strVal val="visible"/>
                                      </p:to>
                                    </p:set>
                                    <p:anim calcmode="lin" valueType="num">
                                      <p:cBhvr additive="base">
                                        <p:cTn id="7" dur="500" fill="hold"/>
                                        <p:tgtEl>
                                          <p:spTgt spid="45363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363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53649"/>
                                        </p:tgtEl>
                                        <p:attrNameLst>
                                          <p:attrName>style.visibility</p:attrName>
                                        </p:attrNameLst>
                                      </p:cBhvr>
                                      <p:to>
                                        <p:strVal val="visible"/>
                                      </p:to>
                                    </p:set>
                                    <p:animEffect transition="in" filter="wipe(left)">
                                      <p:cBhvr>
                                        <p:cTn id="13" dur="500"/>
                                        <p:tgtEl>
                                          <p:spTgt spid="453649"/>
                                        </p:tgtEl>
                                      </p:cBhvr>
                                    </p:animEffect>
                                  </p:childTnLst>
                                  <p:subTnLst>
                                    <p:audio>
                                      <p:cMediaNode>
                                        <p:cTn display="0" masterRel="sameClick">
                                          <p:stCondLst>
                                            <p:cond evt="begin" delay="0">
                                              <p:tn val="11"/>
                                            </p:cond>
                                          </p:stCondLst>
                                          <p:endCondLst>
                                            <p:cond evt="onStopAudio" delay="0">
                                              <p:tgtEl>
                                                <p:sldTgt/>
                                              </p:tgtEl>
                                            </p:cond>
                                          </p:endCondLst>
                                        </p:cTn>
                                        <p:tgtEl>
                                          <p:sndTgt r:embed="rId4" name="Vibro Up"/>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53635">
                                            <p:txEl>
                                              <p:pRg st="2" end="2"/>
                                            </p:txEl>
                                          </p:spTgt>
                                        </p:tgtEl>
                                        <p:attrNameLst>
                                          <p:attrName>style.visibility</p:attrName>
                                        </p:attrNameLst>
                                      </p:cBhvr>
                                      <p:to>
                                        <p:strVal val="visible"/>
                                      </p:to>
                                    </p:set>
                                    <p:anim calcmode="lin" valueType="num">
                                      <p:cBhvr additive="base">
                                        <p:cTn id="18" dur="500" fill="hold"/>
                                        <p:tgtEl>
                                          <p:spTgt spid="453635">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5363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53662">
                                            <p:txEl>
                                              <p:pRg st="0" end="0"/>
                                            </p:txEl>
                                          </p:spTgt>
                                        </p:tgtEl>
                                        <p:attrNameLst>
                                          <p:attrName>style.visibility</p:attrName>
                                        </p:attrNameLst>
                                      </p:cBhvr>
                                      <p:to>
                                        <p:strVal val="visible"/>
                                      </p:to>
                                    </p:set>
                                    <p:animEffect transition="in" filter="wipe(left)">
                                      <p:cBhvr>
                                        <p:cTn id="24" dur="500"/>
                                        <p:tgtEl>
                                          <p:spTgt spid="453662">
                                            <p:txEl>
                                              <p:pRg st="0" end="0"/>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5" name="String"/>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53635">
                                            <p:txEl>
                                              <p:pRg st="3" end="3"/>
                                            </p:txEl>
                                          </p:spTgt>
                                        </p:tgtEl>
                                        <p:attrNameLst>
                                          <p:attrName>style.visibility</p:attrName>
                                        </p:attrNameLst>
                                      </p:cBhvr>
                                      <p:to>
                                        <p:strVal val="visible"/>
                                      </p:to>
                                    </p:set>
                                    <p:anim calcmode="lin" valueType="num">
                                      <p:cBhvr additive="base">
                                        <p:cTn id="29" dur="500" fill="hold"/>
                                        <p:tgtEl>
                                          <p:spTgt spid="453635">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5363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53635">
                                            <p:txEl>
                                              <p:pRg st="4" end="4"/>
                                            </p:txEl>
                                          </p:spTgt>
                                        </p:tgtEl>
                                        <p:attrNameLst>
                                          <p:attrName>style.visibility</p:attrName>
                                        </p:attrNameLst>
                                      </p:cBhvr>
                                      <p:to>
                                        <p:strVal val="visible"/>
                                      </p:to>
                                    </p:set>
                                    <p:anim calcmode="lin" valueType="num">
                                      <p:cBhvr additive="base">
                                        <p:cTn id="35" dur="500" fill="hold"/>
                                        <p:tgtEl>
                                          <p:spTgt spid="453635">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5363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53656">
                                            <p:txEl>
                                              <p:pRg st="0" end="0"/>
                                            </p:txEl>
                                          </p:spTgt>
                                        </p:tgtEl>
                                        <p:attrNameLst>
                                          <p:attrName>style.visibility</p:attrName>
                                        </p:attrNameLst>
                                      </p:cBhvr>
                                      <p:to>
                                        <p:strVal val="visible"/>
                                      </p:to>
                                    </p:set>
                                    <p:animEffect transition="in" filter="wipe(left)">
                                      <p:cBhvr>
                                        <p:cTn id="41" dur="500"/>
                                        <p:tgtEl>
                                          <p:spTgt spid="453656">
                                            <p:txEl>
                                              <p:pRg st="0" end="0"/>
                                            </p:txEl>
                                          </p:spTgt>
                                        </p:tgtEl>
                                      </p:cBhvr>
                                    </p:animEffect>
                                  </p:childTnLst>
                                  <p:subTnLst>
                                    <p:audio>
                                      <p:cMediaNode>
                                        <p:cTn display="0" masterRel="sameClick">
                                          <p:stCondLst>
                                            <p:cond evt="begin" delay="0">
                                              <p:tn val="39"/>
                                            </p:cond>
                                          </p:stCondLst>
                                          <p:endCondLst>
                                            <p:cond evt="onStopAudio" delay="0">
                                              <p:tgtEl>
                                                <p:sldTgt/>
                                              </p:tgtEl>
                                            </p:cond>
                                          </p:endCondLst>
                                        </p:cTn>
                                        <p:tgtEl>
                                          <p:sndTgt r:embed="rId6" name="Chimes"/>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53657"/>
                                        </p:tgtEl>
                                        <p:attrNameLst>
                                          <p:attrName>style.visibility</p:attrName>
                                        </p:attrNameLst>
                                      </p:cBhvr>
                                      <p:to>
                                        <p:strVal val="visible"/>
                                      </p:to>
                                    </p:set>
                                    <p:animEffect transition="in" filter="wipe(left)">
                                      <p:cBhvr>
                                        <p:cTn id="46" dur="500"/>
                                        <p:tgtEl>
                                          <p:spTgt spid="453657"/>
                                        </p:tgtEl>
                                      </p:cBhvr>
                                    </p:animEffect>
                                  </p:childTnLst>
                                  <p:subTnLst>
                                    <p:audio>
                                      <p:cMediaNode>
                                        <p:cTn display="0" masterRel="sameClick">
                                          <p:stCondLst>
                                            <p:cond evt="begin" delay="0">
                                              <p:tn val="44"/>
                                            </p:cond>
                                          </p:stCondLst>
                                          <p:endCondLst>
                                            <p:cond evt="onStopAudio" delay="0">
                                              <p:tgtEl>
                                                <p:sldTgt/>
                                              </p:tgtEl>
                                            </p:cond>
                                          </p:endCondLst>
                                        </p:cTn>
                                        <p:tgtEl>
                                          <p:sndTgt r:embed="rId6"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56" grpId="0" build="p" autoUpdateAnimBg="0"/>
      <p:bldP spid="453657" grpId="0" animBg="1" autoUpdateAnimBg="0"/>
      <p:bldP spid="453662" grpId="0" build="p" autoUpdateAnimBg="0"/>
      <p:bldP spid="453635" grpId="0" build="p" autoUpdateAnimBg="0"/>
      <p:bldP spid="453649"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3" name="Rectangle 3" descr="Rectangle: Click to edit Master text styles&#10;Second level&#10;Third level&#10;Fourth level&#10;Fifth level"/>
          <p:cNvSpPr>
            <a:spLocks noGrp="1" noChangeArrowheads="1"/>
          </p:cNvSpPr>
          <p:nvPr>
            <p:ph type="body" idx="1"/>
          </p:nvPr>
        </p:nvSpPr>
        <p:spPr>
          <a:xfrm>
            <a:off x="152400" y="1371600"/>
            <a:ext cx="6237287" cy="5310188"/>
          </a:xfrm>
        </p:spPr>
        <p:txBody>
          <a:bodyPr/>
          <a:lstStyle/>
          <a:p>
            <a:pPr eaLnBrk="1" hangingPunct="1">
              <a:lnSpc>
                <a:spcPct val="90000"/>
              </a:lnSpc>
            </a:pPr>
            <a:r>
              <a:rPr lang="en-US" altLang="en-US" sz="2400" dirty="0" smtClean="0"/>
              <a:t>Evidence</a:t>
            </a:r>
          </a:p>
          <a:p>
            <a:pPr lvl="1" eaLnBrk="1" hangingPunct="1">
              <a:lnSpc>
                <a:spcPct val="90000"/>
              </a:lnSpc>
            </a:pPr>
            <a:r>
              <a:rPr lang="en-US" altLang="en-US" sz="2400" u="sng" dirty="0" smtClean="0">
                <a:solidFill>
                  <a:srgbClr val="CC0000"/>
                </a:solidFill>
                <a:ea typeface="ＭＳ Ｐゴシック" panose="020B0600070205080204" pitchFamily="34" charset="-128"/>
              </a:rPr>
              <a:t>structural</a:t>
            </a:r>
          </a:p>
          <a:p>
            <a:pPr lvl="2" eaLnBrk="1" hangingPunct="1">
              <a:lnSpc>
                <a:spcPct val="90000"/>
              </a:lnSpc>
            </a:pPr>
            <a:r>
              <a:rPr lang="en-US" altLang="en-US" dirty="0" smtClean="0">
                <a:ea typeface="ＭＳ Ｐゴシック" panose="020B0600070205080204" pitchFamily="34" charset="-128"/>
              </a:rPr>
              <a:t>mitochondria &amp; </a:t>
            </a:r>
            <a:r>
              <a:rPr lang="en-US" altLang="en-US" dirty="0">
                <a:ea typeface="ＭＳ Ｐゴシック" panose="020B0600070205080204" pitchFamily="34" charset="-128"/>
              </a:rPr>
              <a:t>chloroplasts </a:t>
            </a:r>
            <a:br>
              <a:rPr lang="en-US" altLang="en-US" dirty="0">
                <a:ea typeface="ＭＳ Ｐゴシック" panose="020B0600070205080204" pitchFamily="34" charset="-128"/>
              </a:rPr>
            </a:br>
            <a:r>
              <a:rPr lang="en-US" altLang="en-US" dirty="0">
                <a:ea typeface="ＭＳ Ｐゴシック" panose="020B0600070205080204" pitchFamily="34" charset="-128"/>
              </a:rPr>
              <a:t>resemble </a:t>
            </a:r>
            <a:r>
              <a:rPr lang="en-US" altLang="en-US" dirty="0">
                <a:solidFill>
                  <a:srgbClr val="00B050"/>
                </a:solidFill>
                <a:ea typeface="ＭＳ Ｐゴシック" panose="020B0600070205080204" pitchFamily="34" charset="-128"/>
              </a:rPr>
              <a:t>bacterial</a:t>
            </a:r>
            <a:r>
              <a:rPr lang="en-US" altLang="en-US" dirty="0">
                <a:ea typeface="ＭＳ Ｐゴシック" panose="020B0600070205080204" pitchFamily="34" charset="-128"/>
              </a:rPr>
              <a:t> </a:t>
            </a:r>
            <a:r>
              <a:rPr lang="en-US" altLang="en-US" dirty="0">
                <a:solidFill>
                  <a:srgbClr val="00B050"/>
                </a:solidFill>
                <a:ea typeface="ＭＳ Ｐゴシック" panose="020B0600070205080204" pitchFamily="34" charset="-128"/>
              </a:rPr>
              <a:t>structure</a:t>
            </a:r>
          </a:p>
          <a:p>
            <a:pPr lvl="2"/>
            <a:r>
              <a:rPr lang="en-US" altLang="en-US" dirty="0">
                <a:ea typeface="ＭＳ Ｐゴシック" panose="020B0600070205080204" pitchFamily="34" charset="-128"/>
              </a:rPr>
              <a:t>mitochondria &amp; chloroplasts  have </a:t>
            </a:r>
            <a:r>
              <a:rPr lang="en-US" altLang="en-US" dirty="0">
                <a:solidFill>
                  <a:srgbClr val="00B050"/>
                </a:solidFill>
                <a:ea typeface="ＭＳ Ｐゴシック" panose="020B0600070205080204" pitchFamily="34" charset="-128"/>
              </a:rPr>
              <a:t>enzymes similar to living prokaryotes</a:t>
            </a:r>
          </a:p>
          <a:p>
            <a:pPr lvl="2"/>
            <a:r>
              <a:rPr lang="en-US" altLang="en-US" dirty="0">
                <a:ea typeface="ＭＳ Ｐゴシック" panose="020B0600070205080204" pitchFamily="34" charset="-128"/>
              </a:rPr>
              <a:t>mitochondria &amp; chloroplasts </a:t>
            </a:r>
            <a:r>
              <a:rPr lang="en-US" altLang="en-US" dirty="0">
                <a:solidFill>
                  <a:srgbClr val="00B050"/>
                </a:solidFill>
                <a:ea typeface="ＭＳ Ｐゴシック" panose="020B0600070205080204" pitchFamily="34" charset="-128"/>
              </a:rPr>
              <a:t>two</a:t>
            </a:r>
            <a:r>
              <a:rPr lang="en-US" altLang="en-US" dirty="0">
                <a:ea typeface="ＭＳ Ｐゴシック" panose="020B0600070205080204" pitchFamily="34" charset="-128"/>
              </a:rPr>
              <a:t> </a:t>
            </a:r>
            <a:r>
              <a:rPr lang="en-US" altLang="en-US" dirty="0">
                <a:solidFill>
                  <a:srgbClr val="00B050"/>
                </a:solidFill>
                <a:ea typeface="ＭＳ Ｐゴシック" panose="020B0600070205080204" pitchFamily="34" charset="-128"/>
              </a:rPr>
              <a:t>membranes</a:t>
            </a:r>
          </a:p>
          <a:p>
            <a:pPr lvl="2" eaLnBrk="1" hangingPunct="1">
              <a:lnSpc>
                <a:spcPct val="90000"/>
              </a:lnSpc>
            </a:pPr>
            <a:endParaRPr lang="en-US" altLang="en-US" dirty="0" smtClean="0">
              <a:solidFill>
                <a:srgbClr val="00B050"/>
              </a:solidFill>
              <a:ea typeface="ＭＳ Ｐゴシック" panose="020B0600070205080204" pitchFamily="34" charset="-128"/>
            </a:endParaRPr>
          </a:p>
          <a:p>
            <a:pPr lvl="1" eaLnBrk="1" hangingPunct="1">
              <a:lnSpc>
                <a:spcPct val="90000"/>
              </a:lnSpc>
            </a:pPr>
            <a:r>
              <a:rPr lang="en-US" altLang="en-US" sz="2400" u="sng" dirty="0" smtClean="0">
                <a:solidFill>
                  <a:srgbClr val="CC0000"/>
                </a:solidFill>
                <a:ea typeface="ＭＳ Ｐゴシック" panose="020B0600070205080204" pitchFamily="34" charset="-128"/>
              </a:rPr>
              <a:t>genetic</a:t>
            </a:r>
          </a:p>
          <a:p>
            <a:pPr lvl="2" eaLnBrk="1" hangingPunct="1">
              <a:lnSpc>
                <a:spcPct val="90000"/>
              </a:lnSpc>
            </a:pPr>
            <a:r>
              <a:rPr lang="en-US" altLang="en-US" dirty="0" smtClean="0">
                <a:ea typeface="ＭＳ Ｐゴシック" panose="020B0600070205080204" pitchFamily="34" charset="-128"/>
              </a:rPr>
              <a:t>mitochondria &amp; chloroplasts </a:t>
            </a:r>
            <a:br>
              <a:rPr lang="en-US" altLang="en-US" dirty="0" smtClean="0">
                <a:ea typeface="ＭＳ Ｐゴシック" panose="020B0600070205080204" pitchFamily="34" charset="-128"/>
              </a:rPr>
            </a:br>
            <a:r>
              <a:rPr lang="en-US" altLang="en-US" dirty="0" smtClean="0">
                <a:solidFill>
                  <a:srgbClr val="00B050"/>
                </a:solidFill>
                <a:ea typeface="ＭＳ Ｐゴシック" panose="020B0600070205080204" pitchFamily="34" charset="-128"/>
              </a:rPr>
              <a:t>have their own circular DNA &amp; no histones (like bacteria)</a:t>
            </a:r>
          </a:p>
          <a:p>
            <a:pPr lvl="1" eaLnBrk="1" hangingPunct="1">
              <a:lnSpc>
                <a:spcPct val="90000"/>
              </a:lnSpc>
            </a:pPr>
            <a:endParaRPr lang="en-US" altLang="en-US" sz="2400" u="sng" dirty="0" smtClean="0">
              <a:solidFill>
                <a:srgbClr val="CC0000"/>
              </a:solidFill>
              <a:ea typeface="ＭＳ Ｐゴシック" panose="020B0600070205080204" pitchFamily="34" charset="-128"/>
            </a:endParaRPr>
          </a:p>
        </p:txBody>
      </p:sp>
      <p:sp>
        <p:nvSpPr>
          <p:cNvPr id="48131" name="Rectangle 2"/>
          <p:cNvSpPr>
            <a:spLocks noGrp="1" noChangeArrowheads="1"/>
          </p:cNvSpPr>
          <p:nvPr>
            <p:ph type="title"/>
          </p:nvPr>
        </p:nvSpPr>
        <p:spPr>
          <a:xfrm>
            <a:off x="284162" y="430212"/>
            <a:ext cx="8229600" cy="1066800"/>
          </a:xfrm>
        </p:spPr>
        <p:txBody>
          <a:bodyPr/>
          <a:lstStyle/>
          <a:p>
            <a:pPr eaLnBrk="1" hangingPunct="1"/>
            <a:r>
              <a:rPr lang="en-US" altLang="en-US" u="sng" dirty="0" smtClean="0">
                <a:solidFill>
                  <a:srgbClr val="CC0000"/>
                </a:solidFill>
              </a:rPr>
              <a:t>Theory</a:t>
            </a:r>
            <a:r>
              <a:rPr lang="en-US" altLang="en-US" dirty="0" smtClean="0"/>
              <a:t> of Endosymbiosis</a:t>
            </a:r>
          </a:p>
        </p:txBody>
      </p:sp>
      <p:grpSp>
        <p:nvGrpSpPr>
          <p:cNvPr id="2" name="Group 7"/>
          <p:cNvGrpSpPr>
            <a:grpSpLocks/>
          </p:cNvGrpSpPr>
          <p:nvPr/>
        </p:nvGrpSpPr>
        <p:grpSpPr bwMode="auto">
          <a:xfrm>
            <a:off x="6534150" y="444500"/>
            <a:ext cx="2478088" cy="3046413"/>
            <a:chOff x="4116" y="280"/>
            <a:chExt cx="1561" cy="1919"/>
          </a:xfrm>
        </p:grpSpPr>
        <p:pic>
          <p:nvPicPr>
            <p:cNvPr id="4556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6" y="280"/>
              <a:ext cx="1561" cy="1654"/>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Rectangle 6"/>
            <p:cNvSpPr>
              <a:spLocks noChangeArrowheads="1"/>
            </p:cNvSpPr>
            <p:nvPr/>
          </p:nvSpPr>
          <p:spPr bwMode="auto">
            <a:xfrm>
              <a:off x="4339" y="1949"/>
              <a:ext cx="120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chemeClr val="tx2"/>
                  </a:solidFill>
                </a:rPr>
                <a:t>Lynn Margulis</a:t>
              </a:r>
            </a:p>
          </p:txBody>
        </p:sp>
      </p:grpSp>
      <p:pic>
        <p:nvPicPr>
          <p:cNvPr id="45568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8254" y="4876801"/>
            <a:ext cx="2949072" cy="19812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3419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Pencil Check"/>
                                        </p:tgtEl>
                                      </p:cMediaNode>
                                    </p:audio>
                                  </p:sub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455689"/>
                                        </p:tgtEl>
                                        <p:attrNameLst>
                                          <p:attrName>style.visibility</p:attrName>
                                        </p:attrNameLst>
                                      </p:cBhvr>
                                      <p:to>
                                        <p:strVal val="visible"/>
                                      </p:to>
                                    </p:set>
                                    <p:animEffect transition="in" filter="wipe(left)">
                                      <p:cBhvr>
                                        <p:cTn id="11" dur="500"/>
                                        <p:tgtEl>
                                          <p:spTgt spid="455689"/>
                                        </p:tgtEl>
                                      </p:cBhvr>
                                    </p:animEffect>
                                  </p:childTnLst>
                                  <p:subTnLst>
                                    <p:audio>
                                      <p:cMediaNode>
                                        <p:cTn display="0" masterRel="sameClick">
                                          <p:stCondLst>
                                            <p:cond evt="begin" delay="0">
                                              <p:tn val="9"/>
                                            </p:cond>
                                          </p:stCondLst>
                                          <p:endCondLst>
                                            <p:cond evt="onStopAudio" delay="0">
                                              <p:tgtEl>
                                                <p:sldTgt/>
                                              </p:tgtEl>
                                            </p:cond>
                                          </p:endCondLst>
                                        </p:cTn>
                                        <p:tgtEl>
                                          <p:sndTgt r:embed="rId2" name="Pencil Check"/>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455683">
                                            <p:txEl>
                                              <p:pRg st="2" end="2"/>
                                            </p:txEl>
                                          </p:spTgt>
                                        </p:tgtEl>
                                        <p:attrNameLst>
                                          <p:attrName>style.visibility</p:attrName>
                                        </p:attrNameLst>
                                      </p:cBhvr>
                                      <p:to>
                                        <p:strVal val="visible"/>
                                      </p:to>
                                    </p:set>
                                    <p:anim calcmode="lin" valueType="num">
                                      <p:cBhvr additive="base">
                                        <p:cTn id="16" dur="500" fill="hold"/>
                                        <p:tgtEl>
                                          <p:spTgt spid="455683">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45568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3" name="Whoosh"/>
                                        </p:tgtEl>
                                      </p:cMediaNode>
                                    </p:audio>
                                  </p:subTnLst>
                                </p:cTn>
                              </p:par>
                              <p:par>
                                <p:cTn id="18" presetID="2" presetClass="entr" presetSubtype="8" fill="hold" grpId="0" nodeType="withEffect">
                                  <p:stCondLst>
                                    <p:cond delay="0"/>
                                  </p:stCondLst>
                                  <p:childTnLst>
                                    <p:set>
                                      <p:cBhvr>
                                        <p:cTn id="19" dur="1" fill="hold">
                                          <p:stCondLst>
                                            <p:cond delay="0"/>
                                          </p:stCondLst>
                                        </p:cTn>
                                        <p:tgtEl>
                                          <p:spTgt spid="455683">
                                            <p:txEl>
                                              <p:pRg st="3" end="3"/>
                                            </p:txEl>
                                          </p:spTgt>
                                        </p:tgtEl>
                                        <p:attrNameLst>
                                          <p:attrName>style.visibility</p:attrName>
                                        </p:attrNameLst>
                                      </p:cBhvr>
                                      <p:to>
                                        <p:strVal val="visible"/>
                                      </p:to>
                                    </p:set>
                                    <p:anim calcmode="lin" valueType="num">
                                      <p:cBhvr additive="base">
                                        <p:cTn id="20" dur="500" fill="hold"/>
                                        <p:tgtEl>
                                          <p:spTgt spid="455683">
                                            <p:txEl>
                                              <p:pRg st="3" end="3"/>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45568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Whoosh"/>
                                        </p:tgtEl>
                                      </p:cMediaNode>
                                    </p:audio>
                                  </p:subTnLst>
                                </p:cTn>
                              </p:par>
                              <p:par>
                                <p:cTn id="22" presetID="2" presetClass="entr" presetSubtype="8" fill="hold" grpId="0" nodeType="withEffect">
                                  <p:stCondLst>
                                    <p:cond delay="0"/>
                                  </p:stCondLst>
                                  <p:childTnLst>
                                    <p:set>
                                      <p:cBhvr>
                                        <p:cTn id="23" dur="1" fill="hold">
                                          <p:stCondLst>
                                            <p:cond delay="0"/>
                                          </p:stCondLst>
                                        </p:cTn>
                                        <p:tgtEl>
                                          <p:spTgt spid="455683">
                                            <p:txEl>
                                              <p:pRg st="4" end="4"/>
                                            </p:txEl>
                                          </p:spTgt>
                                        </p:tgtEl>
                                        <p:attrNameLst>
                                          <p:attrName>style.visibility</p:attrName>
                                        </p:attrNameLst>
                                      </p:cBhvr>
                                      <p:to>
                                        <p:strVal val="visible"/>
                                      </p:to>
                                    </p:set>
                                    <p:anim calcmode="lin" valueType="num">
                                      <p:cBhvr additive="base">
                                        <p:cTn id="24" dur="500" fill="hold"/>
                                        <p:tgtEl>
                                          <p:spTgt spid="455683">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5568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55683">
                                            <p:txEl>
                                              <p:pRg st="7" end="7"/>
                                            </p:txEl>
                                          </p:spTgt>
                                        </p:tgtEl>
                                        <p:attrNameLst>
                                          <p:attrName>style.visibility</p:attrName>
                                        </p:attrNameLst>
                                      </p:cBhvr>
                                      <p:to>
                                        <p:strVal val="visible"/>
                                      </p:to>
                                    </p:set>
                                    <p:anim calcmode="lin" valueType="num">
                                      <p:cBhvr additive="base">
                                        <p:cTn id="30" dur="500" fill="hold"/>
                                        <p:tgtEl>
                                          <p:spTgt spid="455683">
                                            <p:txEl>
                                              <p:pRg st="7" end="7"/>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5568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381000" y="457200"/>
            <a:ext cx="8229600" cy="762000"/>
          </a:xfrm>
        </p:spPr>
        <p:txBody>
          <a:bodyPr/>
          <a:lstStyle/>
          <a:p>
            <a:r>
              <a:rPr lang="en-US" altLang="en-US" smtClean="0"/>
              <a:t>Endosymbiont Theory</a:t>
            </a:r>
          </a:p>
        </p:txBody>
      </p:sp>
      <p:pic>
        <p:nvPicPr>
          <p:cNvPr id="29699" name="Picture 2" descr="http://microbewiki.kenyon.edu/images/thumb/2/25/Mitochondria.gif/400px-Mitochondri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066800"/>
            <a:ext cx="24384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http://1.bp.blogspot.com/-2WtjyRjhLRs/TbQicIlj20I/AAAAAAAAADU/z3wTnj5fSpo/s1600/chloroplas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219200"/>
            <a:ext cx="327660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762500" y="1982453"/>
            <a:ext cx="1447800" cy="369332"/>
          </a:xfrm>
          <a:prstGeom prst="rect">
            <a:avLst/>
          </a:prstGeom>
          <a:noFill/>
        </p:spPr>
        <p:txBody>
          <a:bodyPr wrap="square" rtlCol="0">
            <a:spAutoFit/>
          </a:bodyPr>
          <a:lstStyle/>
          <a:p>
            <a:r>
              <a:rPr lang="en-US" b="1" dirty="0" smtClean="0">
                <a:hlinkClick r:id="rId5" action="ppaction://hlinkfile"/>
              </a:rPr>
              <a:t>Video</a:t>
            </a:r>
            <a:endParaRPr lang="en-US" b="1" dirty="0"/>
          </a:p>
        </p:txBody>
      </p:sp>
      <p:sp>
        <p:nvSpPr>
          <p:cNvPr id="4" name="TextBox 3"/>
          <p:cNvSpPr txBox="1"/>
          <p:nvPr/>
        </p:nvSpPr>
        <p:spPr>
          <a:xfrm>
            <a:off x="6781800" y="4648200"/>
            <a:ext cx="1981200" cy="923330"/>
          </a:xfrm>
          <a:prstGeom prst="rect">
            <a:avLst/>
          </a:prstGeom>
          <a:noFill/>
        </p:spPr>
        <p:txBody>
          <a:bodyPr wrap="square" rtlCol="0">
            <a:spAutoFit/>
          </a:bodyPr>
          <a:lstStyle/>
          <a:p>
            <a:pPr algn="ctr"/>
            <a:r>
              <a:rPr lang="en-US" dirty="0" smtClean="0">
                <a:hlinkClick r:id="rId6"/>
              </a:rPr>
              <a:t>How Two Microbes Changed History</a:t>
            </a:r>
            <a:endParaRPr lang="en-US" dirty="0"/>
          </a:p>
        </p:txBody>
      </p:sp>
      <p:sp>
        <p:nvSpPr>
          <p:cNvPr id="5" name="Rectangle 4"/>
          <p:cNvSpPr/>
          <p:nvPr/>
        </p:nvSpPr>
        <p:spPr>
          <a:xfrm>
            <a:off x="381000" y="3115039"/>
            <a:ext cx="6553200" cy="3083921"/>
          </a:xfrm>
          <a:prstGeom prst="rect">
            <a:avLst/>
          </a:prstGeom>
        </p:spPr>
        <p:txBody>
          <a:bodyPr wrap="square">
            <a:spAutoFit/>
          </a:bodyPr>
          <a:lstStyle/>
          <a:p>
            <a:pPr eaLnBrk="1" hangingPunct="1">
              <a:lnSpc>
                <a:spcPct val="90000"/>
              </a:lnSpc>
            </a:pPr>
            <a:r>
              <a:rPr lang="en-US" altLang="en-US" sz="2400" dirty="0"/>
              <a:t>Evidence</a:t>
            </a:r>
          </a:p>
          <a:p>
            <a:pPr lvl="1" eaLnBrk="1" hangingPunct="1">
              <a:lnSpc>
                <a:spcPct val="90000"/>
              </a:lnSpc>
            </a:pPr>
            <a:endParaRPr lang="en-US" altLang="en-US" sz="2400" u="sng" dirty="0">
              <a:solidFill>
                <a:srgbClr val="CC0000"/>
              </a:solidFill>
              <a:ea typeface="ＭＳ Ｐゴシック" panose="020B0600070205080204" pitchFamily="34" charset="-128"/>
            </a:endParaRPr>
          </a:p>
          <a:p>
            <a:pPr>
              <a:lnSpc>
                <a:spcPct val="90000"/>
              </a:lnSpc>
            </a:pPr>
            <a:r>
              <a:rPr lang="en-US" altLang="en-US" sz="2400" u="sng" dirty="0">
                <a:solidFill>
                  <a:srgbClr val="CC0000"/>
                </a:solidFill>
                <a:ea typeface="ＭＳ Ｐゴシック" panose="020B0600070205080204" pitchFamily="34" charset="-128"/>
              </a:rPr>
              <a:t>functional</a:t>
            </a:r>
          </a:p>
          <a:p>
            <a:pPr marL="342900" indent="-342900">
              <a:lnSpc>
                <a:spcPct val="90000"/>
              </a:lnSpc>
              <a:buFont typeface="Arial" panose="020B0604020202020204" pitchFamily="34" charset="0"/>
              <a:buChar char="•"/>
            </a:pPr>
            <a:r>
              <a:rPr lang="en-US" altLang="en-US" sz="2400" dirty="0">
                <a:ea typeface="ＭＳ Ｐゴシック" panose="020B0600070205080204" pitchFamily="34" charset="-128"/>
              </a:rPr>
              <a:t>mitochondria &amp; chloroplasts </a:t>
            </a:r>
            <a:r>
              <a:rPr lang="en-US" altLang="en-US" sz="2400" dirty="0" smtClean="0">
                <a:solidFill>
                  <a:srgbClr val="00B050"/>
                </a:solidFill>
                <a:ea typeface="ＭＳ Ｐゴシック" panose="020B0600070205080204" pitchFamily="34" charset="-128"/>
              </a:rPr>
              <a:t>move </a:t>
            </a:r>
            <a:r>
              <a:rPr lang="en-US" altLang="en-US" sz="2400" dirty="0">
                <a:solidFill>
                  <a:srgbClr val="00B050"/>
                </a:solidFill>
                <a:ea typeface="ＭＳ Ｐゴシック" panose="020B0600070205080204" pitchFamily="34" charset="-128"/>
              </a:rPr>
              <a:t>freely within the cell</a:t>
            </a:r>
          </a:p>
          <a:p>
            <a:pPr marL="342900" indent="-342900">
              <a:lnSpc>
                <a:spcPct val="90000"/>
              </a:lnSpc>
              <a:buFont typeface="Arial" panose="020B0604020202020204" pitchFamily="34" charset="0"/>
              <a:buChar char="•"/>
            </a:pPr>
            <a:r>
              <a:rPr lang="en-US" altLang="en-US" sz="2400" dirty="0">
                <a:ea typeface="ＭＳ Ｐゴシック" panose="020B0600070205080204" pitchFamily="34" charset="-128"/>
              </a:rPr>
              <a:t>mitochondria &amp; chloroplasts </a:t>
            </a:r>
            <a:r>
              <a:rPr lang="en-US" altLang="en-US" sz="2400" dirty="0" smtClean="0">
                <a:solidFill>
                  <a:srgbClr val="00B050"/>
                </a:solidFill>
                <a:ea typeface="ＭＳ Ｐゴシック" panose="020B0600070205080204" pitchFamily="34" charset="-128"/>
              </a:rPr>
              <a:t>reproduce </a:t>
            </a:r>
            <a:r>
              <a:rPr lang="en-US" altLang="en-US" sz="2400" dirty="0">
                <a:solidFill>
                  <a:srgbClr val="00B050"/>
                </a:solidFill>
                <a:ea typeface="ＭＳ Ｐゴシック" panose="020B0600070205080204" pitchFamily="34" charset="-128"/>
              </a:rPr>
              <a:t>independently </a:t>
            </a:r>
            <a:r>
              <a:rPr lang="en-US" altLang="en-US" sz="2400" dirty="0" smtClean="0">
                <a:solidFill>
                  <a:srgbClr val="00B050"/>
                </a:solidFill>
                <a:ea typeface="ＭＳ Ｐゴシック" panose="020B0600070205080204" pitchFamily="34" charset="-128"/>
              </a:rPr>
              <a:t>from </a:t>
            </a:r>
            <a:r>
              <a:rPr lang="en-US" altLang="en-US" sz="2400" dirty="0">
                <a:solidFill>
                  <a:srgbClr val="00B050"/>
                </a:solidFill>
                <a:ea typeface="ＭＳ Ｐゴシック" panose="020B0600070205080204" pitchFamily="34" charset="-128"/>
              </a:rPr>
              <a:t>the cell (binary fission)</a:t>
            </a:r>
          </a:p>
          <a:p>
            <a:pPr marL="342900" indent="-342900">
              <a:lnSpc>
                <a:spcPct val="90000"/>
              </a:lnSpc>
              <a:buFont typeface="Arial" panose="020B0604020202020204" pitchFamily="34" charset="0"/>
              <a:buChar char="•"/>
            </a:pPr>
            <a:r>
              <a:rPr lang="en-US" altLang="en-US" sz="2400" dirty="0">
                <a:ea typeface="ＭＳ Ｐゴシック" panose="020B0600070205080204" pitchFamily="34" charset="-128"/>
              </a:rPr>
              <a:t>mitochondria &amp; chloroplasts </a:t>
            </a:r>
            <a:r>
              <a:rPr lang="en-US" altLang="en-US" sz="2400" dirty="0">
                <a:solidFill>
                  <a:srgbClr val="00B050"/>
                </a:solidFill>
                <a:ea typeface="ＭＳ Ｐゴシック" panose="020B0600070205080204" pitchFamily="34" charset="-128"/>
              </a:rPr>
              <a:t>have</a:t>
            </a:r>
            <a:r>
              <a:rPr lang="en-US" altLang="en-US" sz="2400" dirty="0" smtClean="0">
                <a:solidFill>
                  <a:srgbClr val="00B050"/>
                </a:solidFill>
                <a:ea typeface="ＭＳ Ｐゴシック" panose="020B0600070205080204" pitchFamily="34" charset="-128"/>
              </a:rPr>
              <a:t> </a:t>
            </a:r>
            <a:r>
              <a:rPr lang="en-US" altLang="en-US" sz="2400" dirty="0">
                <a:solidFill>
                  <a:srgbClr val="00B050"/>
                </a:solidFill>
                <a:ea typeface="ＭＳ Ｐゴシック" panose="020B0600070205080204" pitchFamily="34" charset="-128"/>
              </a:rPr>
              <a:t>their own ribosomes </a:t>
            </a:r>
            <a:r>
              <a:rPr lang="en-US" altLang="en-US" sz="2400" dirty="0" smtClean="0">
                <a:solidFill>
                  <a:srgbClr val="00B050"/>
                </a:solidFill>
                <a:ea typeface="ＭＳ Ｐゴシック" panose="020B0600070205080204" pitchFamily="34" charset="-128"/>
              </a:rPr>
              <a:t>to </a:t>
            </a:r>
            <a:r>
              <a:rPr lang="en-US" altLang="en-US" sz="2400" dirty="0">
                <a:solidFill>
                  <a:srgbClr val="00B050"/>
                </a:solidFill>
                <a:ea typeface="ＭＳ Ｐゴシック" panose="020B0600070205080204" pitchFamily="34" charset="-128"/>
              </a:rPr>
              <a:t>make proteins</a:t>
            </a:r>
          </a:p>
        </p:txBody>
      </p:sp>
      <p:sp>
        <p:nvSpPr>
          <p:cNvPr id="8" name="Rectangle 7"/>
          <p:cNvSpPr/>
          <p:nvPr/>
        </p:nvSpPr>
        <p:spPr>
          <a:xfrm>
            <a:off x="622809" y="6312769"/>
            <a:ext cx="7898381" cy="369332"/>
          </a:xfrm>
          <a:prstGeom prst="rect">
            <a:avLst/>
          </a:prstGeom>
        </p:spPr>
        <p:txBody>
          <a:bodyPr wrap="none">
            <a:spAutoFit/>
          </a:bodyPr>
          <a:lstStyle/>
          <a:p>
            <a:r>
              <a:rPr lang="en-US" dirty="0" smtClean="0">
                <a:latin typeface="Calibri,Helvetica,sans-serif"/>
                <a:hlinkClick r:id="rId7"/>
              </a:rPr>
              <a:t>Our favorite sisters here: https</a:t>
            </a:r>
            <a:r>
              <a:rPr lang="en-US" dirty="0">
                <a:latin typeface="Calibri,Helvetica,sans-serif"/>
                <a:hlinkClick r:id="rId7"/>
              </a:rPr>
              <a:t>://www.youtube.com/watch?v=FGnS-Xk0ZqU</a:t>
            </a:r>
            <a:endParaRPr lang="en-US" dirty="0"/>
          </a:p>
        </p:txBody>
      </p:sp>
    </p:spTree>
    <p:extLst>
      <p:ext uri="{BB962C8B-B14F-4D97-AF65-F5344CB8AC3E}">
        <p14:creationId xmlns:p14="http://schemas.microsoft.com/office/powerpoint/2010/main" val="34305004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TextBox 28"/>
          <p:cNvSpPr txBox="1"/>
          <p:nvPr/>
        </p:nvSpPr>
        <p:spPr>
          <a:xfrm>
            <a:off x="3886200" y="1981200"/>
            <a:ext cx="5181600" cy="282630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defRPr/>
            </a:pPr>
            <a:r>
              <a:rPr lang="en-US" sz="2800" b="1" u="sng" dirty="0">
                <a:solidFill>
                  <a:srgbClr val="FFFFFF"/>
                </a:solidFill>
                <a:ea typeface="ＭＳ Ｐゴシック" pitchFamily="34" charset="-128"/>
              </a:rPr>
              <a:t>Pangaea</a:t>
            </a:r>
            <a:r>
              <a:rPr lang="en-US" sz="2800" dirty="0">
                <a:solidFill>
                  <a:srgbClr val="FFFFFF"/>
                </a:solidFill>
                <a:ea typeface="ＭＳ Ｐゴシック" pitchFamily="34" charset="-128"/>
              </a:rPr>
              <a:t> = Supercontinent</a:t>
            </a:r>
            <a:endParaRPr lang="en-US" altLang="ja-JP" sz="2800" dirty="0">
              <a:solidFill>
                <a:srgbClr val="FFFFFF"/>
              </a:solidFill>
              <a:ea typeface="ＭＳ Ｐゴシック" pitchFamily="34" charset="-128"/>
            </a:endParaRPr>
          </a:p>
          <a:p>
            <a:pPr marL="225425" indent="-225425">
              <a:buFont typeface="Arial" pitchFamily="34" charset="0"/>
              <a:buChar char="•"/>
              <a:defRPr/>
            </a:pPr>
            <a:r>
              <a:rPr lang="en-US" sz="2800" dirty="0">
                <a:solidFill>
                  <a:srgbClr val="FFFFFF"/>
                </a:solidFill>
                <a:ea typeface="ＭＳ Ｐゴシック" pitchFamily="34" charset="-128"/>
              </a:rPr>
              <a:t>Formed 250 </a:t>
            </a:r>
            <a:r>
              <a:rPr lang="en-US" sz="2800" dirty="0" err="1" smtClean="0">
                <a:solidFill>
                  <a:srgbClr val="FFFFFF"/>
                </a:solidFill>
                <a:ea typeface="ＭＳ Ｐゴシック" pitchFamily="34" charset="-128"/>
              </a:rPr>
              <a:t>mya</a:t>
            </a:r>
            <a:endParaRPr lang="en-US" sz="2800" dirty="0" smtClean="0">
              <a:solidFill>
                <a:srgbClr val="FFFFFF"/>
              </a:solidFill>
              <a:ea typeface="ＭＳ Ｐゴシック" pitchFamily="34" charset="-128"/>
            </a:endParaRPr>
          </a:p>
          <a:p>
            <a:pPr>
              <a:defRPr/>
            </a:pPr>
            <a:endParaRPr lang="en-US" sz="2800" dirty="0">
              <a:solidFill>
                <a:srgbClr val="FFFFFF"/>
              </a:solidFill>
              <a:ea typeface="ＭＳ Ｐゴシック" pitchFamily="34" charset="-128"/>
            </a:endParaRPr>
          </a:p>
          <a:p>
            <a:pPr marL="225425" indent="-225425">
              <a:buFont typeface="Arial" pitchFamily="34" charset="0"/>
              <a:buChar char="•"/>
              <a:defRPr/>
            </a:pPr>
            <a:r>
              <a:rPr lang="en-US" sz="2800" u="sng" dirty="0">
                <a:solidFill>
                  <a:srgbClr val="FFFFFF"/>
                </a:solidFill>
                <a:ea typeface="ＭＳ Ｐゴシック" pitchFamily="34" charset="-128"/>
              </a:rPr>
              <a:t>Continental drift</a:t>
            </a:r>
            <a:r>
              <a:rPr lang="en-US" sz="2800" dirty="0">
                <a:solidFill>
                  <a:srgbClr val="FFFFFF"/>
                </a:solidFill>
                <a:ea typeface="ＭＳ Ｐゴシック" pitchFamily="34" charset="-128"/>
              </a:rPr>
              <a:t> explains many biogeographic puzzles</a:t>
            </a:r>
          </a:p>
          <a:p>
            <a:pPr>
              <a:buFont typeface="Arial" pitchFamily="34" charset="0"/>
              <a:buChar char="•"/>
              <a:defRPr/>
            </a:pPr>
            <a:endParaRPr lang="en-US" sz="2000" dirty="0">
              <a:solidFill>
                <a:srgbClr val="FFFFFF"/>
              </a:solidFill>
              <a:ea typeface="ＭＳ Ｐゴシック" pitchFamily="34" charset="-128"/>
            </a:endParaRPr>
          </a:p>
        </p:txBody>
      </p:sp>
      <p:pic>
        <p:nvPicPr>
          <p:cNvPr id="30722" name="Picture 30" descr="25_14_ContinentalDrift-L.jpg"/>
          <p:cNvPicPr>
            <a:picLocks noChangeAspect="1"/>
          </p:cNvPicPr>
          <p:nvPr/>
        </p:nvPicPr>
        <p:blipFill rotWithShape="1">
          <a:blip r:embed="rId2">
            <a:extLst>
              <a:ext uri="{28A0092B-C50C-407E-A947-70E740481C1C}">
                <a14:useLocalDpi xmlns:a14="http://schemas.microsoft.com/office/drawing/2010/main" val="0"/>
              </a:ext>
            </a:extLst>
          </a:blip>
          <a:srcRect b="2315"/>
          <a:stretch/>
        </p:blipFill>
        <p:spPr bwMode="auto">
          <a:xfrm>
            <a:off x="381000" y="122238"/>
            <a:ext cx="3078163" cy="643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Left Arrow 29"/>
          <p:cNvSpPr/>
          <p:nvPr/>
        </p:nvSpPr>
        <p:spPr>
          <a:xfrm rot="19037883">
            <a:off x="2335213" y="4484688"/>
            <a:ext cx="17526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5"/>
          <p:cNvSpPr txBox="1"/>
          <p:nvPr/>
        </p:nvSpPr>
        <p:spPr>
          <a:xfrm>
            <a:off x="3882189" y="5612007"/>
            <a:ext cx="1447800" cy="369332"/>
          </a:xfrm>
          <a:prstGeom prst="rect">
            <a:avLst/>
          </a:prstGeom>
          <a:noFill/>
        </p:spPr>
        <p:txBody>
          <a:bodyPr wrap="square" rtlCol="0">
            <a:spAutoFit/>
          </a:bodyPr>
          <a:lstStyle/>
          <a:p>
            <a:r>
              <a:rPr lang="en-US" b="1" dirty="0" smtClean="0">
                <a:hlinkClick r:id="rId3" action="ppaction://hlinkfile"/>
              </a:rPr>
              <a:t>Video</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Title 3"/>
          <p:cNvSpPr>
            <a:spLocks noGrp="1"/>
          </p:cNvSpPr>
          <p:nvPr>
            <p:ph type="title"/>
          </p:nvPr>
        </p:nvSpPr>
        <p:spPr>
          <a:xfrm>
            <a:off x="381000" y="304800"/>
            <a:ext cx="8458200" cy="1066800"/>
          </a:xfrm>
        </p:spPr>
        <p:txBody>
          <a:bodyPr/>
          <a:lstStyle/>
          <a:p>
            <a:r>
              <a:rPr lang="en-US" altLang="en-US" sz="2800" dirty="0" smtClean="0"/>
              <a:t>Movement of continental plates change geography and climate of Earth </a:t>
            </a:r>
            <a:r>
              <a:rPr lang="en-US" altLang="en-US" sz="2800" dirty="0" smtClean="0">
                <a:sym typeface="Wingdings" panose="05000000000000000000" pitchFamily="2" charset="2"/>
              </a:rPr>
              <a:t> Extinctions and speciation</a:t>
            </a:r>
            <a:endParaRPr lang="en-US" altLang="en-US" sz="2800" dirty="0" smtClean="0"/>
          </a:p>
        </p:txBody>
      </p:sp>
      <p:pic>
        <p:nvPicPr>
          <p:cNvPr id="31746" name="Picture 4" descr="25_13TectonicPlates-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5471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POGIL: Mass Extinctions</a:t>
            </a:r>
            <a:endParaRPr lang="en-US" dirty="0"/>
          </a:p>
        </p:txBody>
      </p:sp>
      <p:sp>
        <p:nvSpPr>
          <p:cNvPr id="3" name="TextBox 2"/>
          <p:cNvSpPr txBox="1"/>
          <p:nvPr/>
        </p:nvSpPr>
        <p:spPr>
          <a:xfrm>
            <a:off x="1524000" y="2667000"/>
            <a:ext cx="6096000" cy="1077218"/>
          </a:xfrm>
          <a:prstGeom prst="rect">
            <a:avLst/>
          </a:prstGeom>
          <a:noFill/>
        </p:spPr>
        <p:txBody>
          <a:bodyPr wrap="square" rtlCol="0">
            <a:spAutoFit/>
          </a:bodyPr>
          <a:lstStyle/>
          <a:p>
            <a:pPr algn="ctr"/>
            <a:r>
              <a:rPr lang="en-US" sz="3200" dirty="0" smtClean="0">
                <a:solidFill>
                  <a:srgbClr val="7030A0"/>
                </a:solidFill>
              </a:rPr>
              <a:t>SHORTEST PERSON </a:t>
            </a:r>
            <a:r>
              <a:rPr lang="en-US" sz="3200" dirty="0" smtClean="0">
                <a:solidFill>
                  <a:srgbClr val="7030A0"/>
                </a:solidFill>
                <a:sym typeface="Wingdings" panose="05000000000000000000" pitchFamily="2" charset="2"/>
              </a:rPr>
              <a:t> turn in your POGIL with sticky note  </a:t>
            </a:r>
            <a:endParaRPr lang="en-US" sz="3200" dirty="0">
              <a:solidFill>
                <a:srgbClr val="7030A0"/>
              </a:solidFill>
            </a:endParaRPr>
          </a:p>
        </p:txBody>
      </p:sp>
    </p:spTree>
    <p:extLst>
      <p:ext uri="{BB962C8B-B14F-4D97-AF65-F5344CB8AC3E}">
        <p14:creationId xmlns:p14="http://schemas.microsoft.com/office/powerpoint/2010/main" val="30101325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152400"/>
            <a:ext cx="8229600" cy="685800"/>
          </a:xfrm>
        </p:spPr>
        <p:txBody>
          <a:bodyPr/>
          <a:lstStyle/>
          <a:p>
            <a:pPr algn="ctr"/>
            <a:r>
              <a:rPr lang="en-US" altLang="en-US" sz="3600" b="1" smtClean="0">
                <a:solidFill>
                  <a:srgbClr val="00B050"/>
                </a:solidFill>
              </a:rPr>
              <a:t>Mass extinctions </a:t>
            </a:r>
            <a:r>
              <a:rPr lang="en-US" altLang="en-US" sz="3600" b="1" smtClean="0">
                <a:solidFill>
                  <a:srgbClr val="00B050"/>
                </a:solidFill>
                <a:sym typeface="Wingdings" panose="05000000000000000000" pitchFamily="2" charset="2"/>
              </a:rPr>
              <a:t> Di</a:t>
            </a:r>
            <a:r>
              <a:rPr lang="en-US" altLang="en-US" sz="3600" b="1" smtClean="0">
                <a:solidFill>
                  <a:srgbClr val="00B050"/>
                </a:solidFill>
              </a:rPr>
              <a:t>versity of life</a:t>
            </a:r>
          </a:p>
        </p:txBody>
      </p:sp>
      <p:sp>
        <p:nvSpPr>
          <p:cNvPr id="32770" name="Content Placeholder 2"/>
          <p:cNvSpPr>
            <a:spLocks noGrp="1"/>
          </p:cNvSpPr>
          <p:nvPr>
            <p:ph idx="1"/>
          </p:nvPr>
        </p:nvSpPr>
        <p:spPr>
          <a:xfrm>
            <a:off x="0" y="5334000"/>
            <a:ext cx="9601200" cy="1295400"/>
          </a:xfrm>
        </p:spPr>
        <p:txBody>
          <a:bodyPr/>
          <a:lstStyle/>
          <a:p>
            <a:r>
              <a:rPr lang="en-US" altLang="en-US" sz="2600" dirty="0" smtClean="0"/>
              <a:t>Major periods in Earth</a:t>
            </a:r>
            <a:r>
              <a:rPr lang="ja-JP" altLang="en-US" sz="2600" dirty="0" smtClean="0"/>
              <a:t>’</a:t>
            </a:r>
            <a:r>
              <a:rPr lang="en-US" altLang="ja-JP" sz="2600" dirty="0" smtClean="0"/>
              <a:t>s history </a:t>
            </a:r>
            <a:r>
              <a:rPr lang="en-US" altLang="ja-JP" sz="2600" u="sng" dirty="0" smtClean="0"/>
              <a:t>end</a:t>
            </a:r>
            <a:r>
              <a:rPr lang="en-US" altLang="ja-JP" sz="2600" dirty="0" smtClean="0"/>
              <a:t> with </a:t>
            </a:r>
            <a:r>
              <a:rPr lang="en-US" altLang="ja-JP" sz="2600" i="1" dirty="0" smtClean="0">
                <a:solidFill>
                  <a:srgbClr val="7030A0"/>
                </a:solidFill>
              </a:rPr>
              <a:t>mass extinctions</a:t>
            </a:r>
            <a:r>
              <a:rPr lang="en-US" altLang="ja-JP" sz="2600" dirty="0" smtClean="0"/>
              <a:t>    &amp; new ones </a:t>
            </a:r>
            <a:r>
              <a:rPr lang="en-US" altLang="ja-JP" sz="2600" u="sng" dirty="0" smtClean="0"/>
              <a:t>begin</a:t>
            </a:r>
            <a:r>
              <a:rPr lang="en-US" altLang="ja-JP" sz="2600" dirty="0" smtClean="0"/>
              <a:t> with </a:t>
            </a:r>
            <a:r>
              <a:rPr lang="en-US" altLang="ja-JP" sz="2600" i="1" dirty="0" smtClean="0">
                <a:solidFill>
                  <a:srgbClr val="0070C0"/>
                </a:solidFill>
              </a:rPr>
              <a:t>adaptive radiations</a:t>
            </a:r>
            <a:endParaRPr lang="en-US" altLang="en-US" sz="2600" i="1" dirty="0" smtClean="0">
              <a:solidFill>
                <a:srgbClr val="0070C0"/>
              </a:solidFill>
            </a:endParaRPr>
          </a:p>
        </p:txBody>
      </p:sp>
      <p:pic>
        <p:nvPicPr>
          <p:cNvPr id="32771" name="Picture 3" descr="25_15MassExtinctionDiv-L.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914400"/>
            <a:ext cx="5665788" cy="442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8243888"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itle 4"/>
          <p:cNvSpPr>
            <a:spLocks noGrp="1"/>
          </p:cNvSpPr>
          <p:nvPr>
            <p:ph type="title"/>
          </p:nvPr>
        </p:nvSpPr>
        <p:spPr>
          <a:xfrm>
            <a:off x="457200" y="609600"/>
            <a:ext cx="8229600" cy="685800"/>
          </a:xfrm>
        </p:spPr>
        <p:txBody>
          <a:bodyPr/>
          <a:lstStyle/>
          <a:p>
            <a:r>
              <a:rPr lang="en-US" altLang="en-US" smtClean="0"/>
              <a:t>Early conditions on Earth</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381000"/>
            <a:ext cx="8229600" cy="1066800"/>
          </a:xfrm>
        </p:spPr>
        <p:txBody>
          <a:bodyPr/>
          <a:lstStyle/>
          <a:p>
            <a:r>
              <a:rPr lang="en-US" altLang="en-US" smtClean="0"/>
              <a:t>Major events during each Era</a:t>
            </a:r>
          </a:p>
        </p:txBody>
      </p:sp>
      <p:sp>
        <p:nvSpPr>
          <p:cNvPr id="3" name="Content Placeholder 2"/>
          <p:cNvSpPr>
            <a:spLocks noGrp="1"/>
          </p:cNvSpPr>
          <p:nvPr>
            <p:ph idx="1"/>
          </p:nvPr>
        </p:nvSpPr>
        <p:spPr>
          <a:xfrm>
            <a:off x="228600" y="1295400"/>
            <a:ext cx="8915400" cy="4876800"/>
          </a:xfrm>
        </p:spPr>
        <p:txBody>
          <a:bodyPr/>
          <a:lstStyle/>
          <a:p>
            <a:r>
              <a:rPr lang="en-US" altLang="en-US" sz="2400" b="1" u="sng" dirty="0" smtClean="0"/>
              <a:t>Precambrian</a:t>
            </a:r>
            <a:r>
              <a:rPr lang="en-US" altLang="en-US" sz="2400" b="1" dirty="0" smtClean="0"/>
              <a:t>: </a:t>
            </a:r>
            <a:r>
              <a:rPr lang="en-US" altLang="en-US" sz="2400" dirty="0" smtClean="0"/>
              <a:t>microscopic fossils (</a:t>
            </a:r>
            <a:r>
              <a:rPr lang="en-US" altLang="en-US" sz="2400" dirty="0" err="1" smtClean="0"/>
              <a:t>stromatolites</a:t>
            </a:r>
            <a:r>
              <a:rPr lang="en-US" altLang="en-US" sz="2400" dirty="0" smtClean="0"/>
              <a:t>)</a:t>
            </a:r>
          </a:p>
          <a:p>
            <a:pPr lvl="1"/>
            <a:r>
              <a:rPr lang="en-US" altLang="en-US" sz="2400" dirty="0" smtClean="0"/>
              <a:t>Photosynthesis, atmospheric O</a:t>
            </a:r>
            <a:r>
              <a:rPr lang="en-US" altLang="en-US" sz="2400" baseline="-25000" dirty="0" smtClean="0"/>
              <a:t>2</a:t>
            </a:r>
          </a:p>
          <a:p>
            <a:pPr lvl="1"/>
            <a:r>
              <a:rPr lang="en-US" altLang="en-US" sz="2400" dirty="0" smtClean="0"/>
              <a:t>Eukaryotes (</a:t>
            </a:r>
            <a:r>
              <a:rPr lang="en-US" altLang="en-US" sz="2400" dirty="0" err="1" smtClean="0"/>
              <a:t>endosymbiont</a:t>
            </a:r>
            <a:r>
              <a:rPr lang="en-US" altLang="en-US" sz="2400" dirty="0" smtClean="0"/>
              <a:t> theory)</a:t>
            </a:r>
          </a:p>
          <a:p>
            <a:r>
              <a:rPr lang="en-US" altLang="en-US" sz="2400" b="1" u="sng" dirty="0" smtClean="0"/>
              <a:t>Paleozoic</a:t>
            </a:r>
            <a:r>
              <a:rPr lang="en-US" altLang="en-US" sz="2400" b="1" dirty="0" smtClean="0"/>
              <a:t>: </a:t>
            </a:r>
            <a:r>
              <a:rPr lang="en-US" altLang="en-US" sz="2400" dirty="0" smtClean="0">
                <a:solidFill>
                  <a:srgbClr val="406F8D"/>
                </a:solidFill>
              </a:rPr>
              <a:t>Cambrian Explosion</a:t>
            </a:r>
          </a:p>
          <a:p>
            <a:pPr lvl="1"/>
            <a:r>
              <a:rPr lang="en-US" altLang="en-US" sz="2400" dirty="0" smtClean="0"/>
              <a:t>Plants invade land, many animals appear</a:t>
            </a:r>
          </a:p>
          <a:p>
            <a:pPr lvl="1"/>
            <a:r>
              <a:rPr lang="en-US" altLang="en-US" sz="2400" dirty="0" smtClean="0"/>
              <a:t>Permian Extinction (-96% species)</a:t>
            </a:r>
          </a:p>
          <a:p>
            <a:r>
              <a:rPr lang="en-US" altLang="en-US" sz="2400" b="1" u="sng" dirty="0" smtClean="0"/>
              <a:t>Mesozoic</a:t>
            </a:r>
            <a:r>
              <a:rPr lang="en-US" altLang="en-US" sz="2400" b="1" dirty="0" smtClean="0"/>
              <a:t>: </a:t>
            </a:r>
            <a:r>
              <a:rPr lang="ja-JP" altLang="en-US" sz="2400" dirty="0" smtClean="0"/>
              <a:t>“</a:t>
            </a:r>
            <a:r>
              <a:rPr lang="en-US" altLang="ja-JP" sz="2400" dirty="0" smtClean="0"/>
              <a:t>Age of Reptiles”, dinosaur, plants</a:t>
            </a:r>
          </a:p>
          <a:p>
            <a:pPr lvl="1"/>
            <a:r>
              <a:rPr lang="en-US" altLang="en-US" sz="2400" dirty="0" smtClean="0"/>
              <a:t>Formation of Pangaea supercontinent</a:t>
            </a:r>
          </a:p>
          <a:p>
            <a:pPr lvl="1"/>
            <a:r>
              <a:rPr lang="en-US" altLang="en-US" sz="2400" dirty="0" smtClean="0"/>
              <a:t>Cretaceous Extinction – asteroid off Mexico</a:t>
            </a:r>
            <a:r>
              <a:rPr lang="ja-JP" altLang="en-US" sz="2400" dirty="0" smtClean="0"/>
              <a:t>’</a:t>
            </a:r>
            <a:r>
              <a:rPr lang="en-US" altLang="ja-JP" sz="2400" dirty="0" smtClean="0"/>
              <a:t>s coast</a:t>
            </a:r>
          </a:p>
          <a:p>
            <a:r>
              <a:rPr lang="en-US" altLang="en-US" sz="2400" b="1" u="sng" dirty="0" smtClean="0"/>
              <a:t>Cenozoic</a:t>
            </a:r>
            <a:r>
              <a:rPr lang="en-US" altLang="en-US" sz="2400" b="1" dirty="0" smtClean="0"/>
              <a:t>: </a:t>
            </a:r>
            <a:r>
              <a:rPr lang="en-US" altLang="en-US" sz="2400" dirty="0" smtClean="0"/>
              <a:t>Primates</a:t>
            </a:r>
          </a:p>
        </p:txBody>
      </p:sp>
      <p:sp>
        <p:nvSpPr>
          <p:cNvPr id="4" name="Title 1"/>
          <p:cNvSpPr txBox="1">
            <a:spLocks/>
          </p:cNvSpPr>
          <p:nvPr/>
        </p:nvSpPr>
        <p:spPr bwMode="auto">
          <a:xfrm>
            <a:off x="0" y="5562600"/>
            <a:ext cx="9144000" cy="1066800"/>
          </a:xfrm>
          <a:prstGeom prst="roundRect">
            <a:avLst>
              <a:gd name="adj" fmla="val 30567"/>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eaLnBrk="0" hangingPunct="0">
              <a:defRPr/>
            </a:pPr>
            <a:r>
              <a:rPr lang="en-US" sz="2800" b="1" dirty="0">
                <a:solidFill>
                  <a:schemeClr val="bg1"/>
                </a:solidFill>
                <a:latin typeface="+mj-lt"/>
                <a:ea typeface="+mj-ea"/>
                <a:cs typeface="+mj-cs"/>
              </a:rPr>
              <a:t>Note: </a:t>
            </a:r>
            <a:r>
              <a:rPr lang="en-US" sz="2800" dirty="0">
                <a:solidFill>
                  <a:schemeClr val="bg1"/>
                </a:solidFill>
                <a:latin typeface="+mj-lt"/>
                <a:ea typeface="+mj-ea"/>
                <a:cs typeface="+mj-cs"/>
              </a:rPr>
              <a:t>All </a:t>
            </a:r>
            <a:r>
              <a:rPr lang="en-US" sz="2800" u="sng" dirty="0">
                <a:solidFill>
                  <a:schemeClr val="bg1"/>
                </a:solidFill>
                <a:latin typeface="+mj-lt"/>
                <a:ea typeface="+mj-ea"/>
                <a:cs typeface="+mj-cs"/>
              </a:rPr>
              <a:t>end</a:t>
            </a:r>
            <a:r>
              <a:rPr lang="en-US" sz="2800" dirty="0">
                <a:solidFill>
                  <a:schemeClr val="bg1"/>
                </a:solidFill>
                <a:latin typeface="+mj-lt"/>
                <a:ea typeface="+mj-ea"/>
                <a:cs typeface="+mj-cs"/>
              </a:rPr>
              <a:t> with </a:t>
            </a:r>
            <a:r>
              <a:rPr lang="en-US" sz="2800" b="1" dirty="0">
                <a:solidFill>
                  <a:schemeClr val="bg1"/>
                </a:solidFill>
                <a:latin typeface="+mj-lt"/>
                <a:ea typeface="+mj-ea"/>
                <a:cs typeface="+mj-cs"/>
              </a:rPr>
              <a:t>major extinction </a:t>
            </a:r>
            <a:r>
              <a:rPr lang="en-US" sz="2800" dirty="0">
                <a:solidFill>
                  <a:schemeClr val="bg1"/>
                </a:solidFill>
                <a:latin typeface="+mj-lt"/>
                <a:ea typeface="+mj-ea"/>
                <a:cs typeface="+mj-cs"/>
              </a:rPr>
              <a:t>&amp; </a:t>
            </a:r>
            <a:r>
              <a:rPr lang="en-US" sz="2800" u="sng" dirty="0" smtClean="0">
                <a:solidFill>
                  <a:schemeClr val="bg1"/>
                </a:solidFill>
                <a:latin typeface="+mj-lt"/>
                <a:ea typeface="+mj-ea"/>
                <a:cs typeface="+mj-cs"/>
              </a:rPr>
              <a:t>start</a:t>
            </a:r>
            <a:r>
              <a:rPr lang="en-US" sz="2800" dirty="0">
                <a:solidFill>
                  <a:schemeClr val="bg1"/>
                </a:solidFill>
                <a:latin typeface="+mj-lt"/>
                <a:ea typeface="+mj-ea"/>
                <a:cs typeface="+mj-cs"/>
              </a:rPr>
              <a:t> </a:t>
            </a:r>
            <a:r>
              <a:rPr lang="en-US" sz="2800" dirty="0" smtClean="0">
                <a:solidFill>
                  <a:schemeClr val="bg1"/>
                </a:solidFill>
                <a:latin typeface="+mj-lt"/>
                <a:ea typeface="+mj-ea"/>
                <a:cs typeface="+mj-cs"/>
              </a:rPr>
              <a:t>with 	</a:t>
            </a:r>
            <a:r>
              <a:rPr lang="en-US" sz="2800" b="1" dirty="0" smtClean="0">
                <a:solidFill>
                  <a:schemeClr val="bg1"/>
                </a:solidFill>
                <a:latin typeface="+mj-lt"/>
                <a:ea typeface="+mj-ea"/>
                <a:cs typeface="+mj-cs"/>
              </a:rPr>
              <a:t>adaptive </a:t>
            </a:r>
            <a:r>
              <a:rPr lang="en-US" sz="2800" b="1" dirty="0">
                <a:solidFill>
                  <a:schemeClr val="bg1"/>
                </a:solidFill>
                <a:latin typeface="+mj-lt"/>
                <a:ea typeface="+mj-ea"/>
                <a:cs typeface="+mj-cs"/>
              </a:rPr>
              <a:t>radiation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par>
                                <p:cTn id="43" presetID="10"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4"/>
          <p:cNvSpPr>
            <a:spLocks noGrp="1"/>
          </p:cNvSpPr>
          <p:nvPr>
            <p:ph type="ctrTitle"/>
          </p:nvPr>
        </p:nvSpPr>
        <p:spPr>
          <a:xfrm>
            <a:off x="121227" y="2057400"/>
            <a:ext cx="8991600" cy="1433513"/>
          </a:xfrm>
        </p:spPr>
        <p:txBody>
          <a:bodyPr/>
          <a:lstStyle/>
          <a:p>
            <a:r>
              <a:rPr lang="en-US" altLang="en-US" sz="4000" dirty="0" smtClean="0"/>
              <a:t>Discovery Education Video: 	</a:t>
            </a:r>
            <a:r>
              <a:rPr lang="en-US" altLang="en-US" sz="4000" dirty="0"/>
              <a:t/>
            </a:r>
            <a:br>
              <a:rPr lang="en-US" altLang="en-US" sz="4000" dirty="0"/>
            </a:br>
            <a:r>
              <a:rPr lang="en-US" altLang="en-US" sz="4000" dirty="0" smtClean="0">
                <a:hlinkClick r:id="rId3"/>
              </a:rPr>
              <a:t>Mass Extinction and Adaptive Radiation</a:t>
            </a:r>
            <a:endParaRPr lang="en-US" altLang="en-US" sz="4000" dirty="0" smtClean="0"/>
          </a:p>
        </p:txBody>
      </p:sp>
      <p:sp>
        <p:nvSpPr>
          <p:cNvPr id="34818" name="Subtitle 5"/>
          <p:cNvSpPr>
            <a:spLocks noGrp="1"/>
          </p:cNvSpPr>
          <p:nvPr>
            <p:ph type="subTitle" idx="1"/>
          </p:nvPr>
        </p:nvSpPr>
        <p:spPr>
          <a:xfrm>
            <a:off x="457200" y="3900488"/>
            <a:ext cx="4953000" cy="1752600"/>
          </a:xfrm>
        </p:spPr>
        <p:txBody>
          <a:bodyPr/>
          <a:lstStyle/>
          <a:p>
            <a:pPr marL="63500"/>
            <a:r>
              <a:rPr lang="en-US" altLang="en-US" dirty="0" smtClean="0"/>
              <a:t>Running Time: 2:25</a:t>
            </a:r>
          </a:p>
          <a:p>
            <a:pPr marL="63500"/>
            <a:endParaRPr lang="en-US" alt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2590800"/>
            <a:ext cx="41846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descr="26-02-EvolClockAnalogy-L"/>
          <p:cNvPicPr>
            <a:picLocks noChangeAspect="1" noChangeArrowheads="1"/>
          </p:cNvPicPr>
          <p:nvPr/>
        </p:nvPicPr>
        <p:blipFill>
          <a:blip r:embed="rId6">
            <a:extLst>
              <a:ext uri="{28A0092B-C50C-407E-A947-70E740481C1C}">
                <a14:useLocalDpi xmlns:a14="http://schemas.microsoft.com/office/drawing/2010/main" val="0"/>
              </a:ext>
            </a:extLst>
          </a:blip>
          <a:srcRect b="3600"/>
          <a:stretch>
            <a:fillRect/>
          </a:stretch>
        </p:blipFill>
        <p:spPr bwMode="auto">
          <a:xfrm>
            <a:off x="1143000" y="2590800"/>
            <a:ext cx="342741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4"/>
          <p:cNvSpPr>
            <a:spLocks noGrp="1" noChangeArrowheads="1"/>
          </p:cNvSpPr>
          <p:nvPr>
            <p:ph type="title"/>
          </p:nvPr>
        </p:nvSpPr>
        <p:spPr>
          <a:xfrm>
            <a:off x="228600" y="384811"/>
            <a:ext cx="8229600" cy="1066800"/>
          </a:xfrm>
        </p:spPr>
        <p:txBody>
          <a:bodyPr/>
          <a:lstStyle/>
          <a:p>
            <a:pPr eaLnBrk="1" hangingPunct="1"/>
            <a:r>
              <a:rPr lang="en-US" altLang="en-US" dirty="0" smtClean="0"/>
              <a:t>Cambrian explosion</a:t>
            </a:r>
          </a:p>
        </p:txBody>
      </p:sp>
      <p:sp>
        <p:nvSpPr>
          <p:cNvPr id="398341" name="Rectangle 5" descr="Rectangle: Click to edit Master text styles&#10;Second level&#10;Third level&#10;Fourth level&#10;Fifth level"/>
          <p:cNvSpPr>
            <a:spLocks noGrp="1" noChangeArrowheads="1"/>
          </p:cNvSpPr>
          <p:nvPr>
            <p:ph type="body" idx="1"/>
          </p:nvPr>
        </p:nvSpPr>
        <p:spPr>
          <a:xfrm>
            <a:off x="228600" y="1338263"/>
            <a:ext cx="8077200" cy="1524000"/>
          </a:xfrm>
        </p:spPr>
        <p:txBody>
          <a:bodyPr/>
          <a:lstStyle/>
          <a:p>
            <a:pPr eaLnBrk="1" hangingPunct="1"/>
            <a:r>
              <a:rPr lang="en-US" altLang="en-US" dirty="0" smtClean="0"/>
              <a:t>Diversification of Animals</a:t>
            </a:r>
            <a:endParaRPr lang="en-US" altLang="en-US" sz="2600" dirty="0" smtClean="0"/>
          </a:p>
          <a:p>
            <a:pPr lvl="1" eaLnBrk="1" hangingPunct="1"/>
            <a:r>
              <a:rPr lang="en-US" altLang="en-US" sz="2400" dirty="0" smtClean="0">
                <a:ea typeface="ＭＳ Ｐゴシック" panose="020B0600070205080204" pitchFamily="34" charset="-128"/>
              </a:rPr>
              <a:t>within 10–20 million years most of the major phyla of animals appear in fossil record</a:t>
            </a:r>
          </a:p>
        </p:txBody>
      </p:sp>
      <p:sp>
        <p:nvSpPr>
          <p:cNvPr id="398343" name="Oval 7"/>
          <p:cNvSpPr>
            <a:spLocks noChangeArrowheads="1"/>
          </p:cNvSpPr>
          <p:nvPr/>
        </p:nvSpPr>
        <p:spPr bwMode="auto">
          <a:xfrm>
            <a:off x="828675" y="5548313"/>
            <a:ext cx="1200150" cy="636587"/>
          </a:xfrm>
          <a:prstGeom prst="ellipse">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98344" name="Oval 8"/>
          <p:cNvSpPr>
            <a:spLocks noChangeArrowheads="1"/>
          </p:cNvSpPr>
          <p:nvPr/>
        </p:nvSpPr>
        <p:spPr bwMode="auto">
          <a:xfrm>
            <a:off x="904875" y="3738563"/>
            <a:ext cx="1322388" cy="457200"/>
          </a:xfrm>
          <a:prstGeom prst="ellipse">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9160" name="Rectangle 9"/>
          <p:cNvSpPr>
            <a:spLocks noChangeArrowheads="1"/>
          </p:cNvSpPr>
          <p:nvPr/>
        </p:nvSpPr>
        <p:spPr bwMode="auto">
          <a:xfrm>
            <a:off x="228600" y="3082925"/>
            <a:ext cx="1287463" cy="427038"/>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0F116A"/>
                </a:solidFill>
              </a:rPr>
              <a:t>543 mya</a:t>
            </a:r>
          </a:p>
        </p:txBody>
      </p:sp>
    </p:spTree>
    <p:extLst>
      <p:ext uri="{BB962C8B-B14F-4D97-AF65-F5344CB8AC3E}">
        <p14:creationId xmlns:p14="http://schemas.microsoft.com/office/powerpoint/2010/main" val="3837743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8343"/>
                                        </p:tgtEl>
                                        <p:attrNameLst>
                                          <p:attrName>style.visibility</p:attrName>
                                        </p:attrNameLst>
                                      </p:cBhvr>
                                      <p:to>
                                        <p:strVal val="visible"/>
                                      </p:to>
                                    </p:set>
                                    <p:animEffect transition="in" filter="wipe(left)">
                                      <p:cBhvr>
                                        <p:cTn id="7" dur="500"/>
                                        <p:tgtEl>
                                          <p:spTgt spid="39834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8344"/>
                                        </p:tgtEl>
                                        <p:attrNameLst>
                                          <p:attrName>style.visibility</p:attrName>
                                        </p:attrNameLst>
                                      </p:cBhvr>
                                      <p:to>
                                        <p:strVal val="visible"/>
                                      </p:to>
                                    </p:set>
                                    <p:animEffect transition="in" filter="wipe(left)">
                                      <p:cBhvr>
                                        <p:cTn id="12" dur="500"/>
                                        <p:tgtEl>
                                          <p:spTgt spid="398344"/>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98341">
                                            <p:txEl>
                                              <p:pRg st="1" end="1"/>
                                            </p:txEl>
                                          </p:spTgt>
                                        </p:tgtEl>
                                        <p:attrNameLst>
                                          <p:attrName>style.visibility</p:attrName>
                                        </p:attrNameLst>
                                      </p:cBhvr>
                                      <p:to>
                                        <p:strVal val="visible"/>
                                      </p:to>
                                    </p:set>
                                    <p:anim calcmode="lin" valueType="num">
                                      <p:cBhvr additive="base">
                                        <p:cTn id="17" dur="500" fill="hold"/>
                                        <p:tgtEl>
                                          <p:spTgt spid="398341">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9834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41" grpId="0" build="p" autoUpdateAnimBg="0"/>
      <p:bldP spid="398343" grpId="0" animBg="1"/>
      <p:bldP spid="39834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57200"/>
            <a:ext cx="6781800" cy="638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387" name="Picture 3"/>
          <p:cNvPicPr>
            <a:picLocks noChangeAspect="1" noChangeArrowheads="1"/>
          </p:cNvPicPr>
          <p:nvPr/>
        </p:nvPicPr>
        <p:blipFill>
          <a:blip r:embed="rId4">
            <a:extLst>
              <a:ext uri="{28A0092B-C50C-407E-A947-70E740481C1C}">
                <a14:useLocalDpi xmlns:a14="http://schemas.microsoft.com/office/drawing/2010/main" val="0"/>
              </a:ext>
            </a:extLst>
          </a:blip>
          <a:srcRect t="14157"/>
          <a:stretch>
            <a:fillRect/>
          </a:stretch>
        </p:blipFill>
        <p:spPr bwMode="auto">
          <a:xfrm>
            <a:off x="1066800" y="228600"/>
            <a:ext cx="2762250" cy="281305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p:cNvPicPr>
            <a:picLocks noChangeAspect="1" noChangeArrowheads="1"/>
          </p:cNvPicPr>
          <p:nvPr/>
        </p:nvPicPr>
        <p:blipFill>
          <a:blip r:embed="rId5">
            <a:extLst>
              <a:ext uri="{28A0092B-C50C-407E-A947-70E740481C1C}">
                <a14:useLocalDpi xmlns:a14="http://schemas.microsoft.com/office/drawing/2010/main" val="0"/>
              </a:ext>
            </a:extLst>
          </a:blip>
          <a:srcRect b="1967"/>
          <a:stretch>
            <a:fillRect/>
          </a:stretch>
        </p:blipFill>
        <p:spPr bwMode="auto">
          <a:xfrm>
            <a:off x="838200" y="3132138"/>
            <a:ext cx="3289300"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5" descr="bigfish_bite_md_cl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143000" y="6069013"/>
            <a:ext cx="84137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3614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0" descr="25_25aStickleback-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200400"/>
            <a:ext cx="2438400"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Content Placeholder 2"/>
          <p:cNvSpPr>
            <a:spLocks noGrp="1"/>
          </p:cNvSpPr>
          <p:nvPr>
            <p:ph idx="1"/>
          </p:nvPr>
        </p:nvSpPr>
        <p:spPr>
          <a:xfrm>
            <a:off x="0" y="1905000"/>
            <a:ext cx="9144000" cy="1447800"/>
          </a:xfrm>
        </p:spPr>
        <p:txBody>
          <a:bodyPr/>
          <a:lstStyle/>
          <a:p>
            <a:pPr>
              <a:defRPr/>
            </a:pPr>
            <a:r>
              <a:rPr lang="en-US" dirty="0" smtClean="0">
                <a:ea typeface="ＭＳ Ｐゴシック" pitchFamily="34" charset="-128"/>
              </a:rPr>
              <a:t>Evolution of new forms results from </a:t>
            </a:r>
            <a:r>
              <a:rPr lang="en-US" u="sng" dirty="0" smtClean="0">
                <a:solidFill>
                  <a:srgbClr val="800080"/>
                </a:solidFill>
                <a:effectLst>
                  <a:outerShdw blurRad="38100" dist="38100" dir="2700000" algn="tl">
                    <a:srgbClr val="000000">
                      <a:alpha val="43137"/>
                    </a:srgbClr>
                  </a:outerShdw>
                </a:effectLst>
                <a:ea typeface="ＭＳ Ｐゴシック" pitchFamily="34" charset="-128"/>
              </a:rPr>
              <a:t>changes in DNA</a:t>
            </a:r>
            <a:r>
              <a:rPr lang="en-US" dirty="0" smtClean="0">
                <a:ea typeface="ＭＳ Ｐゴシック" pitchFamily="34" charset="-128"/>
              </a:rPr>
              <a:t> 	or </a:t>
            </a:r>
            <a:r>
              <a:rPr lang="en-US" u="sng" dirty="0" smtClean="0">
                <a:solidFill>
                  <a:srgbClr val="800080"/>
                </a:solidFill>
                <a:effectLst>
                  <a:outerShdw blurRad="38100" dist="38100" dir="2700000" algn="tl">
                    <a:srgbClr val="000000">
                      <a:alpha val="43137"/>
                    </a:srgbClr>
                  </a:outerShdw>
                </a:effectLst>
                <a:ea typeface="ＭＳ Ｐゴシック" pitchFamily="34" charset="-128"/>
              </a:rPr>
              <a:t>regulation of developmental genes</a:t>
            </a:r>
          </a:p>
          <a:p>
            <a:pPr>
              <a:defRPr/>
            </a:pPr>
            <a:endParaRPr lang="en-US" dirty="0" smtClean="0">
              <a:ea typeface="ＭＳ Ｐゴシック" pitchFamily="34" charset="-128"/>
            </a:endParaRPr>
          </a:p>
        </p:txBody>
      </p:sp>
      <p:pic>
        <p:nvPicPr>
          <p:cNvPr id="35843" name="Picture 8" descr="25_25cStickleback-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159250"/>
            <a:ext cx="3338513"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9" descr="25_25dStickleback-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8988" y="3897313"/>
            <a:ext cx="3275012"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0" y="762000"/>
            <a:ext cx="9144000" cy="1066800"/>
          </a:xfrm>
        </p:spPr>
        <p:txBody>
          <a:bodyPr/>
          <a:lstStyle/>
          <a:p>
            <a:pPr>
              <a:defRPr/>
            </a:pPr>
            <a:r>
              <a:rPr lang="en-US" sz="3200" u="sng" dirty="0" err="1" smtClean="0">
                <a:solidFill>
                  <a:srgbClr val="C00000"/>
                </a:solidFill>
                <a:effectLst>
                  <a:outerShdw blurRad="38100" dist="38100" dir="2700000" algn="tl">
                    <a:srgbClr val="000000">
                      <a:alpha val="43137"/>
                    </a:srgbClr>
                  </a:outerShdw>
                </a:effectLst>
                <a:ea typeface="ＭＳ Ｐゴシック" charset="0"/>
              </a:rPr>
              <a:t>Evo-Devo</a:t>
            </a:r>
            <a:r>
              <a:rPr lang="en-US" sz="3200" dirty="0" smtClean="0">
                <a:ea typeface="ＭＳ Ｐゴシック" charset="0"/>
              </a:rPr>
              <a:t>: </a:t>
            </a:r>
            <a:r>
              <a:rPr lang="en-US" sz="2800" dirty="0" smtClean="0">
                <a:ea typeface="ＭＳ Ｐゴシック" charset="0"/>
              </a:rPr>
              <a:t>evolutionary + developmental biology</a:t>
            </a:r>
            <a:endParaRPr lang="en-US" sz="3200" dirty="0">
              <a:ea typeface="ＭＳ Ｐゴシック"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p:cNvSpPr>
            <a:spLocks noGrp="1"/>
          </p:cNvSpPr>
          <p:nvPr>
            <p:ph idx="1"/>
          </p:nvPr>
        </p:nvSpPr>
        <p:spPr>
          <a:xfrm>
            <a:off x="0" y="762000"/>
            <a:ext cx="9144000" cy="1066800"/>
          </a:xfrm>
        </p:spPr>
        <p:txBody>
          <a:bodyPr/>
          <a:lstStyle/>
          <a:p>
            <a:r>
              <a:rPr lang="en-US" altLang="en-US" b="1" u="sng" dirty="0" smtClean="0">
                <a:solidFill>
                  <a:srgbClr val="FF0000"/>
                </a:solidFill>
              </a:rPr>
              <a:t>Heterochrony</a:t>
            </a:r>
            <a:r>
              <a:rPr lang="en-US" altLang="en-US" dirty="0" smtClean="0"/>
              <a:t>: evolutionary change in rate or timing of developmental events</a:t>
            </a:r>
          </a:p>
          <a:p>
            <a:endParaRPr lang="en-US" altLang="en-US" dirty="0" smtClean="0"/>
          </a:p>
        </p:txBody>
      </p:sp>
      <p:pic>
        <p:nvPicPr>
          <p:cNvPr id="4" name="Picture 3" descr="25_21bRelativeGrowth-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90800"/>
            <a:ext cx="36957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25_22Paedomorphosis-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057400"/>
            <a:ext cx="3733800"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800600" y="4724400"/>
            <a:ext cx="3886200" cy="1200150"/>
          </a:xfrm>
          <a:prstGeom prst="rect">
            <a:avLst/>
          </a:prstGeom>
          <a:noFill/>
        </p:spPr>
        <p:txBody>
          <a:bodyPr>
            <a:spAutoFit/>
          </a:bodyPr>
          <a:lstStyle/>
          <a:p>
            <a:pPr>
              <a:defRPr/>
            </a:pPr>
            <a:r>
              <a:rPr lang="en-US" sz="2400" b="1" u="sng" dirty="0">
                <a:solidFill>
                  <a:schemeClr val="accent3">
                    <a:lumMod val="75000"/>
                  </a:schemeClr>
                </a:solidFill>
                <a:ea typeface="ＭＳ Ｐゴシック" pitchFamily="34" charset="-128"/>
              </a:rPr>
              <a:t>Paedomorphosis</a:t>
            </a:r>
            <a:r>
              <a:rPr lang="en-US" sz="2400" dirty="0">
                <a:ea typeface="ＭＳ Ｐゴシック" pitchFamily="34" charset="-128"/>
              </a:rPr>
              <a:t>: adult retains juvenile structures in ancestral species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2133600"/>
          </a:xfrm>
        </p:spPr>
        <p:txBody>
          <a:bodyPr/>
          <a:lstStyle/>
          <a:p>
            <a:pPr>
              <a:defRPr/>
            </a:pPr>
            <a:r>
              <a:rPr lang="en-US" b="1" u="sng" dirty="0" smtClean="0">
                <a:solidFill>
                  <a:schemeClr val="accent3">
                    <a:lumMod val="75000"/>
                  </a:schemeClr>
                </a:solidFill>
                <a:ea typeface="ＭＳ Ｐゴシック" charset="0"/>
              </a:rPr>
              <a:t>Homeotic genes</a:t>
            </a:r>
            <a:r>
              <a:rPr lang="en-US" dirty="0" smtClean="0">
                <a:ea typeface="ＭＳ Ｐゴシック" charset="0"/>
              </a:rPr>
              <a:t>: master regulatory genes determine 			location and organization of body parts</a:t>
            </a:r>
          </a:p>
          <a:p>
            <a:pPr>
              <a:defRPr/>
            </a:pPr>
            <a:r>
              <a:rPr lang="en-US" b="1" dirty="0" smtClean="0">
                <a:ea typeface="ＭＳ Ｐゴシック" charset="0"/>
              </a:rPr>
              <a:t>Ex: </a:t>
            </a:r>
            <a:r>
              <a:rPr lang="en-US" b="1" dirty="0" err="1" smtClean="0">
                <a:solidFill>
                  <a:schemeClr val="accent3">
                    <a:lumMod val="75000"/>
                  </a:schemeClr>
                </a:solidFill>
                <a:ea typeface="ＭＳ Ｐゴシック" charset="0"/>
              </a:rPr>
              <a:t>Hox</a:t>
            </a:r>
            <a:r>
              <a:rPr lang="en-US" b="1" dirty="0" smtClean="0">
                <a:solidFill>
                  <a:schemeClr val="accent3">
                    <a:lumMod val="75000"/>
                  </a:schemeClr>
                </a:solidFill>
                <a:ea typeface="ＭＳ Ｐゴシック" charset="0"/>
              </a:rPr>
              <a:t> genes</a:t>
            </a:r>
            <a:endParaRPr lang="en-US" b="1" dirty="0">
              <a:solidFill>
                <a:schemeClr val="accent3">
                  <a:lumMod val="75000"/>
                </a:schemeClr>
              </a:solidFill>
              <a:ea typeface="ＭＳ Ｐゴシック" charset="0"/>
            </a:endParaRPr>
          </a:p>
        </p:txBody>
      </p:sp>
      <p:pic>
        <p:nvPicPr>
          <p:cNvPr id="4" name="Picture 3" descr="25_23_HoxLimbDevelop-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38100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04800" y="5638800"/>
            <a:ext cx="3810000" cy="830263"/>
          </a:xfrm>
          <a:prstGeom prst="rect">
            <a:avLst/>
          </a:prstGeom>
          <a:noFill/>
        </p:spPr>
        <p:txBody>
          <a:bodyPr>
            <a:spAutoFit/>
          </a:bodyPr>
          <a:lstStyle/>
          <a:p>
            <a:pPr>
              <a:defRPr/>
            </a:pPr>
            <a:r>
              <a:rPr lang="en-US" sz="2400" b="1" dirty="0" err="1">
                <a:solidFill>
                  <a:schemeClr val="tx2">
                    <a:lumMod val="75000"/>
                  </a:schemeClr>
                </a:solidFill>
                <a:ea typeface="ＭＳ Ｐゴシック" pitchFamily="34" charset="-128"/>
              </a:rPr>
              <a:t>Hox</a:t>
            </a:r>
            <a:r>
              <a:rPr lang="en-US" sz="2400" b="1" dirty="0">
                <a:solidFill>
                  <a:schemeClr val="tx2">
                    <a:lumMod val="75000"/>
                  </a:schemeClr>
                </a:solidFill>
                <a:ea typeface="ＭＳ Ｐゴシック" pitchFamily="34" charset="-128"/>
              </a:rPr>
              <a:t> gene expression and limb development.</a:t>
            </a:r>
          </a:p>
        </p:txBody>
      </p:sp>
      <p:pic>
        <p:nvPicPr>
          <p:cNvPr id="6" name="Picture 5" descr="25_24InsectBodyOrigin-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657600"/>
            <a:ext cx="4376738"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4419600" y="2667000"/>
            <a:ext cx="472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b="1">
                <a:solidFill>
                  <a:srgbClr val="FF0000"/>
                </a:solidFill>
              </a:rPr>
              <a:t>Evolution of Hox genes changes the insect body plan.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583238"/>
          </a:xfrm>
        </p:spPr>
        <p:txBody>
          <a:bodyPr/>
          <a:lstStyle/>
          <a:p>
            <a:pPr>
              <a:buFont typeface="Georgia" panose="02040502050405020303" pitchFamily="18" charset="0"/>
              <a:buNone/>
              <a:defRPr/>
            </a:pPr>
            <a:r>
              <a:rPr lang="en-US" u="sng" dirty="0" err="1" smtClean="0">
                <a:solidFill>
                  <a:srgbClr val="800080"/>
                </a:solidFill>
                <a:effectLst>
                  <a:outerShdw blurRad="38100" dist="38100" dir="2700000" algn="tl">
                    <a:srgbClr val="000000">
                      <a:alpha val="43137"/>
                    </a:srgbClr>
                  </a:outerShdw>
                </a:effectLst>
                <a:ea typeface="ＭＳ Ｐゴシック" charset="0"/>
              </a:rPr>
              <a:t>Exaptations</a:t>
            </a:r>
            <a:r>
              <a:rPr lang="en-US" dirty="0" smtClean="0">
                <a:ea typeface="ＭＳ Ｐゴシック" charset="0"/>
              </a:rPr>
              <a:t>: structures that evolve but become co-opted 		    for another function</a:t>
            </a:r>
          </a:p>
          <a:p>
            <a:pPr lvl="1">
              <a:defRPr/>
            </a:pPr>
            <a:r>
              <a:rPr lang="en-US" sz="2800" b="1" dirty="0" smtClean="0">
                <a:solidFill>
                  <a:srgbClr val="002060"/>
                </a:solidFill>
                <a:ea typeface="ＭＳ Ｐゴシック" charset="0"/>
              </a:rPr>
              <a:t>Ex: </a:t>
            </a:r>
            <a:r>
              <a:rPr lang="en-US" sz="2800" dirty="0" smtClean="0">
                <a:solidFill>
                  <a:srgbClr val="002060"/>
                </a:solidFill>
                <a:ea typeface="ＭＳ Ｐゴシック" charset="0"/>
              </a:rPr>
              <a:t>bird feathers = thermoregulation </a:t>
            </a:r>
            <a:r>
              <a:rPr lang="en-US" sz="2800" dirty="0" smtClean="0">
                <a:solidFill>
                  <a:srgbClr val="002060"/>
                </a:solidFill>
                <a:ea typeface="ＭＳ Ｐゴシック" charset="0"/>
                <a:sym typeface="Wingdings" pitchFamily="2" charset="2"/>
              </a:rPr>
              <a:t> flight</a:t>
            </a:r>
            <a:endParaRPr lang="en-US" sz="2800" dirty="0">
              <a:solidFill>
                <a:srgbClr val="002060"/>
              </a:solidFill>
              <a:ea typeface="ＭＳ Ｐゴシック" charset="0"/>
            </a:endParaRPr>
          </a:p>
        </p:txBody>
      </p:sp>
      <p:pic>
        <p:nvPicPr>
          <p:cNvPr id="38914" name="Picture 2" descr="Archaeoptery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68638"/>
            <a:ext cx="38100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4" descr="Similicaudipter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200400"/>
            <a:ext cx="28575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5811838"/>
          </a:xfrm>
        </p:spPr>
        <p:txBody>
          <a:bodyPr/>
          <a:lstStyle/>
          <a:p>
            <a:r>
              <a:rPr lang="en-US" altLang="en-US" dirty="0" smtClean="0"/>
              <a:t>Earth = 4.6 billion years old</a:t>
            </a:r>
          </a:p>
          <a:p>
            <a:r>
              <a:rPr lang="en-US" altLang="en-US" dirty="0" smtClean="0"/>
              <a:t>First life forms appeared ~3.8 billion years ago</a:t>
            </a:r>
          </a:p>
          <a:p>
            <a:endParaRPr lang="en-US" altLang="en-US" dirty="0" smtClean="0"/>
          </a:p>
          <a:p>
            <a:pPr>
              <a:buFont typeface="Georgia" panose="02040502050405020303" pitchFamily="18" charset="0"/>
              <a:buNone/>
            </a:pPr>
            <a:r>
              <a:rPr lang="en-US" altLang="en-US" b="1" u="sng" dirty="0" smtClean="0"/>
              <a:t>How did life arise?</a:t>
            </a:r>
          </a:p>
          <a:p>
            <a:pPr>
              <a:buFont typeface="Trebuchet MS" panose="020B0603020202020204" pitchFamily="34" charset="0"/>
              <a:buAutoNum type="arabicPeriod"/>
            </a:pPr>
            <a:r>
              <a:rPr lang="en-US" altLang="en-US" dirty="0" smtClean="0"/>
              <a:t>Small organic molecules were synthesized</a:t>
            </a:r>
          </a:p>
          <a:p>
            <a:pPr>
              <a:buFont typeface="Trebuchet MS" panose="020B0603020202020204" pitchFamily="34" charset="0"/>
              <a:buAutoNum type="arabicPeriod"/>
            </a:pPr>
            <a:r>
              <a:rPr lang="en-US" altLang="en-US" dirty="0" smtClean="0"/>
              <a:t>Small molecules </a:t>
            </a:r>
            <a:r>
              <a:rPr lang="en-US" altLang="en-US" dirty="0" smtClean="0">
                <a:sym typeface="Wingdings" panose="05000000000000000000" pitchFamily="2" charset="2"/>
              </a:rPr>
              <a:t> macromolecules 						        </a:t>
            </a:r>
            <a:r>
              <a:rPr lang="en-US" altLang="en-US" b="1" dirty="0" smtClean="0">
                <a:sym typeface="Wingdings" panose="05000000000000000000" pitchFamily="2" charset="2"/>
              </a:rPr>
              <a:t>(proteins, nucleic acids)</a:t>
            </a:r>
          </a:p>
          <a:p>
            <a:pPr>
              <a:buFont typeface="Trebuchet MS" panose="020B0603020202020204" pitchFamily="34" charset="0"/>
              <a:buAutoNum type="arabicPeriod"/>
            </a:pPr>
            <a:r>
              <a:rPr lang="en-US" altLang="en-US" dirty="0" smtClean="0">
                <a:sym typeface="Wingdings" panose="05000000000000000000" pitchFamily="2" charset="2"/>
              </a:rPr>
              <a:t>Packaged into </a:t>
            </a:r>
            <a:r>
              <a:rPr lang="en-US" altLang="en-US" b="1" dirty="0" err="1" smtClean="0">
                <a:solidFill>
                  <a:srgbClr val="0000FF"/>
                </a:solidFill>
                <a:sym typeface="Wingdings" panose="05000000000000000000" pitchFamily="2" charset="2"/>
              </a:rPr>
              <a:t>protocells</a:t>
            </a:r>
            <a:r>
              <a:rPr lang="en-US" altLang="en-US" dirty="0" smtClean="0">
                <a:solidFill>
                  <a:srgbClr val="0000FF"/>
                </a:solidFill>
                <a:sym typeface="Wingdings" panose="05000000000000000000" pitchFamily="2" charset="2"/>
              </a:rPr>
              <a:t> 					</a:t>
            </a:r>
            <a:r>
              <a:rPr lang="en-US" altLang="en-US" b="1" dirty="0" smtClean="0">
                <a:solidFill>
                  <a:srgbClr val="0000FF"/>
                </a:solidFill>
                <a:sym typeface="Wingdings" panose="05000000000000000000" pitchFamily="2" charset="2"/>
              </a:rPr>
              <a:t>                     </a:t>
            </a:r>
            <a:r>
              <a:rPr lang="en-US" altLang="en-US" b="1" dirty="0" smtClean="0">
                <a:sym typeface="Wingdings" panose="05000000000000000000" pitchFamily="2" charset="2"/>
              </a:rPr>
              <a:t>(membrane-containing droplets)</a:t>
            </a:r>
          </a:p>
          <a:p>
            <a:pPr>
              <a:buFont typeface="Trebuchet MS" panose="020B0603020202020204" pitchFamily="34" charset="0"/>
              <a:buAutoNum type="arabicPeriod"/>
            </a:pPr>
            <a:r>
              <a:rPr lang="en-US" altLang="en-US" dirty="0" smtClean="0">
                <a:sym typeface="Wingdings" panose="05000000000000000000" pitchFamily="2" charset="2"/>
              </a:rPr>
              <a:t>Self-replicating molecules allow for inheritance</a:t>
            </a:r>
          </a:p>
          <a:p>
            <a:pPr marL="1181100" lvl="2" indent="-514350"/>
            <a:r>
              <a:rPr lang="ja-JP" altLang="en-US" dirty="0" smtClean="0">
                <a:sym typeface="Wingdings" panose="05000000000000000000" pitchFamily="2" charset="2"/>
              </a:rPr>
              <a:t>“</a:t>
            </a:r>
            <a:r>
              <a:rPr lang="en-US" altLang="ja-JP" dirty="0" smtClean="0">
                <a:sym typeface="Wingdings" panose="05000000000000000000" pitchFamily="2" charset="2"/>
              </a:rPr>
              <a:t>RNA World</a:t>
            </a:r>
            <a:r>
              <a:rPr lang="ja-JP" altLang="en-US" dirty="0" smtClean="0">
                <a:sym typeface="Wingdings" panose="05000000000000000000" pitchFamily="2" charset="2"/>
              </a:rPr>
              <a:t>”</a:t>
            </a:r>
            <a:r>
              <a:rPr lang="en-US" altLang="ja-JP" dirty="0" smtClean="0">
                <a:sym typeface="Wingdings" panose="05000000000000000000" pitchFamily="2" charset="2"/>
              </a:rPr>
              <a:t>: 1st genetic material most likely </a:t>
            </a:r>
            <a:r>
              <a:rPr lang="en-US" altLang="ja-JP" b="1" dirty="0" smtClean="0">
                <a:solidFill>
                  <a:srgbClr val="0000FF"/>
                </a:solidFill>
                <a:sym typeface="Wingdings" panose="05000000000000000000" pitchFamily="2" charset="2"/>
              </a:rPr>
              <a:t>RNA</a:t>
            </a:r>
          </a:p>
          <a:p>
            <a:pPr marL="1181100" lvl="2" indent="-514350"/>
            <a:r>
              <a:rPr lang="en-US" altLang="en-US" dirty="0" smtClean="0">
                <a:sym typeface="Wingdings" panose="05000000000000000000" pitchFamily="2" charset="2"/>
              </a:rPr>
              <a:t>First catalysts = </a:t>
            </a:r>
            <a:r>
              <a:rPr lang="en-US" altLang="en-US" b="1" dirty="0" smtClean="0">
                <a:solidFill>
                  <a:srgbClr val="FF0000"/>
                </a:solidFill>
                <a:sym typeface="Wingdings" panose="05000000000000000000" pitchFamily="2" charset="2"/>
              </a:rPr>
              <a:t>ribozymes</a:t>
            </a:r>
            <a:r>
              <a:rPr lang="en-US" altLang="en-US" dirty="0" smtClean="0">
                <a:sym typeface="Wingdings" panose="05000000000000000000" pitchFamily="2" charset="2"/>
              </a:rPr>
              <a:t> (RNA)</a:t>
            </a: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4818" name="Group 32"/>
          <p:cNvGrpSpPr>
            <a:grpSpLocks/>
          </p:cNvGrpSpPr>
          <p:nvPr/>
        </p:nvGrpSpPr>
        <p:grpSpPr bwMode="auto">
          <a:xfrm>
            <a:off x="3302000" y="290513"/>
            <a:ext cx="5842000" cy="6567487"/>
            <a:chOff x="2080" y="183"/>
            <a:chExt cx="3680" cy="4137"/>
          </a:xfrm>
        </p:grpSpPr>
        <p:pic>
          <p:nvPicPr>
            <p:cNvPr id="34826" name="Picture 5" descr="04_06"/>
            <p:cNvPicPr>
              <a:picLocks noChangeAspect="1" noChangeArrowheads="1"/>
            </p:cNvPicPr>
            <p:nvPr/>
          </p:nvPicPr>
          <p:blipFill>
            <a:blip r:embed="rId4">
              <a:extLst>
                <a:ext uri="{28A0092B-C50C-407E-A947-70E740481C1C}">
                  <a14:useLocalDpi xmlns:a14="http://schemas.microsoft.com/office/drawing/2010/main" val="0"/>
                </a:ext>
              </a:extLst>
            </a:blip>
            <a:srcRect l="16875" t="4500" r="21375" b="1500"/>
            <a:stretch>
              <a:fillRect/>
            </a:stretch>
          </p:blipFill>
          <p:spPr bwMode="auto">
            <a:xfrm>
              <a:off x="2488" y="585"/>
              <a:ext cx="3272" cy="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7" name="Rectangle 6"/>
            <p:cNvSpPr>
              <a:spLocks noChangeArrowheads="1"/>
            </p:cNvSpPr>
            <p:nvPr/>
          </p:nvSpPr>
          <p:spPr bwMode="auto">
            <a:xfrm>
              <a:off x="3315" y="1350"/>
              <a:ext cx="811"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85000"/>
                </a:lnSpc>
              </a:pPr>
              <a:r>
                <a:rPr lang="en-US" altLang="en-US" sz="1600" b="1">
                  <a:solidFill>
                    <a:srgbClr val="000000"/>
                  </a:solidFill>
                </a:rPr>
                <a:t>Water vapor</a:t>
              </a:r>
            </a:p>
          </p:txBody>
        </p:sp>
        <p:sp>
          <p:nvSpPr>
            <p:cNvPr id="34828" name="Rectangle 7"/>
            <p:cNvSpPr>
              <a:spLocks noChangeArrowheads="1"/>
            </p:cNvSpPr>
            <p:nvPr/>
          </p:nvSpPr>
          <p:spPr bwMode="auto">
            <a:xfrm>
              <a:off x="4785" y="3441"/>
              <a:ext cx="889"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85000"/>
                </a:lnSpc>
              </a:pPr>
              <a:r>
                <a:rPr lang="en-US" altLang="en-US" sz="1600" b="1">
                  <a:solidFill>
                    <a:srgbClr val="000000"/>
                  </a:solidFill>
                </a:rPr>
                <a:t>Condensed liquid with complex, organic</a:t>
              </a:r>
            </a:p>
            <a:p>
              <a:pPr algn="l">
                <a:lnSpc>
                  <a:spcPct val="85000"/>
                </a:lnSpc>
              </a:pPr>
              <a:r>
                <a:rPr lang="en-US" altLang="en-US" sz="1600" b="1">
                  <a:solidFill>
                    <a:srgbClr val="000000"/>
                  </a:solidFill>
                </a:rPr>
                <a:t>molecules</a:t>
              </a:r>
            </a:p>
          </p:txBody>
        </p:sp>
        <p:sp>
          <p:nvSpPr>
            <p:cNvPr id="34829" name="Rectangle 9"/>
            <p:cNvSpPr>
              <a:spLocks noChangeArrowheads="1"/>
            </p:cNvSpPr>
            <p:nvPr/>
          </p:nvSpPr>
          <p:spPr bwMode="auto">
            <a:xfrm>
              <a:off x="2080" y="2349"/>
              <a:ext cx="0"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85000"/>
                </a:lnSpc>
              </a:pPr>
              <a:endParaRPr lang="en-US" altLang="en-US" b="1"/>
            </a:p>
          </p:txBody>
        </p:sp>
        <p:sp>
          <p:nvSpPr>
            <p:cNvPr id="34830" name="Rectangle 10"/>
            <p:cNvSpPr>
              <a:spLocks noChangeArrowheads="1"/>
            </p:cNvSpPr>
            <p:nvPr/>
          </p:nvSpPr>
          <p:spPr bwMode="auto">
            <a:xfrm>
              <a:off x="5047" y="2040"/>
              <a:ext cx="669"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85000"/>
                </a:lnSpc>
              </a:pPr>
              <a:r>
                <a:rPr lang="en-US" altLang="en-US" sz="1600" b="1">
                  <a:solidFill>
                    <a:srgbClr val="000000"/>
                  </a:solidFill>
                </a:rPr>
                <a:t>Condenser</a:t>
              </a:r>
              <a:endParaRPr lang="en-US" altLang="en-US" sz="1600" b="1"/>
            </a:p>
          </p:txBody>
        </p:sp>
        <p:sp>
          <p:nvSpPr>
            <p:cNvPr id="34831" name="Rectangle 11"/>
            <p:cNvSpPr>
              <a:spLocks noChangeArrowheads="1"/>
            </p:cNvSpPr>
            <p:nvPr/>
          </p:nvSpPr>
          <p:spPr bwMode="auto">
            <a:xfrm>
              <a:off x="3373" y="1883"/>
              <a:ext cx="1114"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85000"/>
                </a:lnSpc>
              </a:pPr>
              <a:r>
                <a:rPr lang="en-US" altLang="en-US" sz="1600" b="1">
                  <a:solidFill>
                    <a:srgbClr val="000000"/>
                  </a:solidFill>
                </a:rPr>
                <a:t>Mixture of gases</a:t>
              </a:r>
            </a:p>
            <a:p>
              <a:pPr algn="l">
                <a:lnSpc>
                  <a:spcPct val="85000"/>
                </a:lnSpc>
              </a:pPr>
              <a:r>
                <a:rPr lang="en-US" altLang="en-US" sz="1600" b="1">
                  <a:solidFill>
                    <a:srgbClr val="000000"/>
                  </a:solidFill>
                </a:rPr>
                <a:t>("primitive</a:t>
              </a:r>
            </a:p>
            <a:p>
              <a:pPr algn="l">
                <a:lnSpc>
                  <a:spcPct val="85000"/>
                </a:lnSpc>
              </a:pPr>
              <a:r>
                <a:rPr lang="en-US" altLang="en-US" sz="1600" b="1">
                  <a:solidFill>
                    <a:srgbClr val="000000"/>
                  </a:solidFill>
                </a:rPr>
                <a:t>atmosphere")</a:t>
              </a:r>
              <a:endParaRPr lang="en-US" altLang="en-US" sz="1600" b="1"/>
            </a:p>
          </p:txBody>
        </p:sp>
        <p:sp>
          <p:nvSpPr>
            <p:cNvPr id="34832" name="Rectangle 12"/>
            <p:cNvSpPr>
              <a:spLocks noChangeArrowheads="1"/>
            </p:cNvSpPr>
            <p:nvPr/>
          </p:nvSpPr>
          <p:spPr bwMode="auto">
            <a:xfrm>
              <a:off x="3008" y="3900"/>
              <a:ext cx="79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600" b="1">
                  <a:solidFill>
                    <a:srgbClr val="000000"/>
                  </a:solidFill>
                </a:rPr>
                <a:t>Heated water</a:t>
              </a:r>
            </a:p>
            <a:p>
              <a:pPr>
                <a:lnSpc>
                  <a:spcPct val="85000"/>
                </a:lnSpc>
              </a:pPr>
              <a:r>
                <a:rPr lang="en-US" altLang="en-US" sz="1600" b="1">
                  <a:solidFill>
                    <a:srgbClr val="000000"/>
                  </a:solidFill>
                </a:rPr>
                <a:t>("ocean")</a:t>
              </a:r>
            </a:p>
          </p:txBody>
        </p:sp>
        <p:sp>
          <p:nvSpPr>
            <p:cNvPr id="34833" name="Rectangle 13"/>
            <p:cNvSpPr>
              <a:spLocks noChangeArrowheads="1"/>
            </p:cNvSpPr>
            <p:nvPr/>
          </p:nvSpPr>
          <p:spPr bwMode="auto">
            <a:xfrm>
              <a:off x="4201" y="183"/>
              <a:ext cx="1373"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600" b="1" dirty="0">
                  <a:solidFill>
                    <a:srgbClr val="000000"/>
                  </a:solidFill>
                </a:rPr>
                <a:t>Electrodes discharge </a:t>
              </a:r>
              <a:br>
                <a:rPr lang="en-US" altLang="en-US" sz="1600" b="1" dirty="0">
                  <a:solidFill>
                    <a:srgbClr val="000000"/>
                  </a:solidFill>
                </a:rPr>
              </a:br>
              <a:r>
                <a:rPr lang="en-US" altLang="en-US" sz="1600" b="1" dirty="0">
                  <a:solidFill>
                    <a:srgbClr val="000000"/>
                  </a:solidFill>
                </a:rPr>
                <a:t>sparks</a:t>
              </a:r>
            </a:p>
            <a:p>
              <a:pPr>
                <a:lnSpc>
                  <a:spcPct val="85000"/>
                </a:lnSpc>
              </a:pPr>
              <a:r>
                <a:rPr lang="en-US" altLang="en-US" sz="1600" b="1" dirty="0">
                  <a:solidFill>
                    <a:srgbClr val="000000"/>
                  </a:solidFill>
                </a:rPr>
                <a:t>(lightning simulation)</a:t>
              </a:r>
            </a:p>
          </p:txBody>
        </p:sp>
        <p:sp>
          <p:nvSpPr>
            <p:cNvPr id="34834" name="Rectangle 14"/>
            <p:cNvSpPr>
              <a:spLocks noChangeArrowheads="1"/>
            </p:cNvSpPr>
            <p:nvPr/>
          </p:nvSpPr>
          <p:spPr bwMode="auto">
            <a:xfrm>
              <a:off x="5244" y="2518"/>
              <a:ext cx="35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85000"/>
                </a:lnSpc>
              </a:pPr>
              <a:r>
                <a:rPr lang="en-US" altLang="en-US" sz="1600" b="1">
                  <a:solidFill>
                    <a:srgbClr val="000000"/>
                  </a:solidFill>
                </a:rPr>
                <a:t>Water</a:t>
              </a:r>
              <a:endParaRPr lang="en-US" altLang="en-US" sz="1600" b="1"/>
            </a:p>
          </p:txBody>
        </p:sp>
        <p:sp>
          <p:nvSpPr>
            <p:cNvPr id="34835" name="Line 15"/>
            <p:cNvSpPr>
              <a:spLocks noChangeShapeType="1"/>
            </p:cNvSpPr>
            <p:nvPr/>
          </p:nvSpPr>
          <p:spPr bwMode="auto">
            <a:xfrm>
              <a:off x="3232" y="1194"/>
              <a:ext cx="139" cy="15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6" name="Line 16"/>
            <p:cNvSpPr>
              <a:spLocks noChangeShapeType="1"/>
            </p:cNvSpPr>
            <p:nvPr/>
          </p:nvSpPr>
          <p:spPr bwMode="auto">
            <a:xfrm>
              <a:off x="4500" y="3489"/>
              <a:ext cx="26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7" name="Line 17"/>
            <p:cNvSpPr>
              <a:spLocks noChangeShapeType="1"/>
            </p:cNvSpPr>
            <p:nvPr/>
          </p:nvSpPr>
          <p:spPr bwMode="auto">
            <a:xfrm flipV="1">
              <a:off x="4220" y="1809"/>
              <a:ext cx="456" cy="3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8" name="Line 18"/>
            <p:cNvSpPr>
              <a:spLocks noChangeShapeType="1"/>
            </p:cNvSpPr>
            <p:nvPr/>
          </p:nvSpPr>
          <p:spPr bwMode="auto">
            <a:xfrm flipV="1">
              <a:off x="4948" y="2161"/>
              <a:ext cx="136" cy="1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4819" name="Rectangle 2"/>
          <p:cNvSpPr>
            <a:spLocks noGrp="1" noChangeArrowheads="1"/>
          </p:cNvSpPr>
          <p:nvPr>
            <p:ph type="title"/>
          </p:nvPr>
        </p:nvSpPr>
        <p:spPr>
          <a:xfrm>
            <a:off x="72232" y="105570"/>
            <a:ext cx="8229600" cy="1066800"/>
          </a:xfrm>
        </p:spPr>
        <p:txBody>
          <a:bodyPr/>
          <a:lstStyle/>
          <a:p>
            <a:pPr eaLnBrk="1" hangingPunct="1"/>
            <a:r>
              <a:rPr lang="en-US" altLang="en-US" dirty="0" smtClean="0"/>
              <a:t>Origin of Organic Molecules</a:t>
            </a:r>
          </a:p>
        </p:txBody>
      </p:sp>
      <p:sp>
        <p:nvSpPr>
          <p:cNvPr id="446468" name="Rectangle 4" descr="Rectangle: Click to edit Master text styles&#10;Second level&#10;Third level&#10;Fourth level&#10;Fifth level"/>
          <p:cNvSpPr>
            <a:spLocks noGrp="1" noChangeArrowheads="1"/>
          </p:cNvSpPr>
          <p:nvPr>
            <p:ph type="body" idx="1"/>
          </p:nvPr>
        </p:nvSpPr>
        <p:spPr>
          <a:xfrm>
            <a:off x="228600" y="1371600"/>
            <a:ext cx="4716463" cy="5486400"/>
          </a:xfrm>
        </p:spPr>
        <p:txBody>
          <a:bodyPr/>
          <a:lstStyle/>
          <a:p>
            <a:pPr eaLnBrk="1" hangingPunct="1">
              <a:lnSpc>
                <a:spcPct val="90000"/>
              </a:lnSpc>
            </a:pPr>
            <a:r>
              <a:rPr lang="en-US" altLang="en-US" dirty="0" smtClean="0"/>
              <a:t>Abiotic synthesis</a:t>
            </a:r>
          </a:p>
          <a:p>
            <a:pPr lvl="1" eaLnBrk="1" hangingPunct="1">
              <a:lnSpc>
                <a:spcPct val="90000"/>
              </a:lnSpc>
            </a:pPr>
            <a:r>
              <a:rPr lang="en-US" altLang="en-US" dirty="0" smtClean="0">
                <a:solidFill>
                  <a:srgbClr val="CC0000"/>
                </a:solidFill>
                <a:ea typeface="ＭＳ Ｐゴシック" panose="020B0600070205080204" pitchFamily="34" charset="-128"/>
              </a:rPr>
              <a:t>1920</a:t>
            </a:r>
            <a:r>
              <a:rPr lang="en-US" altLang="en-US" dirty="0" smtClean="0">
                <a:ea typeface="ＭＳ Ｐゴシック" panose="020B0600070205080204" pitchFamily="34" charset="-128"/>
              </a:rPr>
              <a:t/>
            </a:r>
            <a:br>
              <a:rPr lang="en-US" altLang="en-US" dirty="0" smtClean="0">
                <a:ea typeface="ＭＳ Ｐゴシック" panose="020B0600070205080204" pitchFamily="34" charset="-128"/>
              </a:rPr>
            </a:br>
            <a:r>
              <a:rPr lang="en-US" altLang="en-US" dirty="0" err="1" smtClean="0">
                <a:solidFill>
                  <a:srgbClr val="CC0000"/>
                </a:solidFill>
                <a:ea typeface="ＭＳ Ｐゴシック" panose="020B0600070205080204" pitchFamily="34" charset="-128"/>
              </a:rPr>
              <a:t>Oparin</a:t>
            </a:r>
            <a:r>
              <a:rPr lang="en-US" altLang="en-US" dirty="0" smtClean="0">
                <a:solidFill>
                  <a:srgbClr val="CC0000"/>
                </a:solidFill>
                <a:ea typeface="ＭＳ Ｐゴシック" panose="020B0600070205080204" pitchFamily="34" charset="-128"/>
              </a:rPr>
              <a:t> &amp; Haldane</a:t>
            </a:r>
            <a:r>
              <a:rPr lang="en-US" altLang="en-US" dirty="0" smtClean="0">
                <a:ea typeface="ＭＳ Ｐゴシック" panose="020B0600070205080204" pitchFamily="34" charset="-128"/>
              </a:rPr>
              <a:t> propose reducing atmosphere hypothesis </a:t>
            </a:r>
          </a:p>
          <a:p>
            <a:pPr lvl="1" eaLnBrk="1" hangingPunct="1">
              <a:lnSpc>
                <a:spcPct val="90000"/>
              </a:lnSpc>
            </a:pPr>
            <a:endParaRPr lang="en-US" altLang="en-US" dirty="0" smtClean="0">
              <a:solidFill>
                <a:srgbClr val="CC0000"/>
              </a:solidFill>
              <a:ea typeface="ＭＳ Ｐゴシック" panose="020B0600070205080204" pitchFamily="34" charset="-128"/>
            </a:endParaRPr>
          </a:p>
        </p:txBody>
      </p:sp>
      <p:sp>
        <p:nvSpPr>
          <p:cNvPr id="34821" name="Rectangle 26"/>
          <p:cNvSpPr>
            <a:spLocks noChangeArrowheads="1"/>
          </p:cNvSpPr>
          <p:nvPr/>
        </p:nvSpPr>
        <p:spPr bwMode="auto">
          <a:xfrm>
            <a:off x="7789863" y="1951038"/>
            <a:ext cx="555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000000"/>
                </a:solidFill>
              </a:rPr>
              <a:t>CH</a:t>
            </a:r>
            <a:r>
              <a:rPr lang="en-US" altLang="en-US" sz="1600" b="1" baseline="-25000">
                <a:solidFill>
                  <a:srgbClr val="000000"/>
                </a:solidFill>
              </a:rPr>
              <a:t>4</a:t>
            </a:r>
            <a:endParaRPr lang="en-US" altLang="en-US" sz="1600" b="1">
              <a:solidFill>
                <a:srgbClr val="000000"/>
              </a:solidFill>
            </a:endParaRPr>
          </a:p>
        </p:txBody>
      </p:sp>
      <p:sp>
        <p:nvSpPr>
          <p:cNvPr id="34822" name="Rectangle 27"/>
          <p:cNvSpPr>
            <a:spLocks noChangeArrowheads="1"/>
          </p:cNvSpPr>
          <p:nvPr/>
        </p:nvSpPr>
        <p:spPr bwMode="auto">
          <a:xfrm>
            <a:off x="7559675" y="2617788"/>
            <a:ext cx="555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000000"/>
                </a:solidFill>
              </a:rPr>
              <a:t>NH</a:t>
            </a:r>
            <a:r>
              <a:rPr lang="en-US" altLang="en-US" sz="1600" b="1" baseline="-25000">
                <a:solidFill>
                  <a:srgbClr val="000000"/>
                </a:solidFill>
              </a:rPr>
              <a:t>3</a:t>
            </a:r>
            <a:endParaRPr lang="en-US" altLang="en-US" sz="1600" b="1">
              <a:solidFill>
                <a:srgbClr val="000000"/>
              </a:solidFill>
            </a:endParaRPr>
          </a:p>
        </p:txBody>
      </p:sp>
      <p:sp>
        <p:nvSpPr>
          <p:cNvPr id="34823" name="Rectangle 28"/>
          <p:cNvSpPr>
            <a:spLocks noChangeArrowheads="1"/>
          </p:cNvSpPr>
          <p:nvPr/>
        </p:nvSpPr>
        <p:spPr bwMode="auto">
          <a:xfrm>
            <a:off x="8039100" y="2411413"/>
            <a:ext cx="407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000000"/>
                </a:solidFill>
              </a:rPr>
              <a:t>H</a:t>
            </a:r>
            <a:r>
              <a:rPr lang="en-US" altLang="en-US" sz="1600" b="1" baseline="-25000">
                <a:solidFill>
                  <a:srgbClr val="000000"/>
                </a:solidFill>
              </a:rPr>
              <a:t>2</a:t>
            </a:r>
            <a:endParaRPr lang="en-US" altLang="en-US" sz="1600" b="1">
              <a:solidFill>
                <a:srgbClr val="000000"/>
              </a:solidFill>
            </a:endParaRPr>
          </a:p>
        </p:txBody>
      </p:sp>
      <p:sp>
        <p:nvSpPr>
          <p:cNvPr id="34824" name="Line 29"/>
          <p:cNvSpPr>
            <a:spLocks noChangeShapeType="1"/>
          </p:cNvSpPr>
          <p:nvPr/>
        </p:nvSpPr>
        <p:spPr bwMode="auto">
          <a:xfrm>
            <a:off x="5043488" y="5768975"/>
            <a:ext cx="355600" cy="4222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5" name="Line 31"/>
          <p:cNvSpPr>
            <a:spLocks noChangeShapeType="1"/>
          </p:cNvSpPr>
          <p:nvPr/>
        </p:nvSpPr>
        <p:spPr bwMode="auto">
          <a:xfrm flipV="1">
            <a:off x="7048500" y="966788"/>
            <a:ext cx="628650" cy="4841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399853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6468">
                                            <p:txEl>
                                              <p:pRg st="0" end="0"/>
                                            </p:txEl>
                                          </p:spTgt>
                                        </p:tgtEl>
                                        <p:attrNameLst>
                                          <p:attrName>style.visibility</p:attrName>
                                        </p:attrNameLst>
                                      </p:cBhvr>
                                      <p:to>
                                        <p:strVal val="visible"/>
                                      </p:to>
                                    </p:set>
                                    <p:anim calcmode="lin" valueType="num">
                                      <p:cBhvr additive="base">
                                        <p:cTn id="7" dur="500" fill="hold"/>
                                        <p:tgtEl>
                                          <p:spTgt spid="44646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646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6468">
                                            <p:txEl>
                                              <p:pRg st="1" end="1"/>
                                            </p:txEl>
                                          </p:spTgt>
                                        </p:tgtEl>
                                        <p:attrNameLst>
                                          <p:attrName>style.visibility</p:attrName>
                                        </p:attrNameLst>
                                      </p:cBhvr>
                                      <p:to>
                                        <p:strVal val="visible"/>
                                      </p:to>
                                    </p:set>
                                    <p:anim calcmode="lin" valueType="num">
                                      <p:cBhvr additive="base">
                                        <p:cTn id="13" dur="500" fill="hold"/>
                                        <p:tgtEl>
                                          <p:spTgt spid="44646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646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8"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0" y="762000"/>
            <a:ext cx="9144000" cy="1066800"/>
          </a:xfrm>
        </p:spPr>
        <p:txBody>
          <a:bodyPr/>
          <a:lstStyle/>
          <a:p>
            <a:r>
              <a:rPr lang="en-US" altLang="en-US" sz="3200" dirty="0" smtClean="0"/>
              <a:t>Synthesis of Organic Compounds on Early Earth</a:t>
            </a:r>
          </a:p>
        </p:txBody>
      </p:sp>
      <p:sp>
        <p:nvSpPr>
          <p:cNvPr id="3" name="Content Placeholder 2"/>
          <p:cNvSpPr>
            <a:spLocks noGrp="1"/>
          </p:cNvSpPr>
          <p:nvPr>
            <p:ph idx="1"/>
          </p:nvPr>
        </p:nvSpPr>
        <p:spPr>
          <a:xfrm>
            <a:off x="0" y="2057400"/>
            <a:ext cx="6477000" cy="4516438"/>
          </a:xfrm>
        </p:spPr>
        <p:txBody>
          <a:bodyPr/>
          <a:lstStyle/>
          <a:p>
            <a:r>
              <a:rPr lang="en-US" altLang="en-US" u="sng" dirty="0" smtClean="0">
                <a:solidFill>
                  <a:srgbClr val="0000FF"/>
                </a:solidFill>
              </a:rPr>
              <a:t>Oparin &amp; Haldane</a:t>
            </a:r>
            <a:r>
              <a:rPr lang="en-US" altLang="en-US" dirty="0" smtClean="0"/>
              <a:t>:</a:t>
            </a:r>
          </a:p>
          <a:p>
            <a:pPr lvl="1"/>
            <a:r>
              <a:rPr lang="en-US" altLang="en-US" sz="2800" dirty="0" smtClean="0">
                <a:solidFill>
                  <a:srgbClr val="313340"/>
                </a:solidFill>
              </a:rPr>
              <a:t>Early atmosphere = H</a:t>
            </a:r>
            <a:r>
              <a:rPr lang="en-US" altLang="en-US" sz="2800" baseline="-25000" dirty="0" smtClean="0">
                <a:solidFill>
                  <a:srgbClr val="313340"/>
                </a:solidFill>
              </a:rPr>
              <a:t>2</a:t>
            </a:r>
            <a:r>
              <a:rPr lang="en-US" altLang="en-US" sz="2800" dirty="0" smtClean="0">
                <a:solidFill>
                  <a:srgbClr val="313340"/>
                </a:solidFill>
              </a:rPr>
              <a:t>O vapor, N</a:t>
            </a:r>
            <a:r>
              <a:rPr lang="en-US" altLang="en-US" sz="2800" baseline="-25000" dirty="0" smtClean="0">
                <a:solidFill>
                  <a:srgbClr val="313340"/>
                </a:solidFill>
              </a:rPr>
              <a:t>2</a:t>
            </a:r>
            <a:r>
              <a:rPr lang="en-US" altLang="en-US" sz="2800" dirty="0" smtClean="0">
                <a:solidFill>
                  <a:srgbClr val="313340"/>
                </a:solidFill>
              </a:rPr>
              <a:t>, CO</a:t>
            </a:r>
            <a:r>
              <a:rPr lang="en-US" altLang="en-US" sz="2800" baseline="-25000" dirty="0" smtClean="0">
                <a:solidFill>
                  <a:srgbClr val="313340"/>
                </a:solidFill>
              </a:rPr>
              <a:t>2</a:t>
            </a:r>
            <a:r>
              <a:rPr lang="en-US" altLang="en-US" sz="2800" dirty="0" smtClean="0">
                <a:solidFill>
                  <a:srgbClr val="313340"/>
                </a:solidFill>
              </a:rPr>
              <a:t>, H</a:t>
            </a:r>
            <a:r>
              <a:rPr lang="en-US" altLang="en-US" sz="2800" baseline="-25000" dirty="0" smtClean="0">
                <a:solidFill>
                  <a:srgbClr val="313340"/>
                </a:solidFill>
              </a:rPr>
              <a:t>2</a:t>
            </a:r>
            <a:r>
              <a:rPr lang="en-US" altLang="en-US" sz="2800" dirty="0" smtClean="0">
                <a:solidFill>
                  <a:srgbClr val="313340"/>
                </a:solidFill>
              </a:rPr>
              <a:t>, H</a:t>
            </a:r>
            <a:r>
              <a:rPr lang="en-US" altLang="en-US" sz="2800" baseline="-25000" dirty="0" smtClean="0">
                <a:solidFill>
                  <a:srgbClr val="313340"/>
                </a:solidFill>
              </a:rPr>
              <a:t>2</a:t>
            </a:r>
            <a:r>
              <a:rPr lang="en-US" altLang="en-US" sz="2800" dirty="0" smtClean="0">
                <a:solidFill>
                  <a:srgbClr val="313340"/>
                </a:solidFill>
              </a:rPr>
              <a:t>S methane, ammonia</a:t>
            </a:r>
          </a:p>
          <a:p>
            <a:pPr lvl="1"/>
            <a:endParaRPr lang="en-US" altLang="en-US" sz="2800" dirty="0" smtClean="0">
              <a:solidFill>
                <a:srgbClr val="313340"/>
              </a:solidFill>
            </a:endParaRPr>
          </a:p>
          <a:p>
            <a:pPr lvl="1"/>
            <a:r>
              <a:rPr lang="en-US" altLang="en-US" sz="2800" dirty="0" smtClean="0">
                <a:solidFill>
                  <a:srgbClr val="313340"/>
                </a:solidFill>
              </a:rPr>
              <a:t>Energy = </a:t>
            </a:r>
            <a:r>
              <a:rPr lang="en-US" altLang="en-US" sz="2800" dirty="0" smtClean="0">
                <a:solidFill>
                  <a:srgbClr val="FF0000"/>
                </a:solidFill>
              </a:rPr>
              <a:t>lightning</a:t>
            </a:r>
            <a:r>
              <a:rPr lang="en-US" altLang="en-US" sz="2800" dirty="0" smtClean="0">
                <a:solidFill>
                  <a:srgbClr val="313340"/>
                </a:solidFill>
              </a:rPr>
              <a:t> &amp; </a:t>
            </a:r>
            <a:r>
              <a:rPr lang="en-US" altLang="en-US" sz="2800" dirty="0" smtClean="0">
                <a:solidFill>
                  <a:srgbClr val="FF0000"/>
                </a:solidFill>
              </a:rPr>
              <a:t>UV radiation</a:t>
            </a:r>
          </a:p>
          <a:p>
            <a:pPr lvl="1"/>
            <a:endParaRPr lang="en-US" altLang="en-US" sz="2800" dirty="0" smtClean="0">
              <a:solidFill>
                <a:srgbClr val="FF0000"/>
              </a:solidFill>
            </a:endParaRPr>
          </a:p>
          <a:p>
            <a:pPr lvl="1"/>
            <a:r>
              <a:rPr lang="en-US" altLang="en-US" sz="2800" dirty="0" smtClean="0">
                <a:solidFill>
                  <a:srgbClr val="313340"/>
                </a:solidFill>
              </a:rPr>
              <a:t>Conditions favored synthesis 	               of organic compounds </a:t>
            </a:r>
          </a:p>
          <a:p>
            <a:pPr lvl="2"/>
            <a:r>
              <a:rPr lang="en-US" altLang="en-US" dirty="0" smtClean="0">
                <a:solidFill>
                  <a:srgbClr val="313340"/>
                </a:solidFill>
              </a:rPr>
              <a:t>- </a:t>
            </a:r>
            <a:r>
              <a:rPr lang="en-US" altLang="en-US" dirty="0">
                <a:solidFill>
                  <a:srgbClr val="313340"/>
                </a:solidFill>
              </a:rPr>
              <a:t>A</a:t>
            </a:r>
            <a:r>
              <a:rPr lang="en-US" altLang="en-US" dirty="0" smtClean="0">
                <a:solidFill>
                  <a:srgbClr val="313340"/>
                </a:solidFill>
              </a:rPr>
              <a:t> “primitive soup”</a:t>
            </a:r>
          </a:p>
          <a:p>
            <a:pPr marL="411162" lvl="1" indent="0">
              <a:buNone/>
            </a:pPr>
            <a:endParaRPr lang="en-US" altLang="en-US" sz="2800" dirty="0" smtClean="0"/>
          </a:p>
        </p:txBody>
      </p:sp>
      <p:pic>
        <p:nvPicPr>
          <p:cNvPr id="4" name="Picture 3" descr="25_02bSimulatedVolcanic-L.jpg"/>
          <p:cNvPicPr>
            <a:picLocks noChangeAspect="1"/>
          </p:cNvPicPr>
          <p:nvPr/>
        </p:nvPicPr>
        <p:blipFill rotWithShape="1">
          <a:blip r:embed="rId2" cstate="print">
            <a:extLst>
              <a:ext uri="{28A0092B-C50C-407E-A947-70E740481C1C}">
                <a14:useLocalDpi xmlns:a14="http://schemas.microsoft.com/office/drawing/2010/main" val="0"/>
              </a:ext>
            </a:extLst>
          </a:blip>
          <a:srcRect b="3226"/>
          <a:stretch/>
        </p:blipFill>
        <p:spPr bwMode="auto">
          <a:xfrm>
            <a:off x="6477000" y="2486819"/>
            <a:ext cx="2523154"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32"/>
          <p:cNvGrpSpPr>
            <a:grpSpLocks/>
          </p:cNvGrpSpPr>
          <p:nvPr/>
        </p:nvGrpSpPr>
        <p:grpSpPr bwMode="auto">
          <a:xfrm>
            <a:off x="3302000" y="290513"/>
            <a:ext cx="5842000" cy="6567487"/>
            <a:chOff x="2080" y="183"/>
            <a:chExt cx="3680" cy="4137"/>
          </a:xfrm>
        </p:grpSpPr>
        <p:pic>
          <p:nvPicPr>
            <p:cNvPr id="34826" name="Picture 5" descr="04_06"/>
            <p:cNvPicPr>
              <a:picLocks noChangeAspect="1" noChangeArrowheads="1"/>
            </p:cNvPicPr>
            <p:nvPr/>
          </p:nvPicPr>
          <p:blipFill>
            <a:blip r:embed="rId4">
              <a:extLst>
                <a:ext uri="{28A0092B-C50C-407E-A947-70E740481C1C}">
                  <a14:useLocalDpi xmlns:a14="http://schemas.microsoft.com/office/drawing/2010/main" val="0"/>
                </a:ext>
              </a:extLst>
            </a:blip>
            <a:srcRect l="16875" t="4500" r="21375" b="1500"/>
            <a:stretch>
              <a:fillRect/>
            </a:stretch>
          </p:blipFill>
          <p:spPr bwMode="auto">
            <a:xfrm>
              <a:off x="2488" y="585"/>
              <a:ext cx="3272" cy="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7" name="Rectangle 6"/>
            <p:cNvSpPr>
              <a:spLocks noChangeArrowheads="1"/>
            </p:cNvSpPr>
            <p:nvPr/>
          </p:nvSpPr>
          <p:spPr bwMode="auto">
            <a:xfrm>
              <a:off x="3315" y="1350"/>
              <a:ext cx="811"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85000"/>
                </a:lnSpc>
              </a:pPr>
              <a:r>
                <a:rPr lang="en-US" altLang="en-US" sz="1600" b="1">
                  <a:solidFill>
                    <a:srgbClr val="000000"/>
                  </a:solidFill>
                </a:rPr>
                <a:t>Water vapor</a:t>
              </a:r>
            </a:p>
          </p:txBody>
        </p:sp>
        <p:sp>
          <p:nvSpPr>
            <p:cNvPr id="34828" name="Rectangle 7"/>
            <p:cNvSpPr>
              <a:spLocks noChangeArrowheads="1"/>
            </p:cNvSpPr>
            <p:nvPr/>
          </p:nvSpPr>
          <p:spPr bwMode="auto">
            <a:xfrm>
              <a:off x="4785" y="3441"/>
              <a:ext cx="889"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85000"/>
                </a:lnSpc>
              </a:pPr>
              <a:r>
                <a:rPr lang="en-US" altLang="en-US" sz="1600" b="1">
                  <a:solidFill>
                    <a:srgbClr val="000000"/>
                  </a:solidFill>
                </a:rPr>
                <a:t>Condensed liquid with complex, organic</a:t>
              </a:r>
            </a:p>
            <a:p>
              <a:pPr algn="l">
                <a:lnSpc>
                  <a:spcPct val="85000"/>
                </a:lnSpc>
              </a:pPr>
              <a:r>
                <a:rPr lang="en-US" altLang="en-US" sz="1600" b="1">
                  <a:solidFill>
                    <a:srgbClr val="000000"/>
                  </a:solidFill>
                </a:rPr>
                <a:t>molecules</a:t>
              </a:r>
            </a:p>
          </p:txBody>
        </p:sp>
        <p:sp>
          <p:nvSpPr>
            <p:cNvPr id="34829" name="Rectangle 9"/>
            <p:cNvSpPr>
              <a:spLocks noChangeArrowheads="1"/>
            </p:cNvSpPr>
            <p:nvPr/>
          </p:nvSpPr>
          <p:spPr bwMode="auto">
            <a:xfrm>
              <a:off x="2080" y="2349"/>
              <a:ext cx="0"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85000"/>
                </a:lnSpc>
              </a:pPr>
              <a:endParaRPr lang="en-US" altLang="en-US" b="1"/>
            </a:p>
          </p:txBody>
        </p:sp>
        <p:sp>
          <p:nvSpPr>
            <p:cNvPr id="34830" name="Rectangle 10"/>
            <p:cNvSpPr>
              <a:spLocks noChangeArrowheads="1"/>
            </p:cNvSpPr>
            <p:nvPr/>
          </p:nvSpPr>
          <p:spPr bwMode="auto">
            <a:xfrm>
              <a:off x="5047" y="2040"/>
              <a:ext cx="669"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85000"/>
                </a:lnSpc>
              </a:pPr>
              <a:r>
                <a:rPr lang="en-US" altLang="en-US" sz="1600" b="1">
                  <a:solidFill>
                    <a:srgbClr val="000000"/>
                  </a:solidFill>
                </a:rPr>
                <a:t>Condenser</a:t>
              </a:r>
              <a:endParaRPr lang="en-US" altLang="en-US" sz="1600" b="1"/>
            </a:p>
          </p:txBody>
        </p:sp>
        <p:sp>
          <p:nvSpPr>
            <p:cNvPr id="34831" name="Rectangle 11"/>
            <p:cNvSpPr>
              <a:spLocks noChangeArrowheads="1"/>
            </p:cNvSpPr>
            <p:nvPr/>
          </p:nvSpPr>
          <p:spPr bwMode="auto">
            <a:xfrm>
              <a:off x="3373" y="1883"/>
              <a:ext cx="1114"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85000"/>
                </a:lnSpc>
              </a:pPr>
              <a:r>
                <a:rPr lang="en-US" altLang="en-US" sz="1600" b="1">
                  <a:solidFill>
                    <a:srgbClr val="000000"/>
                  </a:solidFill>
                </a:rPr>
                <a:t>Mixture of gases</a:t>
              </a:r>
            </a:p>
            <a:p>
              <a:pPr algn="l">
                <a:lnSpc>
                  <a:spcPct val="85000"/>
                </a:lnSpc>
              </a:pPr>
              <a:r>
                <a:rPr lang="en-US" altLang="en-US" sz="1600" b="1">
                  <a:solidFill>
                    <a:srgbClr val="000000"/>
                  </a:solidFill>
                </a:rPr>
                <a:t>("primitive</a:t>
              </a:r>
            </a:p>
            <a:p>
              <a:pPr algn="l">
                <a:lnSpc>
                  <a:spcPct val="85000"/>
                </a:lnSpc>
              </a:pPr>
              <a:r>
                <a:rPr lang="en-US" altLang="en-US" sz="1600" b="1">
                  <a:solidFill>
                    <a:srgbClr val="000000"/>
                  </a:solidFill>
                </a:rPr>
                <a:t>atmosphere")</a:t>
              </a:r>
              <a:endParaRPr lang="en-US" altLang="en-US" sz="1600" b="1"/>
            </a:p>
          </p:txBody>
        </p:sp>
        <p:sp>
          <p:nvSpPr>
            <p:cNvPr id="34832" name="Rectangle 12"/>
            <p:cNvSpPr>
              <a:spLocks noChangeArrowheads="1"/>
            </p:cNvSpPr>
            <p:nvPr/>
          </p:nvSpPr>
          <p:spPr bwMode="auto">
            <a:xfrm>
              <a:off x="3008" y="3900"/>
              <a:ext cx="79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600" b="1">
                  <a:solidFill>
                    <a:srgbClr val="000000"/>
                  </a:solidFill>
                </a:rPr>
                <a:t>Heated water</a:t>
              </a:r>
            </a:p>
            <a:p>
              <a:pPr>
                <a:lnSpc>
                  <a:spcPct val="85000"/>
                </a:lnSpc>
              </a:pPr>
              <a:r>
                <a:rPr lang="en-US" altLang="en-US" sz="1600" b="1">
                  <a:solidFill>
                    <a:srgbClr val="000000"/>
                  </a:solidFill>
                </a:rPr>
                <a:t>("ocean")</a:t>
              </a:r>
            </a:p>
          </p:txBody>
        </p:sp>
        <p:sp>
          <p:nvSpPr>
            <p:cNvPr id="34833" name="Rectangle 13"/>
            <p:cNvSpPr>
              <a:spLocks noChangeArrowheads="1"/>
            </p:cNvSpPr>
            <p:nvPr/>
          </p:nvSpPr>
          <p:spPr bwMode="auto">
            <a:xfrm>
              <a:off x="4201" y="183"/>
              <a:ext cx="1373"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600" b="1" dirty="0">
                  <a:solidFill>
                    <a:srgbClr val="000000"/>
                  </a:solidFill>
                </a:rPr>
                <a:t>Electrodes discharge </a:t>
              </a:r>
              <a:br>
                <a:rPr lang="en-US" altLang="en-US" sz="1600" b="1" dirty="0">
                  <a:solidFill>
                    <a:srgbClr val="000000"/>
                  </a:solidFill>
                </a:rPr>
              </a:br>
              <a:r>
                <a:rPr lang="en-US" altLang="en-US" sz="1600" b="1" dirty="0">
                  <a:solidFill>
                    <a:srgbClr val="000000"/>
                  </a:solidFill>
                </a:rPr>
                <a:t>sparks</a:t>
              </a:r>
            </a:p>
            <a:p>
              <a:pPr>
                <a:lnSpc>
                  <a:spcPct val="85000"/>
                </a:lnSpc>
              </a:pPr>
              <a:r>
                <a:rPr lang="en-US" altLang="en-US" sz="1600" b="1" dirty="0">
                  <a:solidFill>
                    <a:srgbClr val="000000"/>
                  </a:solidFill>
                </a:rPr>
                <a:t>(lightning simulation)</a:t>
              </a:r>
            </a:p>
          </p:txBody>
        </p:sp>
        <p:sp>
          <p:nvSpPr>
            <p:cNvPr id="34834" name="Rectangle 14"/>
            <p:cNvSpPr>
              <a:spLocks noChangeArrowheads="1"/>
            </p:cNvSpPr>
            <p:nvPr/>
          </p:nvSpPr>
          <p:spPr bwMode="auto">
            <a:xfrm>
              <a:off x="5244" y="2518"/>
              <a:ext cx="35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85000"/>
                </a:lnSpc>
              </a:pPr>
              <a:r>
                <a:rPr lang="en-US" altLang="en-US" sz="1600" b="1">
                  <a:solidFill>
                    <a:srgbClr val="000000"/>
                  </a:solidFill>
                </a:rPr>
                <a:t>Water</a:t>
              </a:r>
              <a:endParaRPr lang="en-US" altLang="en-US" sz="1600" b="1"/>
            </a:p>
          </p:txBody>
        </p:sp>
        <p:sp>
          <p:nvSpPr>
            <p:cNvPr id="34835" name="Line 15"/>
            <p:cNvSpPr>
              <a:spLocks noChangeShapeType="1"/>
            </p:cNvSpPr>
            <p:nvPr/>
          </p:nvSpPr>
          <p:spPr bwMode="auto">
            <a:xfrm>
              <a:off x="3232" y="1194"/>
              <a:ext cx="139" cy="15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6" name="Line 16"/>
            <p:cNvSpPr>
              <a:spLocks noChangeShapeType="1"/>
            </p:cNvSpPr>
            <p:nvPr/>
          </p:nvSpPr>
          <p:spPr bwMode="auto">
            <a:xfrm>
              <a:off x="4500" y="3489"/>
              <a:ext cx="26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7" name="Line 17"/>
            <p:cNvSpPr>
              <a:spLocks noChangeShapeType="1"/>
            </p:cNvSpPr>
            <p:nvPr/>
          </p:nvSpPr>
          <p:spPr bwMode="auto">
            <a:xfrm flipV="1">
              <a:off x="4220" y="1809"/>
              <a:ext cx="456" cy="3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8" name="Line 18"/>
            <p:cNvSpPr>
              <a:spLocks noChangeShapeType="1"/>
            </p:cNvSpPr>
            <p:nvPr/>
          </p:nvSpPr>
          <p:spPr bwMode="auto">
            <a:xfrm flipV="1">
              <a:off x="4948" y="2161"/>
              <a:ext cx="136" cy="1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4819" name="Rectangle 2"/>
          <p:cNvSpPr>
            <a:spLocks noGrp="1" noChangeArrowheads="1"/>
          </p:cNvSpPr>
          <p:nvPr>
            <p:ph type="title"/>
          </p:nvPr>
        </p:nvSpPr>
        <p:spPr>
          <a:xfrm>
            <a:off x="72232" y="105570"/>
            <a:ext cx="8229600" cy="1066800"/>
          </a:xfrm>
        </p:spPr>
        <p:txBody>
          <a:bodyPr/>
          <a:lstStyle/>
          <a:p>
            <a:pPr eaLnBrk="1" hangingPunct="1"/>
            <a:r>
              <a:rPr lang="en-US" altLang="en-US" dirty="0" smtClean="0"/>
              <a:t>Origin of Organic Molecules</a:t>
            </a:r>
          </a:p>
        </p:txBody>
      </p:sp>
      <p:sp>
        <p:nvSpPr>
          <p:cNvPr id="446468" name="Rectangle 4" descr="Rectangle: Click to edit Master text styles&#10;Second level&#10;Third level&#10;Fourth level&#10;Fifth level"/>
          <p:cNvSpPr>
            <a:spLocks noGrp="1" noChangeArrowheads="1"/>
          </p:cNvSpPr>
          <p:nvPr>
            <p:ph type="body" idx="1"/>
          </p:nvPr>
        </p:nvSpPr>
        <p:spPr>
          <a:xfrm>
            <a:off x="228600" y="1371600"/>
            <a:ext cx="4716463" cy="5486400"/>
          </a:xfrm>
        </p:spPr>
        <p:txBody>
          <a:bodyPr/>
          <a:lstStyle/>
          <a:p>
            <a:pPr eaLnBrk="1" hangingPunct="1">
              <a:lnSpc>
                <a:spcPct val="90000"/>
              </a:lnSpc>
            </a:pPr>
            <a:r>
              <a:rPr lang="en-US" altLang="en-US" dirty="0" smtClean="0"/>
              <a:t>Abiotic synthesis</a:t>
            </a:r>
          </a:p>
          <a:p>
            <a:pPr lvl="1" eaLnBrk="1" hangingPunct="1">
              <a:lnSpc>
                <a:spcPct val="90000"/>
              </a:lnSpc>
            </a:pPr>
            <a:r>
              <a:rPr lang="en-US" altLang="en-US" dirty="0" smtClean="0">
                <a:solidFill>
                  <a:srgbClr val="CC0000"/>
                </a:solidFill>
                <a:ea typeface="ＭＳ Ｐゴシック" panose="020B0600070205080204" pitchFamily="34" charset="-128"/>
              </a:rPr>
              <a:t>1920</a:t>
            </a:r>
            <a:r>
              <a:rPr lang="en-US" altLang="en-US" dirty="0" smtClean="0">
                <a:ea typeface="ＭＳ Ｐゴシック" panose="020B0600070205080204" pitchFamily="34" charset="-128"/>
              </a:rPr>
              <a:t/>
            </a:r>
            <a:br>
              <a:rPr lang="en-US" altLang="en-US" dirty="0" smtClean="0">
                <a:ea typeface="ＭＳ Ｐゴシック" panose="020B0600070205080204" pitchFamily="34" charset="-128"/>
              </a:rPr>
            </a:br>
            <a:r>
              <a:rPr lang="en-US" altLang="en-US" dirty="0" err="1" smtClean="0">
                <a:solidFill>
                  <a:srgbClr val="CC0000"/>
                </a:solidFill>
                <a:ea typeface="ＭＳ Ｐゴシック" panose="020B0600070205080204" pitchFamily="34" charset="-128"/>
              </a:rPr>
              <a:t>Oparin</a:t>
            </a:r>
            <a:r>
              <a:rPr lang="en-US" altLang="en-US" dirty="0" smtClean="0">
                <a:solidFill>
                  <a:srgbClr val="CC0000"/>
                </a:solidFill>
                <a:ea typeface="ＭＳ Ｐゴシック" panose="020B0600070205080204" pitchFamily="34" charset="-128"/>
              </a:rPr>
              <a:t> &amp; Haldane</a:t>
            </a:r>
            <a:r>
              <a:rPr lang="en-US" altLang="en-US" dirty="0" smtClean="0">
                <a:ea typeface="ＭＳ Ｐゴシック" panose="020B0600070205080204" pitchFamily="34" charset="-128"/>
              </a:rPr>
              <a:t> propose reducing atmosphere hypothesis </a:t>
            </a:r>
          </a:p>
          <a:p>
            <a:pPr lvl="1" eaLnBrk="1" hangingPunct="1">
              <a:lnSpc>
                <a:spcPct val="90000"/>
              </a:lnSpc>
            </a:pPr>
            <a:endParaRPr lang="en-US" altLang="en-US" dirty="0" smtClean="0">
              <a:solidFill>
                <a:srgbClr val="CC0000"/>
              </a:solidFill>
              <a:ea typeface="ＭＳ Ｐゴシック" panose="020B0600070205080204" pitchFamily="34" charset="-128"/>
            </a:endParaRPr>
          </a:p>
          <a:p>
            <a:pPr lvl="1" eaLnBrk="1" hangingPunct="1">
              <a:lnSpc>
                <a:spcPct val="90000"/>
              </a:lnSpc>
            </a:pPr>
            <a:r>
              <a:rPr lang="en-US" altLang="en-US" dirty="0" smtClean="0">
                <a:solidFill>
                  <a:srgbClr val="CC0000"/>
                </a:solidFill>
                <a:ea typeface="ＭＳ Ｐゴシック" panose="020B0600070205080204" pitchFamily="34" charset="-128"/>
              </a:rPr>
              <a:t>1953</a:t>
            </a:r>
            <a:r>
              <a:rPr lang="en-US" altLang="en-US" dirty="0" smtClean="0">
                <a:ea typeface="ＭＳ Ｐゴシック" panose="020B0600070205080204" pitchFamily="34" charset="-128"/>
              </a:rPr>
              <a:t/>
            </a:r>
            <a:br>
              <a:rPr lang="en-US" altLang="en-US" dirty="0" smtClean="0">
                <a:ea typeface="ＭＳ Ｐゴシック" panose="020B0600070205080204" pitchFamily="34" charset="-128"/>
              </a:rPr>
            </a:br>
            <a:r>
              <a:rPr lang="en-US" altLang="en-US" dirty="0" smtClean="0">
                <a:solidFill>
                  <a:srgbClr val="CC0000"/>
                </a:solidFill>
                <a:ea typeface="ＭＳ Ｐゴシック" panose="020B0600070205080204" pitchFamily="34" charset="-128"/>
              </a:rPr>
              <a:t>Miller &amp; Urey</a:t>
            </a:r>
            <a:r>
              <a:rPr lang="en-US" altLang="en-US" dirty="0" smtClean="0">
                <a:ea typeface="ＭＳ Ｐゴシック" panose="020B0600070205080204" pitchFamily="34" charset="-128"/>
              </a:rPr>
              <a:t> </a:t>
            </a:r>
            <a:br>
              <a:rPr lang="en-US" altLang="en-US" dirty="0" smtClean="0">
                <a:ea typeface="ＭＳ Ｐゴシック" panose="020B0600070205080204" pitchFamily="34" charset="-128"/>
              </a:rPr>
            </a:br>
            <a:r>
              <a:rPr lang="en-US" altLang="en-US" dirty="0" smtClean="0">
                <a:ea typeface="ＭＳ Ｐゴシック" panose="020B0600070205080204" pitchFamily="34" charset="-128"/>
              </a:rPr>
              <a:t>test hypothesis</a:t>
            </a:r>
          </a:p>
          <a:p>
            <a:pPr lvl="2" eaLnBrk="1" hangingPunct="1">
              <a:lnSpc>
                <a:spcPct val="90000"/>
              </a:lnSpc>
            </a:pPr>
            <a:r>
              <a:rPr lang="en-US" altLang="en-US" dirty="0" smtClean="0">
                <a:ea typeface="ＭＳ Ｐゴシック" panose="020B0600070205080204" pitchFamily="34" charset="-128"/>
              </a:rPr>
              <a:t>formed organic compounds</a:t>
            </a:r>
          </a:p>
          <a:p>
            <a:pPr lvl="3" eaLnBrk="1" hangingPunct="1">
              <a:lnSpc>
                <a:spcPct val="90000"/>
              </a:lnSpc>
            </a:pPr>
            <a:r>
              <a:rPr lang="en-US" altLang="en-US" dirty="0" smtClean="0">
                <a:ea typeface="ＭＳ Ｐゴシック" panose="020B0600070205080204" pitchFamily="34" charset="-128"/>
              </a:rPr>
              <a:t>amino acids</a:t>
            </a:r>
          </a:p>
          <a:p>
            <a:pPr lvl="3" eaLnBrk="1" hangingPunct="1">
              <a:lnSpc>
                <a:spcPct val="90000"/>
              </a:lnSpc>
            </a:pPr>
            <a:r>
              <a:rPr lang="en-US" altLang="en-US" dirty="0" smtClean="0">
                <a:ea typeface="ＭＳ Ｐゴシック" panose="020B0600070205080204" pitchFamily="34" charset="-128"/>
              </a:rPr>
              <a:t>adenine</a:t>
            </a:r>
          </a:p>
        </p:txBody>
      </p:sp>
      <p:sp>
        <p:nvSpPr>
          <p:cNvPr id="34821" name="Rectangle 26"/>
          <p:cNvSpPr>
            <a:spLocks noChangeArrowheads="1"/>
          </p:cNvSpPr>
          <p:nvPr/>
        </p:nvSpPr>
        <p:spPr bwMode="auto">
          <a:xfrm>
            <a:off x="7789863" y="1951038"/>
            <a:ext cx="555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000000"/>
                </a:solidFill>
              </a:rPr>
              <a:t>CH</a:t>
            </a:r>
            <a:r>
              <a:rPr lang="en-US" altLang="en-US" sz="1600" b="1" baseline="-25000">
                <a:solidFill>
                  <a:srgbClr val="000000"/>
                </a:solidFill>
              </a:rPr>
              <a:t>4</a:t>
            </a:r>
            <a:endParaRPr lang="en-US" altLang="en-US" sz="1600" b="1">
              <a:solidFill>
                <a:srgbClr val="000000"/>
              </a:solidFill>
            </a:endParaRPr>
          </a:p>
        </p:txBody>
      </p:sp>
      <p:sp>
        <p:nvSpPr>
          <p:cNvPr id="34822" name="Rectangle 27"/>
          <p:cNvSpPr>
            <a:spLocks noChangeArrowheads="1"/>
          </p:cNvSpPr>
          <p:nvPr/>
        </p:nvSpPr>
        <p:spPr bwMode="auto">
          <a:xfrm>
            <a:off x="7559675" y="2617788"/>
            <a:ext cx="555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000000"/>
                </a:solidFill>
              </a:rPr>
              <a:t>NH</a:t>
            </a:r>
            <a:r>
              <a:rPr lang="en-US" altLang="en-US" sz="1600" b="1" baseline="-25000">
                <a:solidFill>
                  <a:srgbClr val="000000"/>
                </a:solidFill>
              </a:rPr>
              <a:t>3</a:t>
            </a:r>
            <a:endParaRPr lang="en-US" altLang="en-US" sz="1600" b="1">
              <a:solidFill>
                <a:srgbClr val="000000"/>
              </a:solidFill>
            </a:endParaRPr>
          </a:p>
        </p:txBody>
      </p:sp>
      <p:sp>
        <p:nvSpPr>
          <p:cNvPr id="34823" name="Rectangle 28"/>
          <p:cNvSpPr>
            <a:spLocks noChangeArrowheads="1"/>
          </p:cNvSpPr>
          <p:nvPr/>
        </p:nvSpPr>
        <p:spPr bwMode="auto">
          <a:xfrm>
            <a:off x="8039100" y="2411413"/>
            <a:ext cx="407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000000"/>
                </a:solidFill>
              </a:rPr>
              <a:t>H</a:t>
            </a:r>
            <a:r>
              <a:rPr lang="en-US" altLang="en-US" sz="1600" b="1" baseline="-25000">
                <a:solidFill>
                  <a:srgbClr val="000000"/>
                </a:solidFill>
              </a:rPr>
              <a:t>2</a:t>
            </a:r>
            <a:endParaRPr lang="en-US" altLang="en-US" sz="1600" b="1">
              <a:solidFill>
                <a:srgbClr val="000000"/>
              </a:solidFill>
            </a:endParaRPr>
          </a:p>
        </p:txBody>
      </p:sp>
      <p:sp>
        <p:nvSpPr>
          <p:cNvPr id="34824" name="Line 29"/>
          <p:cNvSpPr>
            <a:spLocks noChangeShapeType="1"/>
          </p:cNvSpPr>
          <p:nvPr/>
        </p:nvSpPr>
        <p:spPr bwMode="auto">
          <a:xfrm>
            <a:off x="5043488" y="5768975"/>
            <a:ext cx="355600" cy="4222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5" name="Line 31"/>
          <p:cNvSpPr>
            <a:spLocks noChangeShapeType="1"/>
          </p:cNvSpPr>
          <p:nvPr/>
        </p:nvSpPr>
        <p:spPr bwMode="auto">
          <a:xfrm flipV="1">
            <a:off x="7048500" y="966788"/>
            <a:ext cx="628650" cy="4841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501338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6468">
                                            <p:txEl>
                                              <p:pRg st="0" end="0"/>
                                            </p:txEl>
                                          </p:spTgt>
                                        </p:tgtEl>
                                        <p:attrNameLst>
                                          <p:attrName>style.visibility</p:attrName>
                                        </p:attrNameLst>
                                      </p:cBhvr>
                                      <p:to>
                                        <p:strVal val="visible"/>
                                      </p:to>
                                    </p:set>
                                    <p:anim calcmode="lin" valueType="num">
                                      <p:cBhvr additive="base">
                                        <p:cTn id="7" dur="500" fill="hold"/>
                                        <p:tgtEl>
                                          <p:spTgt spid="44646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646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6468">
                                            <p:txEl>
                                              <p:pRg st="1" end="1"/>
                                            </p:txEl>
                                          </p:spTgt>
                                        </p:tgtEl>
                                        <p:attrNameLst>
                                          <p:attrName>style.visibility</p:attrName>
                                        </p:attrNameLst>
                                      </p:cBhvr>
                                      <p:to>
                                        <p:strVal val="visible"/>
                                      </p:to>
                                    </p:set>
                                    <p:anim calcmode="lin" valueType="num">
                                      <p:cBhvr additive="base">
                                        <p:cTn id="13" dur="500" fill="hold"/>
                                        <p:tgtEl>
                                          <p:spTgt spid="44646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646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46468">
                                            <p:txEl>
                                              <p:pRg st="3" end="3"/>
                                            </p:txEl>
                                          </p:spTgt>
                                        </p:tgtEl>
                                        <p:attrNameLst>
                                          <p:attrName>style.visibility</p:attrName>
                                        </p:attrNameLst>
                                      </p:cBhvr>
                                      <p:to>
                                        <p:strVal val="visible"/>
                                      </p:to>
                                    </p:set>
                                    <p:anim calcmode="lin" valueType="num">
                                      <p:cBhvr additive="base">
                                        <p:cTn id="19" dur="500" fill="hold"/>
                                        <p:tgtEl>
                                          <p:spTgt spid="44646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646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46468">
                                            <p:txEl>
                                              <p:pRg st="4" end="4"/>
                                            </p:txEl>
                                          </p:spTgt>
                                        </p:tgtEl>
                                        <p:attrNameLst>
                                          <p:attrName>style.visibility</p:attrName>
                                        </p:attrNameLst>
                                      </p:cBhvr>
                                      <p:to>
                                        <p:strVal val="visible"/>
                                      </p:to>
                                    </p:set>
                                    <p:anim calcmode="lin" valueType="num">
                                      <p:cBhvr additive="base">
                                        <p:cTn id="25" dur="500" fill="hold"/>
                                        <p:tgtEl>
                                          <p:spTgt spid="446468">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4646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par>
                          <p:cTn id="27" fill="hold" nodeType="afterGroup">
                            <p:stCondLst>
                              <p:cond delay="500"/>
                            </p:stCondLst>
                            <p:childTnLst>
                              <p:par>
                                <p:cTn id="28" presetID="2" presetClass="entr" presetSubtype="8" fill="hold" grpId="0" nodeType="afterEffect">
                                  <p:stCondLst>
                                    <p:cond delay="0"/>
                                  </p:stCondLst>
                                  <p:childTnLst>
                                    <p:set>
                                      <p:cBhvr>
                                        <p:cTn id="29" dur="1" fill="hold">
                                          <p:stCondLst>
                                            <p:cond delay="0"/>
                                          </p:stCondLst>
                                        </p:cTn>
                                        <p:tgtEl>
                                          <p:spTgt spid="446468">
                                            <p:txEl>
                                              <p:pRg st="5" end="5"/>
                                            </p:txEl>
                                          </p:spTgt>
                                        </p:tgtEl>
                                        <p:attrNameLst>
                                          <p:attrName>style.visibility</p:attrName>
                                        </p:attrNameLst>
                                      </p:cBhvr>
                                      <p:to>
                                        <p:strVal val="visible"/>
                                      </p:to>
                                    </p:set>
                                    <p:anim calcmode="lin" valueType="num">
                                      <p:cBhvr additive="base">
                                        <p:cTn id="30" dur="500" fill="hold"/>
                                        <p:tgtEl>
                                          <p:spTgt spid="446468">
                                            <p:txEl>
                                              <p:pRg st="5" end="5"/>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46468">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p:tgtEl>
                                      </p:cMediaNode>
                                    </p:audio>
                                  </p:subTnLst>
                                </p:cTn>
                              </p:par>
                            </p:childTnLst>
                          </p:cTn>
                        </p:par>
                        <p:par>
                          <p:cTn id="32" fill="hold" nodeType="afterGroup">
                            <p:stCondLst>
                              <p:cond delay="1000"/>
                            </p:stCondLst>
                            <p:childTnLst>
                              <p:par>
                                <p:cTn id="33" presetID="2" presetClass="entr" presetSubtype="8" fill="hold" grpId="0" nodeType="afterEffect">
                                  <p:stCondLst>
                                    <p:cond delay="0"/>
                                  </p:stCondLst>
                                  <p:childTnLst>
                                    <p:set>
                                      <p:cBhvr>
                                        <p:cTn id="34" dur="1" fill="hold">
                                          <p:stCondLst>
                                            <p:cond delay="0"/>
                                          </p:stCondLst>
                                        </p:cTn>
                                        <p:tgtEl>
                                          <p:spTgt spid="446468">
                                            <p:txEl>
                                              <p:pRg st="6" end="6"/>
                                            </p:txEl>
                                          </p:spTgt>
                                        </p:tgtEl>
                                        <p:attrNameLst>
                                          <p:attrName>style.visibility</p:attrName>
                                        </p:attrNameLst>
                                      </p:cBhvr>
                                      <p:to>
                                        <p:strVal val="visible"/>
                                      </p:to>
                                    </p:set>
                                    <p:anim calcmode="lin" valueType="num">
                                      <p:cBhvr additive="base">
                                        <p:cTn id="35" dur="500" fill="hold"/>
                                        <p:tgtEl>
                                          <p:spTgt spid="446468">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46468">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8"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6172200" cy="2438400"/>
          </a:xfrm>
        </p:spPr>
        <p:txBody>
          <a:bodyPr/>
          <a:lstStyle/>
          <a:p>
            <a:pPr marL="109537" indent="0">
              <a:buFont typeface="Georgia" charset="0"/>
              <a:buNone/>
              <a:defRPr/>
            </a:pPr>
            <a:r>
              <a:rPr lang="en-US" u="sng" dirty="0" smtClean="0">
                <a:solidFill>
                  <a:srgbClr val="0000FF"/>
                </a:solidFill>
                <a:ea typeface="ＭＳ Ｐゴシック" charset="0"/>
              </a:rPr>
              <a:t>Miller &amp; Urey</a:t>
            </a:r>
            <a:r>
              <a:rPr lang="en-US" dirty="0" smtClean="0">
                <a:ea typeface="ＭＳ Ｐゴシック" charset="0"/>
              </a:rPr>
              <a:t>:</a:t>
            </a:r>
          </a:p>
          <a:p>
            <a:pPr>
              <a:buFont typeface="Georgia" charset="0"/>
              <a:buChar char="•"/>
              <a:defRPr/>
            </a:pPr>
            <a:r>
              <a:rPr lang="en-US" dirty="0">
                <a:ea typeface="ＭＳ Ｐゴシック" charset="0"/>
              </a:rPr>
              <a:t>T</a:t>
            </a:r>
            <a:r>
              <a:rPr lang="en-US" dirty="0" smtClean="0">
                <a:ea typeface="ＭＳ Ｐゴシック" charset="0"/>
              </a:rPr>
              <a:t>ested Oparin-Haldane hypothesis</a:t>
            </a:r>
          </a:p>
          <a:p>
            <a:pPr>
              <a:buFont typeface="Georgia" charset="0"/>
              <a:buChar char="•"/>
              <a:defRPr/>
            </a:pPr>
            <a:endParaRPr lang="en-US" dirty="0" smtClean="0">
              <a:ea typeface="ＭＳ Ｐゴシック" charset="0"/>
            </a:endParaRPr>
          </a:p>
          <a:p>
            <a:pPr>
              <a:buFont typeface="Georgia" charset="0"/>
              <a:buChar char="•"/>
              <a:defRPr/>
            </a:pPr>
            <a:r>
              <a:rPr lang="en-US" dirty="0" smtClean="0">
                <a:ea typeface="ＭＳ Ｐゴシック" charset="0"/>
              </a:rPr>
              <a:t>Simulated conditions in lab</a:t>
            </a:r>
          </a:p>
          <a:p>
            <a:pPr>
              <a:buFont typeface="Georgia" charset="0"/>
              <a:buChar char="•"/>
              <a:defRPr/>
            </a:pPr>
            <a:endParaRPr lang="en-US" dirty="0" smtClean="0">
              <a:ea typeface="ＭＳ Ｐゴシック" charset="0"/>
            </a:endParaRPr>
          </a:p>
          <a:p>
            <a:pPr>
              <a:buFont typeface="Georgia" charset="0"/>
              <a:buChar char="•"/>
              <a:defRPr/>
            </a:pPr>
            <a:r>
              <a:rPr lang="en-US" dirty="0">
                <a:ea typeface="ＭＳ Ｐゴシック" charset="0"/>
                <a:sym typeface="Wingdings"/>
              </a:rPr>
              <a:t>P</a:t>
            </a:r>
            <a:r>
              <a:rPr lang="en-US" dirty="0" smtClean="0">
                <a:ea typeface="ＭＳ Ｐゴシック" charset="0"/>
                <a:sym typeface="Wingdings"/>
              </a:rPr>
              <a:t>roduced amino acids</a:t>
            </a:r>
            <a:endParaRPr lang="en-US" dirty="0" smtClean="0">
              <a:ea typeface="ＭＳ Ｐゴシック" charset="0"/>
            </a:endParaRPr>
          </a:p>
          <a:p>
            <a:pPr lvl="1">
              <a:buFont typeface="Georgia" charset="0"/>
              <a:buChar char="▫"/>
              <a:defRPr/>
            </a:pPr>
            <a:endParaRPr lang="en-US" sz="2800" dirty="0">
              <a:ea typeface="ＭＳ Ｐゴシック" charset="0"/>
            </a:endParaRPr>
          </a:p>
        </p:txBody>
      </p:sp>
      <p:pic>
        <p:nvPicPr>
          <p:cNvPr id="4" name="Picture 3">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646989"/>
            <a:ext cx="3089275" cy="494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1100" y="3338720"/>
            <a:ext cx="3810000" cy="354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735637" y="536197"/>
            <a:ext cx="3352800" cy="369332"/>
          </a:xfrm>
          <a:prstGeom prst="rect">
            <a:avLst/>
          </a:prstGeom>
          <a:noFill/>
        </p:spPr>
        <p:txBody>
          <a:bodyPr wrap="square" rtlCol="0">
            <a:spAutoFit/>
          </a:bodyPr>
          <a:lstStyle/>
          <a:p>
            <a:r>
              <a:rPr lang="en-US" dirty="0" smtClean="0">
                <a:hlinkClick r:id="rId2" action="ppaction://hlinkfile"/>
              </a:rPr>
              <a:t>Creating the Potential for Life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581400" y="685800"/>
            <a:ext cx="4800600" cy="762000"/>
          </a:xfrm>
        </p:spPr>
        <p:txBody>
          <a:bodyPr/>
          <a:lstStyle/>
          <a:p>
            <a:pPr eaLnBrk="1" hangingPunct="1"/>
            <a:r>
              <a:rPr lang="en-US" altLang="en-US" smtClean="0"/>
              <a:t>Stanley Miller</a:t>
            </a:r>
          </a:p>
        </p:txBody>
      </p:sp>
      <p:pic>
        <p:nvPicPr>
          <p:cNvPr id="38195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533400"/>
            <a:ext cx="3175000" cy="23876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5"/>
          <p:cNvSpPr>
            <a:spLocks noChangeArrowheads="1"/>
          </p:cNvSpPr>
          <p:nvPr/>
        </p:nvSpPr>
        <p:spPr bwMode="auto">
          <a:xfrm>
            <a:off x="5565775" y="1477963"/>
            <a:ext cx="35782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2600" b="1">
                <a:solidFill>
                  <a:srgbClr val="0F116A"/>
                </a:solidFill>
              </a:rPr>
              <a:t>University of Chicago</a:t>
            </a:r>
          </a:p>
        </p:txBody>
      </p:sp>
      <p:sp>
        <p:nvSpPr>
          <p:cNvPr id="381958" name="Rectangle 6"/>
          <p:cNvSpPr>
            <a:spLocks noChangeArrowheads="1"/>
          </p:cNvSpPr>
          <p:nvPr/>
        </p:nvSpPr>
        <p:spPr bwMode="auto">
          <a:xfrm>
            <a:off x="0" y="3198813"/>
            <a:ext cx="26670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2600" b="1">
                <a:solidFill>
                  <a:srgbClr val="0F116A"/>
                </a:solidFill>
              </a:rPr>
              <a:t>produced</a:t>
            </a:r>
          </a:p>
          <a:p>
            <a:pPr algn="r"/>
            <a:r>
              <a:rPr lang="en-US" altLang="en-US" sz="2600" b="1">
                <a:solidFill>
                  <a:srgbClr val="CC0000"/>
                </a:solidFill>
              </a:rPr>
              <a:t>-</a:t>
            </a:r>
            <a:r>
              <a:rPr lang="en-US" altLang="en-US" sz="2600" b="1">
                <a:solidFill>
                  <a:srgbClr val="0F116A"/>
                </a:solidFill>
              </a:rPr>
              <a:t>amino acids</a:t>
            </a:r>
          </a:p>
          <a:p>
            <a:pPr algn="r"/>
            <a:r>
              <a:rPr lang="en-US" altLang="en-US" sz="2600" b="1">
                <a:solidFill>
                  <a:srgbClr val="CC0000"/>
                </a:solidFill>
              </a:rPr>
              <a:t>-</a:t>
            </a:r>
            <a:r>
              <a:rPr lang="en-US" altLang="en-US" sz="2600" b="1">
                <a:solidFill>
                  <a:srgbClr val="0F116A"/>
                </a:solidFill>
              </a:rPr>
              <a:t>hydrocarbons</a:t>
            </a:r>
          </a:p>
          <a:p>
            <a:pPr algn="r"/>
            <a:r>
              <a:rPr lang="en-US" altLang="en-US" sz="2600" b="1">
                <a:solidFill>
                  <a:srgbClr val="CC0000"/>
                </a:solidFill>
              </a:rPr>
              <a:t>-</a:t>
            </a:r>
            <a:r>
              <a:rPr lang="en-US" altLang="en-US" sz="2600" b="1">
                <a:solidFill>
                  <a:srgbClr val="0F116A"/>
                </a:solidFill>
              </a:rPr>
              <a:t>nitrogen bases</a:t>
            </a:r>
          </a:p>
          <a:p>
            <a:pPr algn="r"/>
            <a:r>
              <a:rPr lang="en-US" altLang="en-US" sz="2600" b="1">
                <a:solidFill>
                  <a:srgbClr val="CC0000"/>
                </a:solidFill>
              </a:rPr>
              <a:t>-</a:t>
            </a:r>
            <a:r>
              <a:rPr lang="en-US" altLang="en-US" sz="2600" b="1">
                <a:solidFill>
                  <a:srgbClr val="0F116A"/>
                </a:solidFill>
              </a:rPr>
              <a:t>other organics</a:t>
            </a:r>
          </a:p>
        </p:txBody>
      </p:sp>
      <p:pic>
        <p:nvPicPr>
          <p:cNvPr id="381961" name="Picture 9" descr="penguin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19063" y="5562600"/>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10" descr="Stanley_Miller_large.jpg"/>
          <p:cNvPicPr>
            <a:picLocks noChangeAspect="1"/>
          </p:cNvPicPr>
          <p:nvPr/>
        </p:nvPicPr>
        <p:blipFill>
          <a:blip r:embed="rId7">
            <a:extLst>
              <a:ext uri="{28A0092B-C50C-407E-A947-70E740481C1C}">
                <a14:useLocalDpi xmlns:a14="http://schemas.microsoft.com/office/drawing/2010/main" val="0"/>
              </a:ext>
            </a:extLst>
          </a:blip>
          <a:srcRect r="26880"/>
          <a:stretch>
            <a:fillRect/>
          </a:stretch>
        </p:blipFill>
        <p:spPr bwMode="auto">
          <a:xfrm>
            <a:off x="2922588" y="1998663"/>
            <a:ext cx="6148387" cy="476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23miller.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36650" y="635000"/>
            <a:ext cx="2098675" cy="2649538"/>
          </a:xfrm>
          <a:prstGeom prst="rect">
            <a:avLst/>
          </a:prstGeom>
          <a:noFill/>
          <a:ln w="9525">
            <a:solidFill>
              <a:schemeClr val="bg1"/>
            </a:solidFill>
            <a:miter lim="800000"/>
            <a:headEnd/>
            <a:tailEnd/>
          </a:ln>
          <a:effectLst>
            <a:outerShdw blurRad="50800" dist="38100" dir="2700000" rotWithShape="0">
              <a:srgbClr val="D9D9D9">
                <a:alpha val="42999"/>
              </a:srgbClr>
            </a:outerShdw>
          </a:effectLst>
          <a:extLst>
            <a:ext uri="{909E8E84-426E-40DD-AFC4-6F175D3DCCD1}">
              <a14:hiddenFill xmlns:a14="http://schemas.microsoft.com/office/drawing/2010/main">
                <a:solidFill>
                  <a:srgbClr val="FFFFFF"/>
                </a:solidFill>
              </a14:hiddenFill>
            </a:ext>
          </a:extLst>
        </p:spPr>
      </p:pic>
      <p:sp>
        <p:nvSpPr>
          <p:cNvPr id="381962" name="AutoShape 10"/>
          <p:cNvSpPr>
            <a:spLocks noChangeArrowheads="1"/>
          </p:cNvSpPr>
          <p:nvPr/>
        </p:nvSpPr>
        <p:spPr bwMode="auto">
          <a:xfrm flipH="1">
            <a:off x="2000250" y="5395913"/>
            <a:ext cx="2492375" cy="1366837"/>
          </a:xfrm>
          <a:prstGeom prst="wedgeEllipseCallout">
            <a:avLst>
              <a:gd name="adj1" fmla="val 82449"/>
              <a:gd name="adj2" fmla="val -10769"/>
            </a:avLst>
          </a:prstGeom>
          <a:solidFill>
            <a:srgbClr val="FFEA18"/>
          </a:solidFill>
          <a:ln w="38100">
            <a:solidFill>
              <a:srgbClr val="CC0000"/>
            </a:solidFill>
            <a:miter lim="800000"/>
            <a:headEnd/>
            <a:tailEnd/>
          </a:ln>
        </p:spPr>
        <p:txBody>
          <a:bodyPr wrap="none" lIns="9144" tIns="9144" rIns="9144" bIns="9144"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F116A"/>
                </a:solidFill>
                <a:latin typeface="Comic Sans MS" panose="030F0702030302020204" pitchFamily="66" charset="0"/>
              </a:rPr>
              <a:t>Why was</a:t>
            </a:r>
            <a:br>
              <a:rPr lang="en-US" altLang="en-US" sz="1800" b="1">
                <a:solidFill>
                  <a:srgbClr val="0F116A"/>
                </a:solidFill>
                <a:latin typeface="Comic Sans MS" panose="030F0702030302020204" pitchFamily="66" charset="0"/>
              </a:rPr>
            </a:br>
            <a:r>
              <a:rPr lang="en-US" altLang="en-US" sz="1800" b="1">
                <a:solidFill>
                  <a:srgbClr val="0F116A"/>
                </a:solidFill>
                <a:latin typeface="Comic Sans MS" panose="030F0702030302020204" pitchFamily="66" charset="0"/>
              </a:rPr>
              <a:t> this experiment</a:t>
            </a:r>
            <a:br>
              <a:rPr lang="en-US" altLang="en-US" sz="1800" b="1">
                <a:solidFill>
                  <a:srgbClr val="0F116A"/>
                </a:solidFill>
                <a:latin typeface="Comic Sans MS" panose="030F0702030302020204" pitchFamily="66" charset="0"/>
              </a:rPr>
            </a:br>
            <a:r>
              <a:rPr lang="en-US" altLang="en-US" sz="1800" b="1">
                <a:solidFill>
                  <a:srgbClr val="0F116A"/>
                </a:solidFill>
                <a:latin typeface="Comic Sans MS" panose="030F0702030302020204" pitchFamily="66" charset="0"/>
              </a:rPr>
              <a:t>important??</a:t>
            </a:r>
            <a:r>
              <a:rPr lang="en-US" altLang="en-US" sz="1800" b="1" i="1">
                <a:solidFill>
                  <a:srgbClr val="0F116A"/>
                </a:solidFill>
                <a:latin typeface="Comic Sans MS" panose="030F0702030302020204" pitchFamily="66" charset="0"/>
              </a:rPr>
              <a:t>!</a:t>
            </a:r>
            <a:endParaRPr lang="en-US" altLang="en-US" sz="1800" b="1">
              <a:solidFill>
                <a:srgbClr val="0F116A"/>
              </a:solidFill>
              <a:latin typeface="Comic Sans MS" panose="030F0702030302020204" pitchFamily="66" charset="0"/>
            </a:endParaRPr>
          </a:p>
        </p:txBody>
      </p:sp>
      <p:sp>
        <p:nvSpPr>
          <p:cNvPr id="10" name="TextBox 1"/>
          <p:cNvSpPr txBox="1">
            <a:spLocks noChangeArrowheads="1"/>
          </p:cNvSpPr>
          <p:nvPr/>
        </p:nvSpPr>
        <p:spPr bwMode="auto">
          <a:xfrm>
            <a:off x="4328160" y="6363970"/>
            <a:ext cx="4876800" cy="368300"/>
          </a:xfrm>
          <a:prstGeom prst="rect">
            <a:avLst/>
          </a:prstGeom>
          <a:solidFill>
            <a:schemeClr val="bg1"/>
          </a:solidFill>
          <a:ln>
            <a:noFill/>
          </a:ln>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hlinkClick r:id="rId9"/>
              </a:rPr>
              <a:t>What was the Miller Urey Experiment?</a:t>
            </a:r>
            <a:r>
              <a:rPr lang="en-US" altLang="en-US" dirty="0"/>
              <a:t> (7:29)</a:t>
            </a:r>
          </a:p>
        </p:txBody>
      </p:sp>
    </p:spTree>
    <p:extLst>
      <p:ext uri="{BB962C8B-B14F-4D97-AF65-F5344CB8AC3E}">
        <p14:creationId xmlns:p14="http://schemas.microsoft.com/office/powerpoint/2010/main" val="3936714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81961"/>
                                        </p:tgtEl>
                                        <p:attrNameLst>
                                          <p:attrName>style.visibility</p:attrName>
                                        </p:attrNameLst>
                                      </p:cBhvr>
                                      <p:to>
                                        <p:strVal val="visible"/>
                                      </p:to>
                                    </p:set>
                                    <p:animEffect transition="in" filter="wipe(left)">
                                      <p:cBhvr>
                                        <p:cTn id="7" dur="500"/>
                                        <p:tgtEl>
                                          <p:spTgt spid="38196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81962"/>
                                        </p:tgtEl>
                                        <p:attrNameLst>
                                          <p:attrName>style.visibility</p:attrName>
                                        </p:attrNameLst>
                                      </p:cBhvr>
                                      <p:to>
                                        <p:strVal val="visible"/>
                                      </p:to>
                                    </p:set>
                                    <p:animEffect transition="in" filter="wipe(left)">
                                      <p:cBhvr>
                                        <p:cTn id="11" dur="500"/>
                                        <p:tgtEl>
                                          <p:spTgt spid="381962"/>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accel="50000" decel="50000" fill="hold" grpId="0" nodeType="clickEffect">
                                  <p:stCondLst>
                                    <p:cond delay="0"/>
                                  </p:stCondLst>
                                  <p:childTnLst>
                                    <p:set>
                                      <p:cBhvr>
                                        <p:cTn id="15" dur="1" fill="hold">
                                          <p:stCondLst>
                                            <p:cond delay="0"/>
                                          </p:stCondLst>
                                        </p:cTn>
                                        <p:tgtEl>
                                          <p:spTgt spid="381958">
                                            <p:txEl>
                                              <p:pRg st="0" end="0"/>
                                            </p:txEl>
                                          </p:spTgt>
                                        </p:tgtEl>
                                        <p:attrNameLst>
                                          <p:attrName>style.visibility</p:attrName>
                                        </p:attrNameLst>
                                      </p:cBhvr>
                                      <p:to>
                                        <p:strVal val="visible"/>
                                      </p:to>
                                    </p:set>
                                    <p:anim calcmode="lin" valueType="num">
                                      <p:cBhvr additive="base">
                                        <p:cTn id="16" dur="500" fill="hold"/>
                                        <p:tgtEl>
                                          <p:spTgt spid="381958">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8195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Whoosh"/>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accel="50000" decel="50000" fill="hold" grpId="0" nodeType="clickEffect">
                                  <p:stCondLst>
                                    <p:cond delay="0"/>
                                  </p:stCondLst>
                                  <p:childTnLst>
                                    <p:set>
                                      <p:cBhvr>
                                        <p:cTn id="21" dur="1" fill="hold">
                                          <p:stCondLst>
                                            <p:cond delay="0"/>
                                          </p:stCondLst>
                                        </p:cTn>
                                        <p:tgtEl>
                                          <p:spTgt spid="381958">
                                            <p:txEl>
                                              <p:pRg st="1" end="1"/>
                                            </p:txEl>
                                          </p:spTgt>
                                        </p:tgtEl>
                                        <p:attrNameLst>
                                          <p:attrName>style.visibility</p:attrName>
                                        </p:attrNameLst>
                                      </p:cBhvr>
                                      <p:to>
                                        <p:strVal val="visible"/>
                                      </p:to>
                                    </p:set>
                                    <p:anim calcmode="lin" valueType="num">
                                      <p:cBhvr additive="base">
                                        <p:cTn id="22" dur="500" fill="hold"/>
                                        <p:tgtEl>
                                          <p:spTgt spid="381958">
                                            <p:txEl>
                                              <p:pRg st="1" end="1"/>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8195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Whoosh"/>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accel="50000" decel="50000" fill="hold" grpId="0" nodeType="clickEffect">
                                  <p:stCondLst>
                                    <p:cond delay="0"/>
                                  </p:stCondLst>
                                  <p:childTnLst>
                                    <p:set>
                                      <p:cBhvr>
                                        <p:cTn id="27" dur="1" fill="hold">
                                          <p:stCondLst>
                                            <p:cond delay="0"/>
                                          </p:stCondLst>
                                        </p:cTn>
                                        <p:tgtEl>
                                          <p:spTgt spid="381958">
                                            <p:txEl>
                                              <p:pRg st="2" end="2"/>
                                            </p:txEl>
                                          </p:spTgt>
                                        </p:tgtEl>
                                        <p:attrNameLst>
                                          <p:attrName>style.visibility</p:attrName>
                                        </p:attrNameLst>
                                      </p:cBhvr>
                                      <p:to>
                                        <p:strVal val="visible"/>
                                      </p:to>
                                    </p:set>
                                    <p:anim calcmode="lin" valueType="num">
                                      <p:cBhvr additive="base">
                                        <p:cTn id="28" dur="500" fill="hold"/>
                                        <p:tgtEl>
                                          <p:spTgt spid="381958">
                                            <p:txEl>
                                              <p:pRg st="2" end="2"/>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38195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Whoosh"/>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accel="50000" decel="50000" fill="hold" grpId="0" nodeType="clickEffect">
                                  <p:stCondLst>
                                    <p:cond delay="0"/>
                                  </p:stCondLst>
                                  <p:childTnLst>
                                    <p:set>
                                      <p:cBhvr>
                                        <p:cTn id="33" dur="1" fill="hold">
                                          <p:stCondLst>
                                            <p:cond delay="0"/>
                                          </p:stCondLst>
                                        </p:cTn>
                                        <p:tgtEl>
                                          <p:spTgt spid="381958">
                                            <p:txEl>
                                              <p:pRg st="3" end="3"/>
                                            </p:txEl>
                                          </p:spTgt>
                                        </p:tgtEl>
                                        <p:attrNameLst>
                                          <p:attrName>style.visibility</p:attrName>
                                        </p:attrNameLst>
                                      </p:cBhvr>
                                      <p:to>
                                        <p:strVal val="visible"/>
                                      </p:to>
                                    </p:set>
                                    <p:anim calcmode="lin" valueType="num">
                                      <p:cBhvr additive="base">
                                        <p:cTn id="34" dur="500" fill="hold"/>
                                        <p:tgtEl>
                                          <p:spTgt spid="381958">
                                            <p:txEl>
                                              <p:pRg st="3" end="3"/>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38195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Whoosh"/>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accel="50000" decel="50000" fill="hold" grpId="0" nodeType="clickEffect">
                                  <p:stCondLst>
                                    <p:cond delay="0"/>
                                  </p:stCondLst>
                                  <p:childTnLst>
                                    <p:set>
                                      <p:cBhvr>
                                        <p:cTn id="39" dur="1" fill="hold">
                                          <p:stCondLst>
                                            <p:cond delay="0"/>
                                          </p:stCondLst>
                                        </p:cTn>
                                        <p:tgtEl>
                                          <p:spTgt spid="381958">
                                            <p:txEl>
                                              <p:pRg st="4" end="4"/>
                                            </p:txEl>
                                          </p:spTgt>
                                        </p:tgtEl>
                                        <p:attrNameLst>
                                          <p:attrName>style.visibility</p:attrName>
                                        </p:attrNameLst>
                                      </p:cBhvr>
                                      <p:to>
                                        <p:strVal val="visible"/>
                                      </p:to>
                                    </p:set>
                                    <p:anim calcmode="lin" valueType="num">
                                      <p:cBhvr additive="base">
                                        <p:cTn id="40" dur="500" fill="hold"/>
                                        <p:tgtEl>
                                          <p:spTgt spid="381958">
                                            <p:txEl>
                                              <p:pRg st="4" end="4"/>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38195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8" grpId="0" build="p" bldLvl="3"/>
      <p:bldP spid="38196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1284</TotalTime>
  <Words>1039</Words>
  <Application>Microsoft Office PowerPoint</Application>
  <PresentationFormat>On-screen Show (4:3)</PresentationFormat>
  <Paragraphs>272</Paragraphs>
  <Slides>37</Slides>
  <Notes>13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37</vt:i4>
      </vt:variant>
    </vt:vector>
  </HeadingPairs>
  <TitlesOfParts>
    <vt:vector size="51" baseType="lpstr">
      <vt:lpstr>MS PGothic</vt:lpstr>
      <vt:lpstr>MS PGothic</vt:lpstr>
      <vt:lpstr>Arial</vt:lpstr>
      <vt:lpstr>Calibri</vt:lpstr>
      <vt:lpstr>Calibri,Helvetica,sans-serif</vt:lpstr>
      <vt:lpstr>Comic Sans MS</vt:lpstr>
      <vt:lpstr>Geneva</vt:lpstr>
      <vt:lpstr>Georgia</vt:lpstr>
      <vt:lpstr>Symbol</vt:lpstr>
      <vt:lpstr>Times</vt:lpstr>
      <vt:lpstr>Trebuchet MS</vt:lpstr>
      <vt:lpstr>Wingdings</vt:lpstr>
      <vt:lpstr>Wingdings 2</vt:lpstr>
      <vt:lpstr>Urban</vt:lpstr>
      <vt:lpstr>Chapter 25</vt:lpstr>
      <vt:lpstr>What you need to know:</vt:lpstr>
      <vt:lpstr>Early conditions on Earth</vt:lpstr>
      <vt:lpstr>PowerPoint Presentation</vt:lpstr>
      <vt:lpstr>Origin of Organic Molecules</vt:lpstr>
      <vt:lpstr>Synthesis of Organic Compounds on Early Earth</vt:lpstr>
      <vt:lpstr>Origin of Organic Molecules</vt:lpstr>
      <vt:lpstr>PowerPoint Presentation</vt:lpstr>
      <vt:lpstr>Stanley Miller</vt:lpstr>
      <vt:lpstr>Key Events in Origin of Life</vt:lpstr>
      <vt:lpstr>Protocells &amp; Self-Replicating RNA</vt:lpstr>
      <vt:lpstr>If life has to come from living things, how did life first start?!</vt:lpstr>
      <vt:lpstr>PowerPoint Presentation</vt:lpstr>
      <vt:lpstr>PowerPoint Presentation</vt:lpstr>
      <vt:lpstr>PowerPoint Presentation</vt:lpstr>
      <vt:lpstr>PowerPoint Presentation</vt:lpstr>
      <vt:lpstr>Geologic Time Scale</vt:lpstr>
      <vt:lpstr>PowerPoint Presentation</vt:lpstr>
      <vt:lpstr>Key Events in Life’s History</vt:lpstr>
      <vt:lpstr>HHMI Biointeractive Click &amp; Learn</vt:lpstr>
      <vt:lpstr>First Eukaryotes</vt:lpstr>
      <vt:lpstr>1st Endosymbiosis</vt:lpstr>
      <vt:lpstr>2nd Endosymbiosis</vt:lpstr>
      <vt:lpstr>Theory of Endosymbiosis</vt:lpstr>
      <vt:lpstr>Endosymbiont Theory</vt:lpstr>
      <vt:lpstr>PowerPoint Presentation</vt:lpstr>
      <vt:lpstr>Movement of continental plates change geography and climate of Earth  Extinctions and speciation</vt:lpstr>
      <vt:lpstr>POGIL: Mass Extinctions</vt:lpstr>
      <vt:lpstr>Mass extinctions  Diversity of life</vt:lpstr>
      <vt:lpstr>Major events during each Era</vt:lpstr>
      <vt:lpstr>Discovery Education Video:   Mass Extinction and Adaptive Radiation</vt:lpstr>
      <vt:lpstr>Cambrian explosion</vt:lpstr>
      <vt:lpstr>PowerPoint Presentation</vt:lpstr>
      <vt:lpstr>Evo-Devo: evolutionary + developmental biology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23</dc:title>
  <dc:creator>Chris Nancy Chou</dc:creator>
  <cp:lastModifiedBy>Mathis, Lindsay A.</cp:lastModifiedBy>
  <cp:revision>93</cp:revision>
  <cp:lastPrinted>2012-02-23T00:38:16Z</cp:lastPrinted>
  <dcterms:created xsi:type="dcterms:W3CDTF">2010-02-10T05:38:16Z</dcterms:created>
  <dcterms:modified xsi:type="dcterms:W3CDTF">2018-09-28T15:26:31Z</dcterms:modified>
</cp:coreProperties>
</file>