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notesMasterIdLst>
    <p:notesMasterId r:id="rId58"/>
  </p:notesMasterIdLst>
  <p:sldIdLst>
    <p:sldId id="256" r:id="rId2"/>
    <p:sldId id="257" r:id="rId3"/>
    <p:sldId id="258" r:id="rId4"/>
    <p:sldId id="303" r:id="rId5"/>
    <p:sldId id="260" r:id="rId6"/>
    <p:sldId id="261" r:id="rId7"/>
    <p:sldId id="259" r:id="rId8"/>
    <p:sldId id="271" r:id="rId9"/>
    <p:sldId id="272" r:id="rId10"/>
    <p:sldId id="274" r:id="rId11"/>
    <p:sldId id="276" r:id="rId12"/>
    <p:sldId id="316" r:id="rId13"/>
    <p:sldId id="320" r:id="rId14"/>
    <p:sldId id="306" r:id="rId15"/>
    <p:sldId id="318" r:id="rId16"/>
    <p:sldId id="304" r:id="rId17"/>
    <p:sldId id="300" r:id="rId18"/>
    <p:sldId id="307" r:id="rId19"/>
    <p:sldId id="308" r:id="rId20"/>
    <p:sldId id="309" r:id="rId21"/>
    <p:sldId id="311" r:id="rId22"/>
    <p:sldId id="340" r:id="rId23"/>
    <p:sldId id="312" r:id="rId24"/>
    <p:sldId id="288" r:id="rId25"/>
    <p:sldId id="289" r:id="rId26"/>
    <p:sldId id="313" r:id="rId27"/>
    <p:sldId id="314" r:id="rId28"/>
    <p:sldId id="315" r:id="rId29"/>
    <p:sldId id="317" r:id="rId30"/>
    <p:sldId id="319" r:id="rId31"/>
    <p:sldId id="270" r:id="rId32"/>
    <p:sldId id="321" r:id="rId33"/>
    <p:sldId id="322" r:id="rId34"/>
    <p:sldId id="323" r:id="rId35"/>
    <p:sldId id="324" r:id="rId36"/>
    <p:sldId id="325" r:id="rId37"/>
    <p:sldId id="327" r:id="rId38"/>
    <p:sldId id="328" r:id="rId39"/>
    <p:sldId id="326" r:id="rId40"/>
    <p:sldId id="339" r:id="rId41"/>
    <p:sldId id="341" r:id="rId42"/>
    <p:sldId id="342" r:id="rId43"/>
    <p:sldId id="343" r:id="rId44"/>
    <p:sldId id="344" r:id="rId45"/>
    <p:sldId id="345" r:id="rId46"/>
    <p:sldId id="346" r:id="rId47"/>
    <p:sldId id="330" r:id="rId48"/>
    <p:sldId id="347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7074" autoAdjust="0"/>
  </p:normalViewPr>
  <p:slideViewPr>
    <p:cSldViewPr snapToGrid="0" snapToObjects="1">
      <p:cViewPr varScale="1">
        <p:scale>
          <a:sx n="100" d="100"/>
          <a:sy n="100" d="100"/>
        </p:scale>
        <p:origin x="19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CCEEE-3A96-4793-9B0B-CFA435BBD7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5097E-9015-4326-A92B-B770D1BEB369}">
      <dgm:prSet/>
      <dgm:spPr/>
      <dgm:t>
        <a:bodyPr/>
        <a:lstStyle/>
        <a:p>
          <a:pPr algn="ctr" rtl="0"/>
          <a:r>
            <a:rPr lang="en-US" dirty="0" smtClean="0"/>
            <a:t>Hardy-Weinberg Principle</a:t>
          </a:r>
          <a:endParaRPr lang="en-US" dirty="0"/>
        </a:p>
      </dgm:t>
    </dgm:pt>
    <dgm:pt modelId="{F944D2A3-53CA-48D6-B283-EEA33985CC4E}" type="parTrans" cxnId="{FBC70BD2-089B-435F-8EEC-66475FBD82B5}">
      <dgm:prSet/>
      <dgm:spPr/>
      <dgm:t>
        <a:bodyPr/>
        <a:lstStyle/>
        <a:p>
          <a:endParaRPr lang="en-US"/>
        </a:p>
      </dgm:t>
    </dgm:pt>
    <dgm:pt modelId="{68878167-7BDD-474A-BEE1-BF7D88F238A8}" type="sibTrans" cxnId="{FBC70BD2-089B-435F-8EEC-66475FBD82B5}">
      <dgm:prSet/>
      <dgm:spPr/>
      <dgm:t>
        <a:bodyPr/>
        <a:lstStyle/>
        <a:p>
          <a:endParaRPr lang="en-US"/>
        </a:p>
      </dgm:t>
    </dgm:pt>
    <dgm:pt modelId="{DF4821AE-FD81-4B68-ACE0-7F1594DC3648}" type="pres">
      <dgm:prSet presAssocID="{C6FCCEEE-3A96-4793-9B0B-CFA435BBD7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440D5-2AC8-4013-BB08-AC9C08A209BD}" type="pres">
      <dgm:prSet presAssocID="{0265097E-9015-4326-A92B-B770D1BEB3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70BD2-089B-435F-8EEC-66475FBD82B5}" srcId="{C6FCCEEE-3A96-4793-9B0B-CFA435BBD723}" destId="{0265097E-9015-4326-A92B-B770D1BEB369}" srcOrd="0" destOrd="0" parTransId="{F944D2A3-53CA-48D6-B283-EEA33985CC4E}" sibTransId="{68878167-7BDD-474A-BEE1-BF7D88F238A8}"/>
    <dgm:cxn modelId="{EE0092E5-D6C5-9E40-9E2D-D074903A3D65}" type="presOf" srcId="{C6FCCEEE-3A96-4793-9B0B-CFA435BBD723}" destId="{DF4821AE-FD81-4B68-ACE0-7F1594DC3648}" srcOrd="0" destOrd="0" presId="urn:microsoft.com/office/officeart/2005/8/layout/vList2"/>
    <dgm:cxn modelId="{1F578477-5C43-9843-80AE-99AFA72AAD88}" type="presOf" srcId="{0265097E-9015-4326-A92B-B770D1BEB369}" destId="{93D440D5-2AC8-4013-BB08-AC9C08A209BD}" srcOrd="0" destOrd="0" presId="urn:microsoft.com/office/officeart/2005/8/layout/vList2"/>
    <dgm:cxn modelId="{A592AFD9-3585-3C43-AF5E-423CAEF32F7F}" type="presParOf" srcId="{DF4821AE-FD81-4B68-ACE0-7F1594DC3648}" destId="{93D440D5-2AC8-4013-BB08-AC9C08A209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9B3A7-8BD4-43D1-B270-AFD7F2D755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B77D4-0B18-49EC-A0E5-F6665D48A463}">
      <dgm:prSet/>
      <dgm:spPr/>
      <dgm:t>
        <a:bodyPr/>
        <a:lstStyle/>
        <a:p>
          <a:pPr algn="ctr" rtl="0"/>
          <a:r>
            <a:rPr lang="en-US" dirty="0" smtClean="0"/>
            <a:t>Hardy-Weinberg Equation</a:t>
          </a:r>
          <a:endParaRPr lang="en-US" dirty="0"/>
        </a:p>
      </dgm:t>
    </dgm:pt>
    <dgm:pt modelId="{888658DD-C3CD-4CAA-9B37-C2B9D7E4E341}" type="parTrans" cxnId="{49974E24-11EA-4AB1-B483-BC32EE4E0A4A}">
      <dgm:prSet/>
      <dgm:spPr/>
      <dgm:t>
        <a:bodyPr/>
        <a:lstStyle/>
        <a:p>
          <a:endParaRPr lang="en-US"/>
        </a:p>
      </dgm:t>
    </dgm:pt>
    <dgm:pt modelId="{78EC2B64-06B6-4FB8-A7C2-0A1870C70094}" type="sibTrans" cxnId="{49974E24-11EA-4AB1-B483-BC32EE4E0A4A}">
      <dgm:prSet/>
      <dgm:spPr/>
      <dgm:t>
        <a:bodyPr/>
        <a:lstStyle/>
        <a:p>
          <a:endParaRPr lang="en-US"/>
        </a:p>
      </dgm:t>
    </dgm:pt>
    <dgm:pt modelId="{3C133B70-1010-4A8D-B8B2-E06596154380}" type="pres">
      <dgm:prSet presAssocID="{6339B3A7-8BD4-43D1-B270-AFD7F2D755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DE6506-EBA4-4F7A-8A03-0F84EB2AA864}" type="pres">
      <dgm:prSet presAssocID="{C5EB77D4-0B18-49EC-A0E5-F6665D48A4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65EBD-74CF-CB4F-9274-E1BC3A3FA646}" type="presOf" srcId="{6339B3A7-8BD4-43D1-B270-AFD7F2D75548}" destId="{3C133B70-1010-4A8D-B8B2-E06596154380}" srcOrd="0" destOrd="0" presId="urn:microsoft.com/office/officeart/2005/8/layout/vList2"/>
    <dgm:cxn modelId="{49974E24-11EA-4AB1-B483-BC32EE4E0A4A}" srcId="{6339B3A7-8BD4-43D1-B270-AFD7F2D75548}" destId="{C5EB77D4-0B18-49EC-A0E5-F6665D48A463}" srcOrd="0" destOrd="0" parTransId="{888658DD-C3CD-4CAA-9B37-C2B9D7E4E341}" sibTransId="{78EC2B64-06B6-4FB8-A7C2-0A1870C70094}"/>
    <dgm:cxn modelId="{88482CCC-20DE-5F42-8C15-BCB2D741FBAC}" type="presOf" srcId="{C5EB77D4-0B18-49EC-A0E5-F6665D48A463}" destId="{F5DE6506-EBA4-4F7A-8A03-0F84EB2AA864}" srcOrd="0" destOrd="0" presId="urn:microsoft.com/office/officeart/2005/8/layout/vList2"/>
    <dgm:cxn modelId="{E473F133-AA87-A244-A740-CD8D02E02F29}" type="presParOf" srcId="{3C133B70-1010-4A8D-B8B2-E06596154380}" destId="{F5DE6506-EBA4-4F7A-8A03-0F84EB2AA8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22B4D4-F6F5-4BFC-8427-AF8E9FEDA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9168CE-CDFE-4B20-BA52-B2D0BC25DF62}">
      <dgm:prSet custT="1"/>
      <dgm:spPr/>
      <dgm:t>
        <a:bodyPr/>
        <a:lstStyle/>
        <a:p>
          <a:pPr rtl="0"/>
          <a:r>
            <a:rPr lang="en-US" sz="2800" u="sng" dirty="0" smtClean="0">
              <a:solidFill>
                <a:srgbClr val="0070C0"/>
              </a:solidFill>
            </a:rPr>
            <a:t>Fitness</a:t>
          </a:r>
          <a:r>
            <a:rPr lang="en-US" sz="2800" u="none" dirty="0" smtClean="0"/>
            <a:t> </a:t>
          </a:r>
          <a:r>
            <a:rPr lang="en-US" sz="2800" dirty="0" smtClean="0"/>
            <a:t>: the contribution an individual makes  	to the gene pool of the next generation</a:t>
          </a:r>
          <a:endParaRPr lang="en-US" sz="2800" dirty="0"/>
        </a:p>
      </dgm:t>
    </dgm:pt>
    <dgm:pt modelId="{FE69D103-776B-4E34-8D43-28EF69D1631F}" type="parTrans" cxnId="{3A1649B3-E433-4FB2-AB32-041C8F5B9A80}">
      <dgm:prSet/>
      <dgm:spPr/>
      <dgm:t>
        <a:bodyPr/>
        <a:lstStyle/>
        <a:p>
          <a:endParaRPr lang="en-US"/>
        </a:p>
      </dgm:t>
    </dgm:pt>
    <dgm:pt modelId="{C08482DF-FE09-44D8-A875-9407FF744D1E}" type="sibTrans" cxnId="{3A1649B3-E433-4FB2-AB32-041C8F5B9A80}">
      <dgm:prSet/>
      <dgm:spPr/>
      <dgm:t>
        <a:bodyPr/>
        <a:lstStyle/>
        <a:p>
          <a:endParaRPr lang="en-US"/>
        </a:p>
      </dgm:t>
    </dgm:pt>
    <dgm:pt modelId="{9A08D27A-8572-46A6-AF25-08C81C4CD5D0}" type="pres">
      <dgm:prSet presAssocID="{1722B4D4-F6F5-4BFC-8427-AF8E9FEDA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655BE-44D8-4130-BB0C-AE6A01BE992F}" type="pres">
      <dgm:prSet presAssocID="{AC9168CE-CDFE-4B20-BA52-B2D0BC25DF62}" presName="parentText" presStyleLbl="node1" presStyleIdx="0" presStyleCnt="1" custLinFactNeighborY="-94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45661E-4D34-6145-9399-F3516F480F3D}" type="presOf" srcId="{AC9168CE-CDFE-4B20-BA52-B2D0BC25DF62}" destId="{C36655BE-44D8-4130-BB0C-AE6A01BE992F}" srcOrd="0" destOrd="0" presId="urn:microsoft.com/office/officeart/2005/8/layout/vList2"/>
    <dgm:cxn modelId="{E1273338-567C-9C4D-A4C5-26CB2EB5FE85}" type="presOf" srcId="{1722B4D4-F6F5-4BFC-8427-AF8E9FEDA86B}" destId="{9A08D27A-8572-46A6-AF25-08C81C4CD5D0}" srcOrd="0" destOrd="0" presId="urn:microsoft.com/office/officeart/2005/8/layout/vList2"/>
    <dgm:cxn modelId="{3A1649B3-E433-4FB2-AB32-041C8F5B9A80}" srcId="{1722B4D4-F6F5-4BFC-8427-AF8E9FEDA86B}" destId="{AC9168CE-CDFE-4B20-BA52-B2D0BC25DF62}" srcOrd="0" destOrd="0" parTransId="{FE69D103-776B-4E34-8D43-28EF69D1631F}" sibTransId="{C08482DF-FE09-44D8-A875-9407FF744D1E}"/>
    <dgm:cxn modelId="{67233551-6B88-AB4F-BCE6-47D5E09F9F6D}" type="presParOf" srcId="{9A08D27A-8572-46A6-AF25-08C81C4CD5D0}" destId="{C36655BE-44D8-4130-BB0C-AE6A01BE99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22B4D4-F6F5-4BFC-8427-AF8E9FEDA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8D27A-8572-46A6-AF25-08C81C4CD5D0}" type="pres">
      <dgm:prSet presAssocID="{1722B4D4-F6F5-4BFC-8427-AF8E9FEDA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E3C0447-C37C-B441-B735-EC7CE24F3207}" type="presOf" srcId="{1722B4D4-F6F5-4BFC-8427-AF8E9FEDA86B}" destId="{9A08D27A-8572-46A6-AF25-08C81C4CD5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440D5-2AC8-4013-BB08-AC9C08A209BD}">
      <dsp:nvSpPr>
        <dsp:cNvPr id="0" name=""/>
        <dsp:cNvSpPr/>
      </dsp:nvSpPr>
      <dsp:spPr>
        <a:xfrm>
          <a:off x="0" y="5729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Hardy-Weinberg Principle</a:t>
          </a:r>
          <a:endParaRPr lang="en-US" sz="4400" kern="1200" dirty="0"/>
        </a:p>
      </dsp:txBody>
      <dsp:txXfrm>
        <a:off x="51517" y="57246"/>
        <a:ext cx="8126566" cy="95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E6506-EBA4-4F7A-8A03-0F84EB2AA864}">
      <dsp:nvSpPr>
        <dsp:cNvPr id="0" name=""/>
        <dsp:cNvSpPr/>
      </dsp:nvSpPr>
      <dsp:spPr>
        <a:xfrm>
          <a:off x="0" y="5729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Hardy-Weinberg Equation</a:t>
          </a:r>
          <a:endParaRPr lang="en-US" sz="4400" kern="1200" dirty="0"/>
        </a:p>
      </dsp:txBody>
      <dsp:txXfrm>
        <a:off x="51517" y="57246"/>
        <a:ext cx="8126566" cy="95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55BE-44D8-4130-BB0C-AE6A01BE992F}">
      <dsp:nvSpPr>
        <dsp:cNvPr id="0" name=""/>
        <dsp:cNvSpPr/>
      </dsp:nvSpPr>
      <dsp:spPr>
        <a:xfrm>
          <a:off x="0" y="1"/>
          <a:ext cx="8534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>
              <a:solidFill>
                <a:srgbClr val="0070C0"/>
              </a:solidFill>
            </a:rPr>
            <a:t>Fitness</a:t>
          </a:r>
          <a:r>
            <a:rPr lang="en-US" sz="2800" u="none" kern="1200" dirty="0" smtClean="0"/>
            <a:t> </a:t>
          </a:r>
          <a:r>
            <a:rPr lang="en-US" sz="2800" kern="1200" dirty="0" smtClean="0"/>
            <a:t>: the contribution an individual makes  	to the gene pool of the next generation</a:t>
          </a:r>
          <a:endParaRPr lang="en-US" sz="2800" kern="1200" dirty="0"/>
        </a:p>
      </dsp:txBody>
      <dsp:txXfrm>
        <a:off x="59399" y="59400"/>
        <a:ext cx="84156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A6ED-74E1-4768-8EEF-7F42BA0B29F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0ED5-674B-4120-A406-6AF9BB94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0ED5-674B-4120-A406-6AF9BB9419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5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Pillars: </a:t>
            </a:r>
          </a:p>
          <a:p>
            <a:r>
              <a:rPr lang="en-US" dirty="0" smtClean="0"/>
              <a:t>https://www.youtube.com/watch?v=5NdMnlt2keE&amp;_sm_byp=iVVrsV1rvVTVPH8P&amp;_sm_byp=iVVqp03ZnmW25P5F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0ED5-674B-4120-A406-6AF9BB9419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0ED5-674B-4120-A406-6AF9BB9419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0ED5-674B-4120-A406-6AF9BB9419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https://www.youtube.com/watch?v=Zsbhvl2nVNE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0ED5-674B-4120-A406-6AF9BB9419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3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0ED5-674B-4120-A406-6AF9BB9419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27264-A2CC-404C-9196-E92D6B820C5A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FAFEFDC8-6472-45B4-9EDB-3072383C8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7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E2696-CA70-4ECA-8683-0E86F8B9DE10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E9E09-4D6B-48A9-A40B-959BC1F42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536E0-1989-4197-A130-4783F11B311C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1B67-3B50-4447-A5BE-EF40EF383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10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1E5F8-DA2B-4846-A001-0F5D3DF4F2B5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7A79-6C9E-4629-8761-578174F69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8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85D71-6CB0-49CD-BA4B-B5D516212AD9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E7B4D-BFBC-4903-AEAD-EAD692E38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AE45A-911D-4038-ABDC-A8F074FAD934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84931-C57D-4D13-B24B-57515C84C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2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CB0C17-F6D1-46F9-93AC-682D92C35D77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CC21-0893-46EF-92EF-09CCE7BF4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7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D4C03-0EBC-4585-8364-C2DD9BA4B53E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22EF1-B602-458B-8637-67E797B40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3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4B49C-3CE5-496E-AE8D-FB2ABA31CF2A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326D7-E5EE-4C62-87D4-AAE930055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34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BB4580-44A6-4334-85E8-E5ACED7AB7DE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CF16-A39A-4285-8E82-23AC4EF4A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4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AC19-7CDD-4E0A-93ED-693B26CEFABE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73F4B1-435E-41CF-AF25-8A8FE4EA30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A62DBE82-D082-4018-AB0F-73A7530454AF}" type="datetimeFigureOut">
              <a:rPr lang="en-US" altLang="en-US"/>
              <a:pPr/>
              <a:t>9/19/2018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F17A08-87D2-4F38-BB76-7CD3AB197B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25" r:id="rId2"/>
    <p:sldLayoutId id="2147484131" r:id="rId3"/>
    <p:sldLayoutId id="2147484126" r:id="rId4"/>
    <p:sldLayoutId id="2147484127" r:id="rId5"/>
    <p:sldLayoutId id="2147484128" r:id="rId6"/>
    <p:sldLayoutId id="2147484132" r:id="rId7"/>
    <p:sldLayoutId id="2147484133" r:id="rId8"/>
    <p:sldLayoutId id="2147484134" r:id="rId9"/>
    <p:sldLayoutId id="2147484129" r:id="rId10"/>
    <p:sldLayoutId id="2147484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0TM4LQmoZY&amp;index=18&amp;list=PLwL0Myd7Dk1F0iQPGrjehze3eDpco1eVz&amp;t=0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mi.org/biointeractive/making-fittest-natural-selection-huma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Chapter 23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Evolution of Populations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5363" name="Picture 3" descr="23_01MedGroundFinch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741363"/>
            <a:ext cx="33670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Diagram 44"/>
          <p:cNvGraphicFramePr/>
          <p:nvPr/>
        </p:nvGraphicFramePr>
        <p:xfrm>
          <a:off x="473695" y="400703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Content Placeholder 42"/>
          <p:cNvSpPr>
            <a:spLocks noGrp="1"/>
          </p:cNvSpPr>
          <p:nvPr>
            <p:ph idx="4294967295"/>
          </p:nvPr>
        </p:nvSpPr>
        <p:spPr>
          <a:xfrm>
            <a:off x="473075" y="1757363"/>
            <a:ext cx="8229600" cy="4373562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US" altLang="en-US" sz="28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Allele</a:t>
            </a:r>
            <a:r>
              <a:rPr lang="en-US" altLang="en-US" sz="2800" u="sng" dirty="0" smtClean="0">
                <a:latin typeface="Georgia" panose="02040502050405020303" pitchFamily="18" charset="0"/>
              </a:rPr>
              <a:t> </a:t>
            </a:r>
            <a:r>
              <a:rPr lang="en-US" altLang="en-US" sz="2800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Frequencies</a:t>
            </a:r>
            <a:r>
              <a:rPr lang="en-US" altLang="en-US" sz="2800" dirty="0" smtClean="0">
                <a:latin typeface="Georgia" panose="02040502050405020303" pitchFamily="18" charset="0"/>
              </a:rPr>
              <a:t>:</a:t>
            </a:r>
          </a:p>
          <a:p>
            <a:pPr eaLnBrk="1" hangingPunct="1"/>
            <a:r>
              <a:rPr lang="en-US" altLang="en-US" sz="2800" dirty="0" smtClean="0">
                <a:latin typeface="Georgia" panose="02040502050405020303" pitchFamily="18" charset="0"/>
              </a:rPr>
              <a:t>Gene with 2 alleles : p, q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altLang="en-US" sz="2800" dirty="0" smtClean="0">
                <a:latin typeface="Georgia" panose="02040502050405020303" pitchFamily="18" charset="0"/>
              </a:rPr>
              <a:t>		p = frequency of dominant allele (A)</a:t>
            </a:r>
            <a:r>
              <a:rPr lang="en-US" altLang="ja-JP" sz="2800" dirty="0" smtClean="0">
                <a:latin typeface="Georgia" panose="02040502050405020303" pitchFamily="18" charset="0"/>
              </a:rPr>
              <a:t>		q = frequency of recessive allele (a)</a:t>
            </a:r>
            <a:endParaRPr lang="en-US" altLang="en-US" sz="2800" dirty="0" smtClean="0">
              <a:latin typeface="Georgia" panose="02040502050405020303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022644" y="4419600"/>
            <a:ext cx="3666421" cy="1343721"/>
            <a:chOff x="3333" y="2469"/>
            <a:chExt cx="3241265" cy="1343721"/>
          </a:xfrm>
          <a:solidFill>
            <a:srgbClr val="002060"/>
          </a:solidFill>
        </p:grpSpPr>
        <p:sp>
          <p:nvSpPr>
            <p:cNvPr id="8" name="Rounded Rectangle 7"/>
            <p:cNvSpPr/>
            <p:nvPr/>
          </p:nvSpPr>
          <p:spPr>
            <a:xfrm>
              <a:off x="3333" y="2469"/>
              <a:ext cx="3241265" cy="1343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2689" y="41825"/>
              <a:ext cx="3162553" cy="12650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5400" dirty="0"/>
                <a:t>p + q = 1</a:t>
              </a:r>
            </a:p>
          </p:txBody>
        </p:sp>
      </p:grp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5638800" y="4267200"/>
            <a:ext cx="2209800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  <a:latin typeface="Georgia" panose="02040502050405020303" pitchFamily="18" charset="0"/>
              </a:rPr>
              <a:t>Note:</a:t>
            </a:r>
          </a:p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latin typeface="Georgia" panose="02040502050405020303" pitchFamily="18" charset="0"/>
              </a:rPr>
              <a:t>1 – p = q</a:t>
            </a:r>
          </a:p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latin typeface="Georgia" panose="02040502050405020303" pitchFamily="18" charset="0"/>
              </a:rPr>
              <a:t>1 – q = p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991225" y="1467503"/>
            <a:ext cx="2609850" cy="13042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/>
          <p:cNvGraphicFramePr/>
          <p:nvPr/>
        </p:nvGraphicFramePr>
        <p:xfrm>
          <a:off x="490188" y="417199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ontent Placeholder 28"/>
          <p:cNvSpPr>
            <a:spLocks noGrp="1"/>
          </p:cNvSpPr>
          <p:nvPr>
            <p:ph idx="4294967295"/>
          </p:nvPr>
        </p:nvSpPr>
        <p:spPr>
          <a:xfrm>
            <a:off x="490538" y="1739900"/>
            <a:ext cx="8229600" cy="4373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Georgia"/>
                <a:ea typeface="+mn-ea"/>
                <a:cs typeface="Georgia"/>
              </a:rPr>
              <a:t>Genotypic</a:t>
            </a:r>
            <a:r>
              <a:rPr lang="en-US" sz="2800" u="sng" dirty="0" smtClean="0">
                <a:latin typeface="Georgia"/>
                <a:ea typeface="+mn-ea"/>
                <a:cs typeface="Georgia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Georgia"/>
                <a:ea typeface="+mn-ea"/>
                <a:cs typeface="Georgia"/>
              </a:rPr>
              <a:t>Frequencies</a:t>
            </a:r>
            <a:r>
              <a:rPr lang="en-US" sz="2800" dirty="0" smtClean="0">
                <a:latin typeface="Georgia"/>
                <a:ea typeface="+mn-ea"/>
                <a:cs typeface="Georgia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Char char="•"/>
              <a:defRPr/>
            </a:pPr>
            <a:r>
              <a:rPr lang="en-US" sz="2800" dirty="0" smtClean="0">
                <a:latin typeface="Georgia"/>
                <a:ea typeface="+mn-ea"/>
                <a:cs typeface="Georgia"/>
              </a:rPr>
              <a:t>3 genotypes (AA, </a:t>
            </a:r>
            <a:r>
              <a:rPr lang="en-US" sz="2800" dirty="0" err="1" smtClean="0"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latin typeface="Georgia"/>
                <a:ea typeface="+mn-ea"/>
                <a:cs typeface="Georgia"/>
              </a:rPr>
              <a:t>, </a:t>
            </a:r>
            <a:r>
              <a:rPr lang="en-US" sz="2800" dirty="0" err="1" smtClean="0"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latin typeface="Georgia"/>
                <a:ea typeface="+mn-ea"/>
                <a:cs typeface="Georgia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p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= AA (homozygous dominant)</a:t>
            </a: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2pq =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(heterozygous)</a:t>
            </a: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q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=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(homozygous recessive)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1385754" y="3084661"/>
            <a:ext cx="6455265" cy="1539605"/>
            <a:chOff x="3333" y="2469"/>
            <a:chExt cx="3241265" cy="1343721"/>
          </a:xfrm>
          <a:solidFill>
            <a:srgbClr val="002060"/>
          </a:solidFill>
        </p:grpSpPr>
        <p:sp>
          <p:nvSpPr>
            <p:cNvPr id="32" name="Rounded Rectangle 31"/>
            <p:cNvSpPr/>
            <p:nvPr/>
          </p:nvSpPr>
          <p:spPr>
            <a:xfrm>
              <a:off x="3333" y="2469"/>
              <a:ext cx="3241265" cy="1343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42689" y="41825"/>
              <a:ext cx="3162553" cy="12650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5400" dirty="0"/>
                <a:t>p</a:t>
              </a:r>
              <a:r>
                <a:rPr lang="en-US" sz="5400" baseline="30000" dirty="0"/>
                <a:t>2</a:t>
              </a:r>
              <a:r>
                <a:rPr lang="en-US" sz="5400" dirty="0"/>
                <a:t> + 2pq + q</a:t>
              </a:r>
              <a:r>
                <a:rPr lang="en-US" sz="5400" baseline="30000" dirty="0"/>
                <a:t>2</a:t>
              </a:r>
              <a:r>
                <a:rPr lang="en-US" sz="5400" dirty="0"/>
                <a:t> = 1</a:t>
              </a:r>
            </a:p>
          </p:txBody>
        </p:sp>
      </p:grpSp>
      <p:sp>
        <p:nvSpPr>
          <p:cNvPr id="7" name="5-Point Star 6"/>
          <p:cNvSpPr/>
          <p:nvPr/>
        </p:nvSpPr>
        <p:spPr>
          <a:xfrm>
            <a:off x="5991225" y="1467503"/>
            <a:ext cx="2609850" cy="13042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Strategies for solving H-W Problems: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752600"/>
            <a:ext cx="8925636" cy="4373563"/>
          </a:xfrm>
        </p:spPr>
        <p:txBody>
          <a:bodyPr/>
          <a:lstStyle/>
          <a:p>
            <a:pPr marL="571500" indent="-457200">
              <a:buFont typeface="Book Antiqua" panose="02040602050305030304" pitchFamily="18" charset="0"/>
              <a:buAutoNum type="arabicPeriod"/>
            </a:pPr>
            <a:r>
              <a:rPr lang="en-US" altLang="en-US" sz="2600" dirty="0" smtClean="0"/>
              <a:t>If you are given the </a:t>
            </a:r>
            <a:r>
              <a:rPr lang="en-US" altLang="en-US" sz="2600" b="1" u="sng" dirty="0" smtClean="0"/>
              <a:t>genotypes</a:t>
            </a:r>
            <a:r>
              <a:rPr lang="en-US" altLang="en-US" sz="2600" dirty="0" smtClean="0"/>
              <a:t> (AA, Aa, aa), 	calculate p and q by adding up the total # of A 	and a alleles.</a:t>
            </a:r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endParaRPr lang="en-US" altLang="en-US" sz="1200" dirty="0" smtClean="0"/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r>
              <a:rPr lang="en-US" altLang="en-US" sz="2600" dirty="0" smtClean="0"/>
              <a:t>If you know </a:t>
            </a:r>
            <a:r>
              <a:rPr lang="en-US" altLang="en-US" sz="2600" b="1" u="sng" dirty="0" smtClean="0"/>
              <a:t>phenotypes</a:t>
            </a:r>
            <a:r>
              <a:rPr lang="en-US" altLang="en-US" sz="2600" dirty="0" smtClean="0"/>
              <a:t>, then use “</a:t>
            </a:r>
            <a:r>
              <a:rPr lang="en-US" altLang="ja-JP" sz="2600" dirty="0" smtClean="0"/>
              <a:t>aa</a:t>
            </a:r>
            <a:r>
              <a:rPr lang="en-US" altLang="en-US" sz="2600" dirty="0" smtClean="0"/>
              <a:t>”</a:t>
            </a:r>
            <a:r>
              <a:rPr lang="en-US" altLang="ja-JP" sz="2600" dirty="0" smtClean="0"/>
              <a:t> to find q</a:t>
            </a:r>
            <a:r>
              <a:rPr lang="en-US" altLang="ja-JP" sz="2600" baseline="30000" dirty="0" smtClean="0"/>
              <a:t>2</a:t>
            </a:r>
            <a:r>
              <a:rPr lang="en-US" altLang="ja-JP" sz="2600" dirty="0" smtClean="0"/>
              <a:t>, 	and then q. (p = 1-q)</a:t>
            </a:r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endParaRPr lang="en-US" altLang="ja-JP" sz="1200" dirty="0" smtClean="0"/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r>
              <a:rPr lang="en-US" altLang="en-US" sz="2600" dirty="0" smtClean="0"/>
              <a:t>Use p</a:t>
            </a:r>
            <a:r>
              <a:rPr lang="en-US" altLang="en-US" sz="2600" baseline="30000" dirty="0" smtClean="0"/>
              <a:t>2</a:t>
            </a:r>
            <a:r>
              <a:rPr lang="en-US" altLang="en-US" sz="2600" dirty="0" smtClean="0"/>
              <a:t> + 2pq + q</a:t>
            </a:r>
            <a:r>
              <a:rPr lang="en-US" altLang="en-US" sz="2600" baseline="30000" dirty="0" smtClean="0"/>
              <a:t>2</a:t>
            </a:r>
            <a:r>
              <a:rPr lang="en-US" altLang="en-US" sz="2600" dirty="0" smtClean="0"/>
              <a:t> to find genotype frequencies.</a:t>
            </a:r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endParaRPr lang="en-US" altLang="en-US" sz="1200" dirty="0" smtClean="0"/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r>
              <a:rPr lang="en-US" altLang="en-US" sz="2600" dirty="0" smtClean="0"/>
              <a:t>If </a:t>
            </a:r>
            <a:r>
              <a:rPr lang="en-US" altLang="en-US" sz="2600" u="sng" dirty="0" smtClean="0"/>
              <a:t>p and q are not constant</a:t>
            </a:r>
            <a:r>
              <a:rPr lang="en-US" altLang="en-US" sz="2600" dirty="0" smtClean="0"/>
              <a:t> from gen. to gen., 	then the </a:t>
            </a:r>
            <a:r>
              <a:rPr lang="en-US" altLang="en-US" sz="2600" b="1" dirty="0" smtClean="0"/>
              <a:t>POPULATION IS EVOLVING</a:t>
            </a:r>
            <a:r>
              <a:rPr lang="en-US" altLang="en-US" sz="26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Hardy-Weinberg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lab 2</a:t>
            </a:r>
            <a:endParaRPr lang="en-US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1152525" y="3152775"/>
            <a:ext cx="1695450" cy="9810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>
              <a:defRPr/>
            </a:pPr>
            <a:r>
              <a:rPr smtClean="0"/>
              <a:t>Causes of evolution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REVIEW: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Conditions for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Hardy-Weinberg equilibrium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752600"/>
            <a:ext cx="8911988" cy="4975746"/>
          </a:xfrm>
        </p:spPr>
        <p:txBody>
          <a:bodyPr rtlCol="0">
            <a:normAutofit/>
          </a:bodyPr>
          <a:lstStyle/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mutations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Random mating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natural selection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Extremely large population size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gene flow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If </a:t>
            </a:r>
            <a:r>
              <a:rPr lang="en-US" sz="2800" u="sng" dirty="0" smtClean="0">
                <a:ea typeface="+mn-ea"/>
                <a:cs typeface="+mn-cs"/>
              </a:rPr>
              <a:t>at least one</a:t>
            </a:r>
            <a:r>
              <a:rPr lang="en-US" sz="2800" dirty="0" smtClean="0">
                <a:ea typeface="+mn-ea"/>
                <a:cs typeface="+mn-cs"/>
              </a:rPr>
              <a:t> of these conditions is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NOT</a:t>
            </a:r>
            <a:r>
              <a:rPr lang="en-US" sz="2800" dirty="0" smtClean="0">
                <a:ea typeface="+mn-ea"/>
                <a:cs typeface="+mn-cs"/>
              </a:rPr>
              <a:t> met,      then the population is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EVOLVING</a:t>
            </a:r>
            <a:r>
              <a:rPr lang="en-US" sz="2800" dirty="0" smtClean="0">
                <a:ea typeface="+mn-ea"/>
                <a:cs typeface="+mn-cs"/>
              </a:rPr>
              <a:t>!</a:t>
            </a:r>
            <a:endParaRPr lang="en-US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55" y="1616123"/>
            <a:ext cx="8898340" cy="5003042"/>
          </a:xfrm>
        </p:spPr>
        <p:txBody>
          <a:bodyPr/>
          <a:lstStyle/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Minor Causes of Evolution:</a:t>
            </a:r>
          </a:p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cs typeface="ＭＳ Ｐゴシック" charset="0"/>
              </a:rPr>
              <a:t>#1 - Mutations</a:t>
            </a:r>
          </a:p>
          <a:p>
            <a:pPr marL="868363" lvl="1" indent="-457200">
              <a:defRPr/>
            </a:pPr>
            <a:r>
              <a:rPr lang="en-US" sz="2800" dirty="0" smtClean="0">
                <a:cs typeface="+mn-cs"/>
              </a:rPr>
              <a:t>Rare, very small changes in allele frequencies</a:t>
            </a:r>
          </a:p>
          <a:p>
            <a:pPr marL="868363" lvl="1" indent="-457200">
              <a:defRPr/>
            </a:pPr>
            <a:endParaRPr lang="en-US" sz="1200" dirty="0" smtClean="0">
              <a:cs typeface="+mn-cs"/>
            </a:endParaRPr>
          </a:p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cs typeface="ＭＳ Ｐゴシック" charset="0"/>
              </a:rPr>
              <a:t>#2 - Nonrandom mating</a:t>
            </a:r>
          </a:p>
          <a:p>
            <a:pPr marL="868363" lvl="1" indent="-457200">
              <a:defRPr/>
            </a:pPr>
            <a:r>
              <a:rPr lang="en-US" sz="2800" dirty="0" smtClean="0">
                <a:cs typeface="+mn-cs"/>
              </a:rPr>
              <a:t>Affect genotypes, but not allele frequencies</a:t>
            </a:r>
          </a:p>
          <a:p>
            <a:pPr marL="868363" lvl="1" indent="-457200">
              <a:defRPr/>
            </a:pPr>
            <a:endParaRPr lang="en-US" sz="1200" dirty="0" smtClean="0">
              <a:cs typeface="+mn-cs"/>
            </a:endParaRPr>
          </a:p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Major Causes of Evolution</a:t>
            </a:r>
            <a:r>
              <a:rPr lang="en-US" sz="2800" dirty="0" smtClean="0">
                <a:cs typeface="ＭＳ Ｐゴシック" charset="0"/>
              </a:rPr>
              <a:t>:</a:t>
            </a:r>
          </a:p>
          <a:p>
            <a:pPr marL="114300" indent="0">
              <a:buNone/>
              <a:defRPr/>
            </a:pPr>
            <a:r>
              <a:rPr lang="en-US" sz="2800" dirty="0" smtClean="0">
                <a:cs typeface="ＭＳ Ｐゴシック" charset="0"/>
              </a:rPr>
              <a:t>#3 – Natural Selection (is occurring)</a:t>
            </a:r>
          </a:p>
          <a:p>
            <a:pPr marL="114300" indent="0">
              <a:buNone/>
              <a:defRPr/>
            </a:pPr>
            <a:r>
              <a:rPr lang="en-US" sz="2800" dirty="0" smtClean="0">
                <a:cs typeface="ＭＳ Ｐゴシック" charset="0"/>
              </a:rPr>
              <a:t>#4 – Small Population </a:t>
            </a:r>
            <a:r>
              <a:rPr lang="en-US" sz="2800" dirty="0" smtClean="0">
                <a:cs typeface="ＭＳ Ｐゴシック" charset="0"/>
                <a:sym typeface="Wingdings" panose="05000000000000000000" pitchFamily="2" charset="2"/>
              </a:rPr>
              <a:t> Genetic Drift </a:t>
            </a:r>
          </a:p>
          <a:p>
            <a:pPr marL="114300" indent="0">
              <a:buNone/>
              <a:defRPr/>
            </a:pPr>
            <a:r>
              <a:rPr lang="en-US" sz="2800" dirty="0" smtClean="0">
                <a:cs typeface="ＭＳ Ｐゴシック" charset="0"/>
                <a:sym typeface="Wingdings" panose="05000000000000000000" pitchFamily="2" charset="2"/>
              </a:rPr>
              <a:t>#5 – Gene Flow (is occurring) </a:t>
            </a:r>
            <a:endParaRPr lang="en-US" sz="2800" dirty="0" smtClean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Major Causes of Evolution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23_01MedGroundFinch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111625"/>
            <a:ext cx="3135313" cy="2314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3_02SelectionFoodSource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99" y="3732827"/>
            <a:ext cx="2375940" cy="2693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986" y="1752600"/>
            <a:ext cx="9969911" cy="21748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#3 – Natural Selection</a:t>
            </a:r>
          </a:p>
          <a:p>
            <a:pPr lvl="1"/>
            <a:r>
              <a:rPr lang="en-US" altLang="en-US" sz="2800" dirty="0" smtClean="0"/>
              <a:t>Individuals with variations better suited to environment pass more alleles to next 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Major Causes of Evolution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3239" y="1752600"/>
            <a:ext cx="8937522" cy="49874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#4 – Genetic Drift</a:t>
            </a:r>
          </a:p>
          <a:p>
            <a:pPr lvl="1"/>
            <a:r>
              <a:rPr lang="en-US" altLang="en-US" sz="2800" dirty="0" smtClean="0"/>
              <a:t>Small populations have greater chance                   of fluctuations in allele frequencies from                one generation to another</a:t>
            </a:r>
          </a:p>
          <a:p>
            <a:pPr lvl="1"/>
            <a:endParaRPr lang="en-US" altLang="en-US" sz="2800" dirty="0" smtClean="0"/>
          </a:p>
          <a:p>
            <a:pPr lvl="1"/>
            <a:r>
              <a:rPr lang="en-US" altLang="en-US" sz="2800" b="1" dirty="0" smtClean="0"/>
              <a:t>Examples:</a:t>
            </a:r>
          </a:p>
          <a:p>
            <a:pPr lvl="2"/>
            <a:r>
              <a:rPr lang="en-US" altLang="en-US" sz="2800" dirty="0" smtClean="0"/>
              <a:t>A)Founder Effect</a:t>
            </a:r>
          </a:p>
          <a:p>
            <a:pPr lvl="2"/>
            <a:r>
              <a:rPr lang="en-US" altLang="en-US" sz="2800" dirty="0" smtClean="0"/>
              <a:t>B) Bottleneck Effect</a:t>
            </a:r>
          </a:p>
          <a:p>
            <a:pPr lvl="1"/>
            <a:endParaRPr lang="en-US" altLang="en-US" sz="2800" dirty="0" smtClean="0"/>
          </a:p>
        </p:txBody>
      </p:sp>
      <p:pic>
        <p:nvPicPr>
          <p:cNvPr id="4" name="Picture Placeholder 6" descr="23_09GeneticDrift_3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603"/>
          <a:stretch>
            <a:fillRect/>
          </a:stretch>
        </p:blipFill>
        <p:spPr bwMode="auto">
          <a:xfrm>
            <a:off x="4704736" y="3699388"/>
            <a:ext cx="4210861" cy="23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  <a:cs typeface="ＭＳ Ｐゴシック" charset="0"/>
              </a:rPr>
              <a:t>A</a:t>
            </a:r>
            <a:r>
              <a:rPr lang="en-US" b="1" dirty="0" smtClean="0">
                <a:solidFill>
                  <a:srgbClr val="7030A0"/>
                </a:solidFill>
                <a:cs typeface="ＭＳ Ｐゴシック" charset="0"/>
              </a:rPr>
              <a:t>) Founder Effect</a:t>
            </a:r>
            <a:endParaRPr lang="en-US" b="1" dirty="0">
              <a:solidFill>
                <a:srgbClr val="7030A0"/>
              </a:solidFill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03239" y="1752600"/>
            <a:ext cx="8922774" cy="1125538"/>
          </a:xfrm>
        </p:spPr>
        <p:txBody>
          <a:bodyPr/>
          <a:lstStyle/>
          <a:p>
            <a:r>
              <a:rPr lang="en-US" altLang="en-US" sz="2800" dirty="0" smtClean="0"/>
              <a:t>A few individuals isolated from larger population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Certain alleles under/over represented</a:t>
            </a:r>
          </a:p>
        </p:txBody>
      </p:sp>
      <p:pic>
        <p:nvPicPr>
          <p:cNvPr id="4" name="Picture 2" descr="http://www-tc.pbs.org/wgbh/evolution/library/06/3/images/l_063_03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509963"/>
            <a:ext cx="40973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File:Founder eff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9963"/>
            <a:ext cx="37115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67250" y="5894388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Georgia" panose="02040502050405020303" pitchFamily="18" charset="0"/>
              </a:rPr>
              <a:t>Polydactyly  in Amish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What you must know: Ch. 23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735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1) How mutation and sexual reproduction </a:t>
            </a:r>
          </a:p>
          <a:p>
            <a:pPr marL="114300" indent="0" eaLnBrk="1" hangingPunct="1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each produce genetic variation.</a:t>
            </a:r>
          </a:p>
          <a:p>
            <a:pPr marL="114300" indent="0" eaLnBrk="1" hangingPunct="1"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2) The conditions for Hardy-Weinberg equilibrium.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3) How to use the H-W equation to calculate </a:t>
            </a:r>
          </a:p>
          <a:p>
            <a:pPr marL="114300" indent="0" eaLnBrk="1" hangingPunct="1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allelic frequencies and to test whether                     	a population is evolving.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cs typeface="ＭＳ Ｐゴシック" charset="0"/>
              </a:rPr>
              <a:t>B) Bottleneck Effect</a:t>
            </a:r>
            <a:endParaRPr lang="en-US" b="1" dirty="0">
              <a:solidFill>
                <a:srgbClr val="7030A0"/>
              </a:solidFill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125538"/>
          </a:xfrm>
        </p:spPr>
        <p:txBody>
          <a:bodyPr/>
          <a:lstStyle/>
          <a:p>
            <a:r>
              <a:rPr lang="en-US" altLang="en-US" sz="2800" smtClean="0"/>
              <a:t>Sudden change in environment drastically reduces population size</a:t>
            </a:r>
          </a:p>
        </p:txBody>
      </p:sp>
      <p:pic>
        <p:nvPicPr>
          <p:cNvPr id="7" name="Picture 4" descr="http://www.ck12.org/ck12/images?id=149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41650"/>
            <a:ext cx="3476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116513" y="5421313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Georgia" panose="02040502050405020303" pitchFamily="18" charset="0"/>
              </a:rPr>
              <a:t>Northern elephant seals hunted nearly to extinction in California</a:t>
            </a:r>
          </a:p>
        </p:txBody>
      </p:sp>
      <p:pic>
        <p:nvPicPr>
          <p:cNvPr id="38917" name="Picture 8" descr="23_10BottleneckEffect_3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1650"/>
            <a:ext cx="44862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Major Causes of Evolution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987" y="1752600"/>
            <a:ext cx="5843359" cy="42576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#5 – Gene Flow</a:t>
            </a:r>
          </a:p>
          <a:p>
            <a:pPr lvl="1"/>
            <a:r>
              <a:rPr lang="en-US" altLang="en-US" sz="2800" dirty="0" smtClean="0"/>
              <a:t>Movement of fertile individuals between populations</a:t>
            </a:r>
          </a:p>
          <a:p>
            <a:pPr lvl="1"/>
            <a:r>
              <a:rPr lang="en-US" altLang="en-US" sz="2800" dirty="0" smtClean="0"/>
              <a:t>Gain/lose alleles</a:t>
            </a:r>
          </a:p>
          <a:p>
            <a:pPr lvl="1"/>
            <a:r>
              <a:rPr lang="en-US" altLang="en-US" sz="2800" dirty="0" smtClean="0"/>
              <a:t>Reduce genetic differences between populations</a:t>
            </a:r>
          </a:p>
          <a:p>
            <a:pPr lvl="1"/>
            <a:endParaRPr lang="en-US" altLang="en-US" sz="2800" dirty="0" smtClean="0"/>
          </a:p>
        </p:txBody>
      </p:sp>
      <p:pic>
        <p:nvPicPr>
          <p:cNvPr id="39939" name="Picture 5" descr="23_12aGeneFlowAdapt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46" y="2404038"/>
            <a:ext cx="2725454" cy="29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575" y="5781675"/>
            <a:ext cx="50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Amoeba Sisters: Genetic Drift</a:t>
            </a:r>
            <a:endParaRPr lang="en-US" dirty="0"/>
          </a:p>
        </p:txBody>
      </p:sp>
      <p:sp>
        <p:nvSpPr>
          <p:cNvPr id="4" name="Action Button: Movie 3">
            <a:hlinkClick r:id="rId4" highlightClick="1"/>
          </p:cNvPr>
          <p:cNvSpPr/>
          <p:nvPr/>
        </p:nvSpPr>
        <p:spPr>
          <a:xfrm>
            <a:off x="4610100" y="5867400"/>
            <a:ext cx="1066800" cy="8001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Hardy-Weinberg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AP </a:t>
            </a:r>
            <a:r>
              <a:rPr lang="en-US" dirty="0" smtClean="0"/>
              <a:t>lab 2</a:t>
            </a:r>
            <a:endParaRPr lang="en-US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1152525" y="3152775"/>
            <a:ext cx="1695450" cy="9810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>
              <a:defRPr/>
            </a:pPr>
            <a:r>
              <a:rPr sz="2800" smtClean="0"/>
              <a:t>How does natural selection bring about adaptive evolution?</a:t>
            </a:r>
            <a:endParaRPr sz="28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1126551"/>
              </p:ext>
            </p:extLst>
          </p:nvPr>
        </p:nvGraphicFramePr>
        <p:xfrm>
          <a:off x="304800" y="304800"/>
          <a:ext cx="8534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6713" y="1752600"/>
            <a:ext cx="8305800" cy="43735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Natural selection can alter frequency distribution of heritable traits in 3 ways: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Directional selection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Disruptive (diversifying) selection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Stabilizing selection</a:t>
            </a:r>
            <a:endParaRPr lang="en-US" sz="2800" dirty="0">
              <a:ea typeface="+mn-ea"/>
              <a:cs typeface="ＭＳ Ｐゴシック" charset="0"/>
            </a:endParaRPr>
          </a:p>
        </p:txBody>
      </p:sp>
      <p:pic>
        <p:nvPicPr>
          <p:cNvPr id="8" name="Picture 5" descr="disru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0650"/>
            <a:ext cx="4000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http://img.sparknotes.com/figures/A/a3aa6bb95c7d70781cc0089d17f9160f/direc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76700"/>
            <a:ext cx="4000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img.sparknotes.com/figures/A/a3aa6bb95c7d70781cc0089d17f9160f/stabl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0650"/>
            <a:ext cx="4000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0"/>
          <a:ext cx="8534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60363" y="5322888"/>
            <a:ext cx="29321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 Selection</a:t>
            </a:r>
            <a:r>
              <a:rPr lang="en-US" altLang="en-US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altLang="en-US" sz="20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US" altLang="en-US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bears survive extreme cold better than small ones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08350" y="5303838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 Selection</a:t>
            </a:r>
            <a:r>
              <a:rPr lang="en-US" altLang="en-US" sz="2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Ex: </a:t>
            </a:r>
            <a:r>
              <a:rPr lang="en-US" altLang="en-US" sz="20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altLang="en-US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beaks for small seeds; large beaks for large seeds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5319713"/>
            <a:ext cx="2743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Stabilizing Selection</a:t>
            </a:r>
            <a:r>
              <a:rPr lang="en-US" altLang="en-US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  <a:r>
              <a:rPr lang="en-US" altLang="en-US" sz="20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</a:t>
            </a:r>
            <a:r>
              <a:rPr lang="en-US" altLang="en-US" sz="20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human birth weight</a:t>
            </a:r>
          </a:p>
        </p:txBody>
      </p:sp>
      <p:pic>
        <p:nvPicPr>
          <p:cNvPr id="43013" name="Picture 8" descr="23_13_SelectionModes-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88900"/>
            <a:ext cx="7361237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ＭＳ Ｐゴシック" charset="0"/>
              </a:rPr>
              <a:t>Sexual selection</a:t>
            </a:r>
            <a:endParaRPr lang="en-US" dirty="0"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Form of natural selection – certain individuals more likely to obtain mates</a:t>
            </a:r>
          </a:p>
          <a:p>
            <a:r>
              <a:rPr lang="en-US" altLang="en-US" sz="2600" b="1" u="sng" dirty="0" smtClean="0">
                <a:solidFill>
                  <a:srgbClr val="7030A0"/>
                </a:solidFill>
              </a:rPr>
              <a:t>Sexual dimorphism</a:t>
            </a:r>
            <a:r>
              <a:rPr lang="en-US" altLang="en-US" sz="2600" dirty="0" smtClean="0"/>
              <a:t>: difference between 2 sexes</a:t>
            </a:r>
          </a:p>
          <a:p>
            <a:pPr lvl="1"/>
            <a:r>
              <a:rPr lang="en-US" altLang="en-US" sz="26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Ex: </a:t>
            </a:r>
            <a:r>
              <a:rPr lang="en-US" altLang="en-US" sz="2600" dirty="0" smtClean="0"/>
              <a:t>Size, color, ornamentation, behavior</a:t>
            </a:r>
          </a:p>
        </p:txBody>
      </p:sp>
      <p:pic>
        <p:nvPicPr>
          <p:cNvPr id="6" name="Picture 5" descr="23_15SexualDimorphism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797300"/>
            <a:ext cx="3971925" cy="2747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http://26.media.tumblr.com/tumblr_lh047lpMjQ1qatyxoo1_r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797300"/>
            <a:ext cx="4127500" cy="2747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ＭＳ Ｐゴシック" charset="0"/>
              </a:rPr>
              <a:t>Sexual selection</a:t>
            </a:r>
            <a:endParaRPr lang="en-US" dirty="0"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239" y="1752600"/>
            <a:ext cx="8922773" cy="4373563"/>
          </a:xfrm>
        </p:spPr>
        <p:txBody>
          <a:bodyPr/>
          <a:lstStyle/>
          <a:p>
            <a:r>
              <a:rPr lang="en-US" alt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Intrasexual</a:t>
            </a:r>
            <a:r>
              <a:rPr lang="en-US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dirty="0" smtClean="0"/>
              <a:t>– selection within same sex 			      	      (</a:t>
            </a:r>
            <a:r>
              <a:rPr lang="en-US" altLang="en-US" sz="2600" b="1" dirty="0" smtClean="0"/>
              <a:t>Ex: </a:t>
            </a:r>
            <a:r>
              <a:rPr lang="en-US" altLang="en-US" sz="2600" dirty="0" smtClean="0"/>
              <a:t>M compete with other M)</a:t>
            </a:r>
          </a:p>
          <a:p>
            <a:r>
              <a:rPr lang="en-US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Intersexual</a:t>
            </a:r>
            <a:r>
              <a:rPr lang="en-US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dirty="0" smtClean="0"/>
              <a:t>– mate choice (</a:t>
            </a:r>
            <a:r>
              <a:rPr lang="en-US" altLang="en-US" sz="2600" b="1" dirty="0"/>
              <a:t>Ex: </a:t>
            </a:r>
            <a:r>
              <a:rPr lang="en-US" altLang="en-US" sz="2600" dirty="0" smtClean="0"/>
              <a:t>F choose showy M)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276600"/>
            <a:ext cx="49847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ＭＳ Ｐゴシック" charset="0"/>
              </a:rPr>
              <a:t>Preserving genetic variation</a:t>
            </a:r>
            <a:endParaRPr lang="en-US" dirty="0"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Diploidy</a:t>
            </a:r>
            <a:r>
              <a:rPr lang="en-US" sz="2600" dirty="0" smtClean="0">
                <a:cs typeface="ＭＳ Ｐゴシック" charset="0"/>
              </a:rPr>
              <a:t>: hide recessive alleles that are less favorable</a:t>
            </a:r>
          </a:p>
          <a:p>
            <a:pPr>
              <a:defRPr/>
            </a:pPr>
            <a:r>
              <a:rPr lang="en-US" sz="2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Heterozygote advantage</a:t>
            </a:r>
            <a:r>
              <a:rPr lang="en-US" sz="2600" dirty="0" smtClean="0">
                <a:cs typeface="ＭＳ Ｐゴシック" charset="0"/>
              </a:rPr>
              <a:t>: greater fitness 	than homozygotes</a:t>
            </a:r>
          </a:p>
          <a:p>
            <a:pPr lvl="1">
              <a:defRPr/>
            </a:pPr>
            <a:r>
              <a:rPr lang="en-US" sz="2600" b="1" dirty="0" smtClean="0">
                <a:cs typeface="+mn-cs"/>
              </a:rPr>
              <a:t>Ex</a:t>
            </a:r>
            <a:r>
              <a:rPr lang="en-US" sz="2600" dirty="0">
                <a:cs typeface="+mn-cs"/>
              </a:rPr>
              <a:t>:</a:t>
            </a:r>
            <a:r>
              <a:rPr lang="en-US" sz="2600" dirty="0" smtClean="0">
                <a:cs typeface="+mn-cs"/>
              </a:rPr>
              <a:t> Sickle cell disease</a:t>
            </a:r>
            <a:endParaRPr lang="en-US" sz="2600" dirty="0">
              <a:cs typeface="+mn-cs"/>
            </a:endParaRPr>
          </a:p>
        </p:txBody>
      </p:sp>
      <p:pic>
        <p:nvPicPr>
          <p:cNvPr id="77826" name="Picture 2" descr="http://www.frcblog.com/wp-content/uploads/2009/12/sicklecel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32" y="4152901"/>
            <a:ext cx="2676525" cy="216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3_17MalariaSickleCelMap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88" y="3356920"/>
            <a:ext cx="3258212" cy="2964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Running Time: 14:03 min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HHMI Video:</a:t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Natural Selection in Humans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Smallest unit of evolution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0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en-US" sz="2800" b="1" u="sng" smtClean="0">
                <a:solidFill>
                  <a:srgbClr val="660066"/>
                </a:solidFill>
              </a:rPr>
              <a:t>Microevolution</a:t>
            </a:r>
            <a:r>
              <a:rPr lang="en-US" altLang="en-US" sz="2800" smtClean="0"/>
              <a:t>: change in the allele frequencies of a population over generations</a:t>
            </a: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030538"/>
            <a:ext cx="5524500" cy="32766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Natural selection cannot fashion perfect organisms.</a:t>
            </a:r>
            <a:endParaRPr lang="en-US" b="1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735" y="1752600"/>
            <a:ext cx="8863781" cy="4373563"/>
          </a:xfrm>
        </p:spPr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Selection can act only on existing variations.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Evolution is limited by historical constraints.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Adaptations are often compromises.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Chance, natural selection, and the 		environment interact.</a:t>
            </a:r>
          </a:p>
          <a:p>
            <a:pPr marL="622300" indent="-514350" eaLnBrk="1" hangingPunct="1"/>
            <a:endParaRPr lang="en-US" altLang="en-US" sz="2800" dirty="0" smtClean="0">
              <a:latin typeface="Georgia" panose="02040502050405020303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380480" y="407988"/>
            <a:ext cx="2473796" cy="22145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884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Sample Problems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1752600"/>
            <a:ext cx="8908026" cy="4373563"/>
          </a:xfrm>
        </p:spPr>
        <p:txBody>
          <a:bodyPr rtlCol="0">
            <a:normAutofit/>
          </a:bodyPr>
          <a:lstStyle/>
          <a:p>
            <a:pPr marL="109538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Georgia" charset="0"/>
                <a:ea typeface="+mn-ea"/>
                <a:cs typeface="+mn-cs"/>
              </a:rPr>
              <a:t>Define the following examples as directional, </a:t>
            </a:r>
            <a:r>
              <a:rPr lang="en-US" sz="2800" dirty="0" smtClean="0">
                <a:latin typeface="Georgia" charset="0"/>
                <a:ea typeface="+mn-ea"/>
                <a:cs typeface="+mn-cs"/>
              </a:rPr>
              <a:t>disruptive, or stabilizing selection</a:t>
            </a:r>
            <a:r>
              <a:rPr lang="en-US" sz="2800" dirty="0">
                <a:latin typeface="Georgia" charset="0"/>
                <a:ea typeface="+mn-ea"/>
                <a:cs typeface="+mn-cs"/>
              </a:rPr>
              <a:t>: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 smtClean="0">
                <a:latin typeface="Georgia" charset="0"/>
                <a:ea typeface="+mn-ea"/>
                <a:cs typeface="+mn-cs"/>
              </a:rPr>
              <a:t>Tiger cubs usually weigh 2-3 lbs. at birth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 smtClean="0">
                <a:latin typeface="Georgia" charset="0"/>
                <a:ea typeface="+mn-ea"/>
                <a:cs typeface="+mn-cs"/>
              </a:rPr>
              <a:t>Butterflies </a:t>
            </a:r>
            <a:r>
              <a:rPr lang="en-US" sz="2800" dirty="0">
                <a:latin typeface="Georgia" charset="0"/>
                <a:ea typeface="+mn-ea"/>
                <a:cs typeface="+mn-cs"/>
              </a:rPr>
              <a:t>in 2 different colors each represent </a:t>
            </a:r>
            <a:r>
              <a:rPr lang="en-US" sz="2800" dirty="0" smtClean="0">
                <a:latin typeface="Georgia" charset="0"/>
                <a:ea typeface="+mn-ea"/>
                <a:cs typeface="+mn-cs"/>
              </a:rPr>
              <a:t>	a </a:t>
            </a:r>
            <a:r>
              <a:rPr lang="en-US" sz="2800" dirty="0">
                <a:latin typeface="Georgia" charset="0"/>
                <a:ea typeface="+mn-ea"/>
                <a:cs typeface="+mn-cs"/>
              </a:rPr>
              <a:t>species distasteful to birds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>
                <a:latin typeface="Georgia" charset="0"/>
                <a:ea typeface="+mn-ea"/>
                <a:cs typeface="+mn-cs"/>
              </a:rPr>
              <a:t>Brightly colored birds mate more frequently </a:t>
            </a:r>
            <a:r>
              <a:rPr lang="en-US" sz="2800" dirty="0" smtClean="0">
                <a:latin typeface="Georgia" charset="0"/>
                <a:ea typeface="+mn-ea"/>
                <a:cs typeface="+mn-cs"/>
              </a:rPr>
              <a:t>	than </a:t>
            </a:r>
            <a:r>
              <a:rPr lang="en-US" sz="2800" dirty="0">
                <a:latin typeface="Georgia" charset="0"/>
                <a:ea typeface="+mn-ea"/>
                <a:cs typeface="+mn-cs"/>
              </a:rPr>
              <a:t>drab birds of same species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>
                <a:latin typeface="Georgia" charset="0"/>
                <a:ea typeface="+mn-ea"/>
                <a:cs typeface="+mn-cs"/>
              </a:rPr>
              <a:t>Fossil evidence of horse size increasing </a:t>
            </a:r>
            <a:r>
              <a:rPr lang="en-US" sz="2800" dirty="0" smtClean="0">
                <a:latin typeface="Georgia" charset="0"/>
                <a:ea typeface="+mn-ea"/>
                <a:cs typeface="+mn-cs"/>
              </a:rPr>
              <a:t>	over time</a:t>
            </a:r>
            <a:endParaRPr lang="en-US" sz="2800" dirty="0">
              <a:latin typeface="Georgia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H-W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" y="2016356"/>
            <a:ext cx="9111632" cy="22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47" y="81280"/>
            <a:ext cx="7120713" cy="66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34"/>
            <a:ext cx="9100977" cy="184482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" y="587927"/>
            <a:ext cx="9013171" cy="17197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46" y="528187"/>
            <a:ext cx="9057954" cy="12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After graduation, you and 19 of your closest friends (lets say 10 males and 10 females) charter a plane to go on a round-the-world tour. Unfortunately, you all crash land (safely) on a deserted island. No one finds you and you start a new population totally isolated from the rest of the world. Two of your friends carry (i.e. are heterozygous for) the recessive cystic fibrosis allele (c</a:t>
            </a:r>
            <a:r>
              <a:rPr lang="en-US" sz="1600" dirty="0" smtClean="0"/>
              <a:t>).</a:t>
            </a:r>
          </a:p>
          <a:p>
            <a:pPr lvl="0"/>
            <a:endParaRPr lang="en-US" sz="1600" dirty="0"/>
          </a:p>
          <a:p>
            <a:r>
              <a:rPr lang="en-US" sz="1600" dirty="0"/>
              <a:t>Assuming that the frequency of this allele does not change as the population grows, what will be the incidence of cystic fibrosis on your island?  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Cystic fibrosis is a recessive condition that affects about 1 in 2,500 babies in the Caucasian population of the United States. Please calculate the following. </a:t>
            </a:r>
            <a:br>
              <a:rPr lang="en-US" sz="1800" dirty="0"/>
            </a:br>
            <a:r>
              <a:rPr lang="en-US" sz="1800" dirty="0"/>
              <a:t>The frequency of the recessive allele in the population.  ______</a:t>
            </a:r>
            <a:br>
              <a:rPr lang="en-US" sz="1800" dirty="0"/>
            </a:br>
            <a:r>
              <a:rPr lang="en-US" sz="1800" dirty="0"/>
              <a:t>The frequency of the dominant allele in the population.  ______</a:t>
            </a:r>
            <a:br>
              <a:rPr lang="en-US" sz="1800" dirty="0"/>
            </a:br>
            <a:r>
              <a:rPr lang="en-US" sz="1800" dirty="0"/>
              <a:t>The percentage of heterozygous individuals (carriers) in the population.  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H-W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Bridging the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7075"/>
            <a:ext cx="6531069" cy="4373563"/>
          </a:xfrm>
        </p:spPr>
        <p:txBody>
          <a:bodyPr/>
          <a:lstStyle/>
          <a:p>
            <a:r>
              <a:rPr lang="en-US" altLang="en-US" sz="2800" dirty="0" smtClean="0"/>
              <a:t>Darwin did not know how organisms passed traits to offspring</a:t>
            </a:r>
          </a:p>
          <a:p>
            <a:endParaRPr lang="en-US" altLang="en-US" sz="2800" dirty="0"/>
          </a:p>
          <a:p>
            <a:r>
              <a:rPr lang="en-US" altLang="en-US" sz="2800" b="1" dirty="0" smtClean="0"/>
              <a:t>1866 - </a:t>
            </a:r>
            <a:r>
              <a:rPr lang="en-US" altLang="en-US" sz="2800" dirty="0" smtClean="0"/>
              <a:t>Mendel published his paper 	     on genetics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Mendelian genetics supports  Darwin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theory that </a:t>
            </a:r>
            <a:r>
              <a:rPr lang="en-US" altLang="ja-JP" sz="2800" dirty="0" smtClean="0">
                <a:sym typeface="Wingdings" panose="05000000000000000000" pitchFamily="2" charset="2"/>
              </a:rPr>
              <a:t>e</a:t>
            </a:r>
            <a:r>
              <a:rPr lang="en-US" altLang="ja-JP" sz="2800" dirty="0" smtClean="0"/>
              <a:t>volution                is based on </a:t>
            </a:r>
            <a:r>
              <a:rPr lang="en-US" altLang="ja-JP" sz="2800" b="1" u="sng" dirty="0" smtClean="0"/>
              <a:t>genetic variation</a:t>
            </a:r>
          </a:p>
          <a:p>
            <a:endParaRPr lang="en-US" altLang="en-US" sz="2800" dirty="0" smtClean="0"/>
          </a:p>
        </p:txBody>
      </p:sp>
      <p:pic>
        <p:nvPicPr>
          <p:cNvPr id="55298" name="Picture 2" descr="http://diogenesii.files.wordpress.com/2008/01/charles_darwin_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86" y="819624"/>
            <a:ext cx="1505614" cy="23549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://history.nih.gov/exhibits/nirenberg/images/photos/01_mendel_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69" y="3352800"/>
            <a:ext cx="2305050" cy="3017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1776"/>
            <a:ext cx="8229600" cy="3354388"/>
          </a:xfrm>
        </p:spPr>
        <p:txBody>
          <a:bodyPr/>
          <a:lstStyle/>
          <a:p>
            <a:r>
              <a:rPr lang="en-US" dirty="0" smtClean="0"/>
              <a:t>Everyone starts off </a:t>
            </a:r>
            <a:r>
              <a:rPr lang="en-US" i="1" dirty="0" smtClean="0"/>
              <a:t>Aa</a:t>
            </a:r>
            <a:r>
              <a:rPr lang="en-US" dirty="0" smtClean="0"/>
              <a:t> (heterozygous)</a:t>
            </a:r>
          </a:p>
          <a:p>
            <a:r>
              <a:rPr lang="en-US" dirty="0" smtClean="0"/>
              <a:t>Always mate with someone different in the room.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Each mating event produces 2 offspring (must mate twice with the same person).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When you mate, one partner record genotype of first offspring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Other partner record genotype of second offspring</a:t>
            </a:r>
          </a:p>
          <a:p>
            <a:r>
              <a:rPr lang="en-US" dirty="0" smtClean="0"/>
              <a:t>After the mating, each partner will </a:t>
            </a:r>
            <a:r>
              <a:rPr lang="en-US" b="1" dirty="0" smtClean="0"/>
              <a:t>become</a:t>
            </a:r>
            <a:r>
              <a:rPr lang="en-US" dirty="0" smtClean="0"/>
              <a:t> one of the offspring you just produced.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5" y="376237"/>
            <a:ext cx="866004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45411"/>
            <a:ext cx="7068264" cy="67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55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581"/>
          <a:stretch/>
        </p:blipFill>
        <p:spPr>
          <a:xfrm>
            <a:off x="207111" y="1876424"/>
            <a:ext cx="8749041" cy="42576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2: Selection Against homozygous recessive</a:t>
            </a:r>
            <a:br>
              <a:rPr lang="en-US" dirty="0" smtClean="0"/>
            </a:br>
            <a:r>
              <a:rPr lang="en-US" sz="2700" dirty="0" smtClean="0">
                <a:solidFill>
                  <a:srgbClr val="7030A0"/>
                </a:solidFill>
              </a:rPr>
              <a:t>(natural selection)</a:t>
            </a:r>
            <a:endParaRPr lang="en-US" sz="2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40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37" y="149424"/>
            <a:ext cx="6993788" cy="6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7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3: heterozygote advantage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704975"/>
            <a:ext cx="849934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5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5925"/>
            <a:ext cx="844187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7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25" y="123091"/>
            <a:ext cx="7241010" cy="3429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24" y="3552825"/>
            <a:ext cx="7254793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30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3: heterozygote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2" y="1834311"/>
            <a:ext cx="8954764" cy="39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4: 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752600"/>
            <a:ext cx="8495466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7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4: genetic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9" y="1752600"/>
            <a:ext cx="8338501" cy="39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Sources of Genetic Variation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dirty="0" smtClean="0">
                <a:solidFill>
                  <a:srgbClr val="660066"/>
                </a:solidFill>
              </a:rPr>
              <a:t>Point mutations</a:t>
            </a:r>
            <a:r>
              <a:rPr lang="en-US" altLang="en-US" sz="2800" dirty="0" smtClean="0"/>
              <a:t>: changes in one base </a:t>
            </a:r>
            <a:r>
              <a:rPr lang="en-US" altLang="en-US" sz="2800" b="1" dirty="0" smtClean="0"/>
              <a:t>(sickle cell)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dirty="0" smtClean="0">
                <a:solidFill>
                  <a:srgbClr val="660066"/>
                </a:solidFill>
              </a:rPr>
              <a:t>Chromosomal mutations</a:t>
            </a:r>
            <a:r>
              <a:rPr lang="en-US" altLang="en-US" sz="2800" dirty="0" smtClean="0"/>
              <a:t>: delete, duplicate, 	disrupt, rearrange </a:t>
            </a:r>
            <a:r>
              <a:rPr lang="en-US" altLang="en-US" sz="2800" dirty="0" smtClean="0">
                <a:sym typeface="Wingdings" panose="05000000000000000000" pitchFamily="2" charset="2"/>
              </a:rPr>
              <a:t> </a:t>
            </a:r>
            <a:r>
              <a:rPr lang="en-US" altLang="en-US" sz="2800" dirty="0" smtClean="0"/>
              <a:t>usually harmful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 dirty="0" smtClean="0">
                <a:solidFill>
                  <a:srgbClr val="660066"/>
                </a:solidFill>
              </a:rPr>
              <a:t>Sexual recombination</a:t>
            </a:r>
            <a:r>
              <a:rPr lang="en-US" altLang="en-US" sz="2800" dirty="0" smtClean="0"/>
              <a:t>: contributes to most of 	genetic variation in a population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marL="754063" lvl="1" indent="-342900" eaLnBrk="1" hangingPunct="1">
              <a:lnSpc>
                <a:spcPct val="90000"/>
              </a:lnSpc>
              <a:buFont typeface="Book Antiqua" panose="02040602050305030304" pitchFamily="18" charset="0"/>
              <a:buAutoNum type="arabicPeriod"/>
            </a:pPr>
            <a:r>
              <a:rPr lang="en-US" altLang="en-US" sz="2800" dirty="0" smtClean="0"/>
              <a:t>Crossing Over </a:t>
            </a:r>
            <a:r>
              <a:rPr lang="en-US" altLang="en-US" sz="2800" b="1" dirty="0" smtClean="0"/>
              <a:t>(Meiosis: Prophase I)</a:t>
            </a:r>
          </a:p>
          <a:p>
            <a:pPr marL="754063" lvl="1" indent="-342900" eaLnBrk="1" hangingPunct="1">
              <a:lnSpc>
                <a:spcPct val="90000"/>
              </a:lnSpc>
              <a:buFont typeface="Book Antiqua" panose="02040602050305030304" pitchFamily="18" charset="0"/>
              <a:buAutoNum type="arabicPeriod"/>
            </a:pPr>
            <a:r>
              <a:rPr lang="en-US" altLang="en-US" sz="2800" dirty="0" smtClean="0"/>
              <a:t>Ind. Assortment of Chromosomes </a:t>
            </a:r>
            <a:r>
              <a:rPr lang="en-US" altLang="en-US" sz="2800" b="1" dirty="0" smtClean="0"/>
              <a:t>(Meiosis)</a:t>
            </a:r>
          </a:p>
          <a:p>
            <a:pPr marL="754063" lvl="1" indent="-342900" eaLnBrk="1" hangingPunct="1">
              <a:lnSpc>
                <a:spcPct val="90000"/>
              </a:lnSpc>
              <a:buFont typeface="Book Antiqua" panose="02040602050305030304" pitchFamily="18" charset="0"/>
              <a:buAutoNum type="arabicPeriod"/>
            </a:pPr>
            <a:r>
              <a:rPr lang="en-US" altLang="en-US" sz="2800" dirty="0" smtClean="0"/>
              <a:t>Random Fertilization </a:t>
            </a:r>
            <a:r>
              <a:rPr lang="en-US" altLang="en-US" sz="2800" b="1" dirty="0" smtClean="0"/>
              <a:t>(sperm + egg)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4: genetic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752600"/>
            <a:ext cx="8344184" cy="41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9" y="0"/>
            <a:ext cx="6932041" cy="68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50" y="1"/>
            <a:ext cx="7412155" cy="68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8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21" y="110294"/>
            <a:ext cx="7308188" cy="6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49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3" y="0"/>
            <a:ext cx="7425656" cy="68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5" y="39006"/>
            <a:ext cx="7589168" cy="68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4" y="26050"/>
            <a:ext cx="7774664" cy="68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431" y="2146206"/>
            <a:ext cx="8971956" cy="1587500"/>
            <a:chOff x="0" y="0"/>
            <a:chExt cx="8229600" cy="1586021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8229600" cy="1586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7788" y="77716"/>
              <a:ext cx="8074025" cy="1430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u="sng" dirty="0">
                  <a:solidFill>
                    <a:srgbClr val="660066"/>
                  </a:solidFill>
                </a:rPr>
                <a:t>Population genetics</a:t>
              </a:r>
              <a:r>
                <a:rPr lang="en-US" sz="3200" dirty="0"/>
                <a:t>: study of how populations change genetically over time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6431" y="4221471"/>
            <a:ext cx="8887152" cy="2471738"/>
            <a:chOff x="0" y="2158960"/>
            <a:chExt cx="8229600" cy="2470951"/>
          </a:xfrm>
        </p:grpSpPr>
        <p:sp>
          <p:nvSpPr>
            <p:cNvPr id="8" name="Rounded Rectangle 7"/>
            <p:cNvSpPr/>
            <p:nvPr/>
          </p:nvSpPr>
          <p:spPr>
            <a:xfrm>
              <a:off x="0" y="2158960"/>
              <a:ext cx="8229600" cy="24709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20650" y="2279572"/>
              <a:ext cx="7988300" cy="2229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u="sng" dirty="0">
                  <a:solidFill>
                    <a:srgbClr val="660066"/>
                  </a:solidFill>
                </a:rPr>
                <a:t>Population</a:t>
              </a:r>
              <a:r>
                <a:rPr lang="en-US" sz="3200" dirty="0"/>
                <a:t>: group of individuals that live in </a:t>
              </a:r>
              <a:r>
                <a:rPr lang="en-US" sz="3200" dirty="0" smtClean="0"/>
                <a:t>	       the </a:t>
              </a:r>
              <a:r>
                <a:rPr lang="en-US" sz="3200" dirty="0"/>
                <a:t>same area </a:t>
              </a:r>
              <a:r>
                <a:rPr lang="en-US" sz="3200" dirty="0" smtClean="0"/>
                <a:t>&amp; interbreed</a:t>
              </a:r>
              <a:r>
                <a:rPr lang="en-US" sz="3200" dirty="0"/>
                <a:t>, </a:t>
              </a:r>
              <a:r>
                <a:rPr lang="en-US" sz="3200" dirty="0" smtClean="0"/>
                <a:t>	       producing </a:t>
              </a:r>
              <a:r>
                <a:rPr lang="en-US" sz="3200" dirty="0"/>
                <a:t>fertile offspring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</a:t>
            </a:r>
            <a:r>
              <a:rPr lang="en-US" dirty="0" smtClean="0"/>
              <a:t>definitions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Definitions continued 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752600"/>
            <a:ext cx="8898340" cy="4373563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rgbClr val="660066"/>
                </a:solidFill>
              </a:rPr>
              <a:t>Gene pool</a:t>
            </a:r>
            <a:r>
              <a:rPr lang="en-US" altLang="en-US" sz="2800" dirty="0" smtClean="0"/>
              <a:t>: all of the alleles for all genes in 	               	               all the members of the population</a:t>
            </a:r>
          </a:p>
          <a:p>
            <a:pPr lvl="1" eaLnBrk="1" hangingPunct="1"/>
            <a:r>
              <a:rPr lang="en-US" altLang="en-US" sz="2800" b="1" dirty="0" smtClean="0"/>
              <a:t>Diploid (2n) species: </a:t>
            </a:r>
            <a:r>
              <a:rPr lang="en-US" altLang="en-US" sz="2800" dirty="0" smtClean="0"/>
              <a:t>2 alleles for a gene              			          (homozygous/heterozygous)</a:t>
            </a:r>
          </a:p>
          <a:p>
            <a:pPr lvl="1" eaLnBrk="1" hangingPunct="1"/>
            <a:endParaRPr lang="en-US" altLang="en-US" sz="1200" dirty="0" smtClean="0"/>
          </a:p>
          <a:p>
            <a:pPr eaLnBrk="1" hangingPunct="1"/>
            <a:r>
              <a:rPr lang="en-US" altLang="en-US" sz="2800" b="1" u="sng" dirty="0" smtClean="0">
                <a:solidFill>
                  <a:srgbClr val="660066"/>
                </a:solidFill>
              </a:rPr>
              <a:t>Fixed allele</a:t>
            </a:r>
            <a:r>
              <a:rPr lang="en-US" altLang="en-US" sz="2800" dirty="0" smtClean="0"/>
              <a:t>: when all members of a population 		only have 1 allele for a particular trait</a:t>
            </a:r>
          </a:p>
          <a:p>
            <a:pPr lvl="1" eaLnBrk="1" hangingPunct="1"/>
            <a:r>
              <a:rPr lang="en-US" altLang="en-US" sz="2800" dirty="0" smtClean="0"/>
              <a:t>The more fixed alleles a population has,                   the </a:t>
            </a:r>
            <a:r>
              <a:rPr lang="en-US" altLang="en-US" sz="2800" b="1" dirty="0" smtClean="0"/>
              <a:t>LOWER</a:t>
            </a:r>
            <a:r>
              <a:rPr lang="en-US" altLang="en-US" sz="2800" dirty="0" smtClean="0"/>
              <a:t> the species’ </a:t>
            </a:r>
            <a:r>
              <a:rPr lang="en-US" altLang="en-US" sz="2800" b="1" dirty="0" smtClean="0"/>
              <a:t>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Hardy-Weinberg Principle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752600"/>
            <a:ext cx="8925636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en-US" sz="2800" b="1" u="sng" dirty="0" smtClean="0">
                <a:solidFill>
                  <a:srgbClr val="660066"/>
                </a:solidFill>
              </a:rPr>
              <a:t>Hardy-Weinberg Principle</a:t>
            </a:r>
            <a:r>
              <a:rPr lang="en-US" altLang="en-US" sz="2800" dirty="0" smtClean="0"/>
              <a:t>: The allele and genotype frequencies of a population will           remain constant from generation to generation</a:t>
            </a:r>
            <a:endParaRPr lang="en-US" altLang="en-US" sz="2800" dirty="0" smtClean="0">
              <a:solidFill>
                <a:srgbClr val="660066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</a:pPr>
            <a:r>
              <a:rPr lang="en-US" altLang="en-US" sz="2800" i="1" dirty="0" smtClean="0">
                <a:solidFill>
                  <a:srgbClr val="0000FF"/>
                </a:solidFill>
              </a:rPr>
              <a:t>…UNLESS they are acted upon by forces          </a:t>
            </a:r>
            <a:r>
              <a:rPr lang="en-US" altLang="en-US" sz="2800" dirty="0" smtClean="0"/>
              <a:t>other than Mendelian segregation and recombination of alleles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</a:pPr>
            <a:endParaRPr lang="en-US" altLang="en-US" sz="1200" b="1" u="sng" dirty="0" smtClean="0">
              <a:solidFill>
                <a:srgbClr val="786C7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en-US" sz="2800" b="1" u="sng" dirty="0" smtClean="0">
                <a:solidFill>
                  <a:srgbClr val="7030A0"/>
                </a:solidFill>
              </a:rPr>
              <a:t>Equilibrium</a:t>
            </a:r>
            <a:r>
              <a:rPr lang="en-US" altLang="en-US" sz="2800" b="1" dirty="0" smtClean="0">
                <a:solidFill>
                  <a:srgbClr val="786C71"/>
                </a:solidFill>
              </a:rPr>
              <a:t> </a:t>
            </a:r>
            <a:r>
              <a:rPr lang="en-US" altLang="en-US" sz="2800" dirty="0" smtClean="0"/>
              <a:t>= allele and genotype frequencies 		                remain </a:t>
            </a:r>
            <a:r>
              <a:rPr lang="en-US" altLang="en-US" sz="2800" i="1" dirty="0" smtClean="0"/>
              <a:t>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Conditions for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Hardy-Weinberg equilibrium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752600"/>
            <a:ext cx="8911988" cy="4975746"/>
          </a:xfrm>
        </p:spPr>
        <p:txBody>
          <a:bodyPr rtlCol="0">
            <a:normAutofit/>
          </a:bodyPr>
          <a:lstStyle/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mutations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Random mating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natural selection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Extremely large population size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gene flow (no migration)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If </a:t>
            </a:r>
            <a:r>
              <a:rPr lang="en-US" sz="2800" u="sng" dirty="0" smtClean="0">
                <a:ea typeface="+mn-ea"/>
                <a:cs typeface="+mn-cs"/>
              </a:rPr>
              <a:t>at least one</a:t>
            </a:r>
            <a:r>
              <a:rPr lang="en-US" sz="2800" dirty="0" smtClean="0">
                <a:ea typeface="+mn-ea"/>
                <a:cs typeface="+mn-cs"/>
              </a:rPr>
              <a:t> of these conditions is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NOT</a:t>
            </a:r>
            <a:r>
              <a:rPr lang="en-US" sz="2800" dirty="0" smtClean="0">
                <a:ea typeface="+mn-ea"/>
                <a:cs typeface="+mn-cs"/>
              </a:rPr>
              <a:t> met,      then the population is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EVOLVING</a:t>
            </a:r>
            <a:r>
              <a:rPr lang="en-US" sz="2800" dirty="0" smtClean="0">
                <a:ea typeface="+mn-ea"/>
                <a:cs typeface="+mn-cs"/>
              </a:rPr>
              <a:t>!</a:t>
            </a:r>
            <a:endParaRPr lang="en-US" sz="2800" dirty="0"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991225" y="1677053"/>
            <a:ext cx="2609850" cy="13042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1507</TotalTime>
  <Words>986</Words>
  <Application>Microsoft Office PowerPoint</Application>
  <PresentationFormat>On-screen Show (4:3)</PresentationFormat>
  <Paragraphs>191</Paragraphs>
  <Slides>56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ＭＳ Ｐゴシック</vt:lpstr>
      <vt:lpstr>ＭＳ Ｐゴシック</vt:lpstr>
      <vt:lpstr>Arial</vt:lpstr>
      <vt:lpstr>Book Antiqua</vt:lpstr>
      <vt:lpstr>Calibri</vt:lpstr>
      <vt:lpstr>Century Gothic</vt:lpstr>
      <vt:lpstr>Georgia</vt:lpstr>
      <vt:lpstr>Trebuchet MS</vt:lpstr>
      <vt:lpstr>Wingdings</vt:lpstr>
      <vt:lpstr>Apothecary</vt:lpstr>
      <vt:lpstr>The Evolution of Populations</vt:lpstr>
      <vt:lpstr>What you must know: Ch. 23</vt:lpstr>
      <vt:lpstr>Smallest unit of evolution</vt:lpstr>
      <vt:lpstr>Bridging the connection</vt:lpstr>
      <vt:lpstr>Sources of Genetic Variation</vt:lpstr>
      <vt:lpstr>Population definitions </vt:lpstr>
      <vt:lpstr>Definitions continued </vt:lpstr>
      <vt:lpstr>Hardy-Weinberg Principle</vt:lpstr>
      <vt:lpstr>Conditions for  Hardy-Weinberg equilibrium</vt:lpstr>
      <vt:lpstr>PowerPoint Presentation</vt:lpstr>
      <vt:lpstr>PowerPoint Presentation</vt:lpstr>
      <vt:lpstr>Strategies for solving H-W Problems:</vt:lpstr>
      <vt:lpstr>Hardy-Weinberg lab</vt:lpstr>
      <vt:lpstr>Causes of evolution</vt:lpstr>
      <vt:lpstr>REVIEW: Conditions for  Hardy-Weinberg equilibrium</vt:lpstr>
      <vt:lpstr>Causes of Evolution </vt:lpstr>
      <vt:lpstr>Major Causes of Evolution</vt:lpstr>
      <vt:lpstr>Major Causes of Evolution</vt:lpstr>
      <vt:lpstr>A) Founder Effect</vt:lpstr>
      <vt:lpstr>B) Bottleneck Effect</vt:lpstr>
      <vt:lpstr>Major Causes of Evolution</vt:lpstr>
      <vt:lpstr>Hardy-Weinberg lab</vt:lpstr>
      <vt:lpstr>How does natural selection bring about adaptive evolution?</vt:lpstr>
      <vt:lpstr>PowerPoint Presentation</vt:lpstr>
      <vt:lpstr>PowerPoint Presentation</vt:lpstr>
      <vt:lpstr>Sexual selection</vt:lpstr>
      <vt:lpstr>Sexual selection</vt:lpstr>
      <vt:lpstr>Preserving genetic variation</vt:lpstr>
      <vt:lpstr>HHMI Video: Natural Selection in Humans</vt:lpstr>
      <vt:lpstr>Natural selection cannot fashion perfect organisms.</vt:lpstr>
      <vt:lpstr>Sample Problems</vt:lpstr>
      <vt:lpstr>Solving H-W Problems</vt:lpstr>
      <vt:lpstr>PowerPoint Presentation</vt:lpstr>
      <vt:lpstr>PowerPoint Presentation</vt:lpstr>
      <vt:lpstr>PowerPoint Presentation</vt:lpstr>
      <vt:lpstr>PowerPoint Presentation</vt:lpstr>
      <vt:lpstr>5. </vt:lpstr>
      <vt:lpstr>6</vt:lpstr>
      <vt:lpstr>Back to H-W lab</vt:lpstr>
      <vt:lpstr>PowerPoint Presentation</vt:lpstr>
      <vt:lpstr>PowerPoint Presentation</vt:lpstr>
      <vt:lpstr>Case 2: Selection Against homozygous recessive (natural selection)</vt:lpstr>
      <vt:lpstr>PowerPoint Presentation</vt:lpstr>
      <vt:lpstr>Case 3: heterozygote advantage</vt:lpstr>
      <vt:lpstr>PowerPoint Presentation</vt:lpstr>
      <vt:lpstr>PowerPoint Presentation</vt:lpstr>
      <vt:lpstr>Case 3: heterozygote advantage</vt:lpstr>
      <vt:lpstr>Case 4: genetic drift</vt:lpstr>
      <vt:lpstr>Case 4: genetic drift</vt:lpstr>
      <vt:lpstr>Case 4: genetic drift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SVVSD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Populations</dc:title>
  <dc:creator>local</dc:creator>
  <cp:lastModifiedBy>Mathis, Lindsay A.</cp:lastModifiedBy>
  <cp:revision>60</cp:revision>
  <dcterms:created xsi:type="dcterms:W3CDTF">2012-02-07T19:12:32Z</dcterms:created>
  <dcterms:modified xsi:type="dcterms:W3CDTF">2018-09-19T10:35:27Z</dcterms:modified>
</cp:coreProperties>
</file>