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7" r:id="rId4"/>
    <p:sldId id="258" r:id="rId5"/>
    <p:sldId id="260" r:id="rId6"/>
    <p:sldId id="262" r:id="rId7"/>
    <p:sldId id="263" r:id="rId8"/>
    <p:sldId id="261" r:id="rId9"/>
    <p:sldId id="264" r:id="rId10"/>
    <p:sldId id="265" r:id="rId11"/>
    <p:sldId id="267" r:id="rId12"/>
    <p:sldId id="266" r:id="rId13"/>
    <p:sldId id="290" r:id="rId14"/>
    <p:sldId id="268" r:id="rId15"/>
    <p:sldId id="269" r:id="rId16"/>
    <p:sldId id="270" r:id="rId17"/>
    <p:sldId id="271" r:id="rId18"/>
    <p:sldId id="292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3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3" r:id="rId45"/>
    <p:sldId id="302" r:id="rId46"/>
    <p:sldId id="304" r:id="rId47"/>
    <p:sldId id="305" r:id="rId48"/>
    <p:sldId id="306" r:id="rId49"/>
    <p:sldId id="307" r:id="rId50"/>
    <p:sldId id="308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6FE9-9E84-4316-946C-22A4C622D884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A60F-527D-4078-B412-9A9578CC6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7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6FE9-9E84-4316-946C-22A4C622D884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A60F-527D-4078-B412-9A9578CC6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5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6FE9-9E84-4316-946C-22A4C622D884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A60F-527D-4078-B412-9A9578CC6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1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6FE9-9E84-4316-946C-22A4C622D884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A60F-527D-4078-B412-9A9578CC6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7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6FE9-9E84-4316-946C-22A4C622D884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A60F-527D-4078-B412-9A9578CC6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0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6FE9-9E84-4316-946C-22A4C622D884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A60F-527D-4078-B412-9A9578CC6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6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6FE9-9E84-4316-946C-22A4C622D884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A60F-527D-4078-B412-9A9578CC6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0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6FE9-9E84-4316-946C-22A4C622D884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A60F-527D-4078-B412-9A9578CC6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9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6FE9-9E84-4316-946C-22A4C622D884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A60F-527D-4078-B412-9A9578CC6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6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6FE9-9E84-4316-946C-22A4C622D884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A60F-527D-4078-B412-9A9578CC6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1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6FE9-9E84-4316-946C-22A4C622D884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A60F-527D-4078-B412-9A9578CC6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4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36FE9-9E84-4316-946C-22A4C622D884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FA60F-527D-4078-B412-9A9578CC6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8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 Biology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</a:p>
          <a:p>
            <a:r>
              <a:rPr lang="en-US" dirty="0" smtClean="0"/>
              <a:t>Protein 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26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7"/>
          <p:cNvSpPr>
            <a:spLocks noGrp="1"/>
          </p:cNvSpPr>
          <p:nvPr>
            <p:ph type="title"/>
          </p:nvPr>
        </p:nvSpPr>
        <p:spPr>
          <a:xfrm>
            <a:off x="2136775" y="1123950"/>
            <a:ext cx="8153400" cy="990600"/>
          </a:xfrm>
        </p:spPr>
        <p:txBody>
          <a:bodyPr/>
          <a:lstStyle/>
          <a:p>
            <a:pPr algn="ctr"/>
            <a:r>
              <a:rPr lang="en-US" altLang="en-US" sz="3200" b="1" i="1" dirty="0">
                <a:solidFill>
                  <a:srgbClr val="0070C0"/>
                </a:solidFill>
              </a:rPr>
              <a:t>Leading strand </a:t>
            </a:r>
            <a:r>
              <a:rPr lang="en-US" altLang="en-US" sz="3200" dirty="0"/>
              <a:t>vs. </a:t>
            </a:r>
            <a:r>
              <a:rPr lang="en-US" altLang="en-US" sz="3200" b="1" i="1" dirty="0">
                <a:solidFill>
                  <a:srgbClr val="0070C0"/>
                </a:solidFill>
              </a:rPr>
              <a:t>Lagging strand</a:t>
            </a:r>
          </a:p>
        </p:txBody>
      </p:sp>
      <p:pic>
        <p:nvPicPr>
          <p:cNvPr id="64515" name="Content Placeholder 4" descr="16_15aLeadingStrand-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6775" y="2114550"/>
            <a:ext cx="7943850" cy="474345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89462" y="152400"/>
            <a:ext cx="9626138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/>
              <a:t>4. </a:t>
            </a:r>
            <a:r>
              <a:rPr lang="en-US" altLang="en-US" sz="3200" i="1" dirty="0" smtClean="0">
                <a:solidFill>
                  <a:srgbClr val="0070C0"/>
                </a:solidFill>
              </a:rPr>
              <a:t>Lagging strand </a:t>
            </a:r>
            <a:r>
              <a:rPr lang="en-US" altLang="en-US" sz="3200" dirty="0" smtClean="0"/>
              <a:t>grows in 3’ </a:t>
            </a:r>
            <a:r>
              <a:rPr lang="en-US" altLang="en-US" sz="3200" dirty="0" smtClean="0">
                <a:sym typeface="Wingdings" panose="05000000000000000000" pitchFamily="2" charset="2"/>
              </a:rPr>
              <a:t> 5’ direction by the addition of </a:t>
            </a:r>
            <a:r>
              <a:rPr lang="en-US" alt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Okazaki</a:t>
            </a:r>
            <a:r>
              <a:rPr lang="en-US" altLang="en-US" sz="3200" dirty="0" smtClean="0">
                <a:sym typeface="Wingdings" panose="05000000000000000000" pitchFamily="2" charset="2"/>
              </a:rPr>
              <a:t> fragments</a:t>
            </a:r>
            <a:endParaRPr lang="en-US" alt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7566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Content Placeholder 3" descr="16_UN03Summary_C2-L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3411" y="2064329"/>
            <a:ext cx="8829675" cy="4659313"/>
          </a:xfrm>
        </p:spPr>
      </p:pic>
      <p:sp>
        <p:nvSpPr>
          <p:cNvPr id="2" name="Rectangle 1"/>
          <p:cNvSpPr/>
          <p:nvPr/>
        </p:nvSpPr>
        <p:spPr>
          <a:xfrm>
            <a:off x="448887" y="143825"/>
            <a:ext cx="10789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Okazaki Fragments</a:t>
            </a:r>
            <a:r>
              <a:rPr lang="en-US" altLang="en-US" sz="2400" dirty="0">
                <a:latin typeface="Arial" panose="020B0604020202020204" pitchFamily="34" charset="0"/>
              </a:rPr>
              <a:t>: Short segments of DNA that grow 5’</a:t>
            </a: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3’ that are added onto the </a:t>
            </a:r>
            <a:r>
              <a:rPr lang="en-US" altLang="en-US" sz="2400" dirty="0" smtClean="0">
                <a:latin typeface="Arial" panose="020B0604020202020204" pitchFamily="34" charset="0"/>
                <a:sym typeface="Wingdings" panose="05000000000000000000" pitchFamily="2" charset="2"/>
              </a:rPr>
              <a:t>lagging strand</a:t>
            </a:r>
            <a:endParaRPr lang="en-US" altLang="en-US" sz="2400" dirty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5a. </a:t>
            </a:r>
            <a:r>
              <a:rPr lang="en-US" altLang="en-US" sz="2400" u="sng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DNA </a:t>
            </a:r>
            <a:r>
              <a:rPr lang="en-US" altLang="en-US" sz="2400" u="sng" dirty="0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Polymerase III </a:t>
            </a:r>
            <a:r>
              <a:rPr lang="en-US" altLang="en-US" sz="2400" dirty="0" smtClean="0">
                <a:latin typeface="Arial" panose="020B0604020202020204" pitchFamily="34" charset="0"/>
                <a:sym typeface="Wingdings" panose="05000000000000000000" pitchFamily="2" charset="2"/>
              </a:rPr>
              <a:t>replaces RNA primers with DNA on lagging strand</a:t>
            </a:r>
            <a:endParaRPr lang="en-US" altLang="en-US" sz="2400" dirty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1023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 descr="16_16bLaggingStrand_6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63600"/>
            <a:ext cx="70104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Box 6"/>
          <p:cNvSpPr txBox="1">
            <a:spLocks noChangeArrowheads="1"/>
          </p:cNvSpPr>
          <p:nvPr/>
        </p:nvSpPr>
        <p:spPr bwMode="auto">
          <a:xfrm>
            <a:off x="6477000" y="304800"/>
            <a:ext cx="3962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  <a:sym typeface="Wingdings" panose="05000000000000000000" pitchFamily="2" charset="2"/>
              </a:rPr>
              <a:t>5b.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DNA </a:t>
            </a:r>
            <a:r>
              <a:rPr lang="en-US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Ligase</a:t>
            </a:r>
            <a:r>
              <a:rPr lang="en-US" altLang="en-US" sz="2800" dirty="0">
                <a:latin typeface="Arial" panose="020B0604020202020204" pitchFamily="34" charset="0"/>
                <a:sym typeface="Wingdings" panose="05000000000000000000" pitchFamily="2" charset="2"/>
              </a:rPr>
              <a:t>: seals together </a:t>
            </a:r>
            <a:r>
              <a:rPr lang="en-US" altLang="en-US" sz="2800" dirty="0" smtClean="0">
                <a:latin typeface="Arial" panose="020B0604020202020204" pitchFamily="34" charset="0"/>
                <a:sym typeface="Wingdings" panose="05000000000000000000" pitchFamily="2" charset="2"/>
              </a:rPr>
              <a:t>Okazaki fragments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5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3.bp.blogspot.com/_guSOnFRs_Ks/THtv5Cod2tI/AAAAAAAAAKY/CKhOLVUxjHM/s1600/DNA-20replication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-412" r="-1"/>
          <a:stretch/>
        </p:blipFill>
        <p:spPr bwMode="auto">
          <a:xfrm>
            <a:off x="374072" y="133003"/>
            <a:ext cx="10831483" cy="64589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9196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PROTEIN SYNTHESIS</a:t>
            </a:r>
            <a:endParaRPr lang="en-US" alt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1600200" y="2590801"/>
            <a:ext cx="8610600" cy="3565525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 sz="4400" i="1">
                <a:solidFill>
                  <a:srgbClr val="0000FF"/>
                </a:solidFill>
              </a:rPr>
              <a:t>CENTRAL DOGMA</a:t>
            </a:r>
            <a:r>
              <a:rPr lang="en-US" altLang="en-US" i="1">
                <a:solidFill>
                  <a:srgbClr val="0000FF"/>
                </a:solidFill>
              </a:rPr>
              <a:t>: </a:t>
            </a:r>
            <a:r>
              <a:rPr lang="en-US" altLang="en-US"/>
              <a:t>DNA </a:t>
            </a:r>
            <a:r>
              <a:rPr lang="en-US" altLang="en-US">
                <a:sym typeface="Wingdings" panose="05000000000000000000" pitchFamily="2" charset="2"/>
              </a:rPr>
              <a:t> RNA  protein</a:t>
            </a:r>
            <a:endParaRPr lang="en-US" altLang="en-US" b="1">
              <a:solidFill>
                <a:srgbClr val="C00000"/>
              </a:solidFill>
            </a:endParaRPr>
          </a:p>
          <a:p>
            <a:pPr lvl="1"/>
            <a:r>
              <a:rPr lang="en-US" altLang="en-US" sz="4000" b="1">
                <a:solidFill>
                  <a:srgbClr val="C00000"/>
                </a:solidFill>
              </a:rPr>
              <a:t>Transcription</a:t>
            </a:r>
            <a:r>
              <a:rPr lang="en-US" altLang="en-US" sz="4000"/>
              <a:t>: DNA </a:t>
            </a:r>
            <a:r>
              <a:rPr lang="en-US" altLang="en-US" sz="4000">
                <a:sym typeface="Wingdings" panose="05000000000000000000" pitchFamily="2" charset="2"/>
              </a:rPr>
              <a:t> RNA</a:t>
            </a:r>
          </a:p>
          <a:p>
            <a:pPr lvl="1"/>
            <a:r>
              <a:rPr lang="en-US" altLang="en-US" sz="4000" b="1">
                <a:solidFill>
                  <a:srgbClr val="C00000"/>
                </a:solidFill>
                <a:sym typeface="Wingdings" panose="05000000000000000000" pitchFamily="2" charset="2"/>
              </a:rPr>
              <a:t>Translation</a:t>
            </a:r>
            <a:r>
              <a:rPr lang="en-US" altLang="en-US" sz="4000">
                <a:sym typeface="Wingdings" panose="05000000000000000000" pitchFamily="2" charset="2"/>
              </a:rPr>
              <a:t>: RNA  protein</a:t>
            </a:r>
          </a:p>
          <a:p>
            <a:pPr lvl="2"/>
            <a:r>
              <a:rPr lang="en-US" altLang="en-US" sz="4000">
                <a:sym typeface="Wingdings" panose="05000000000000000000" pitchFamily="2" charset="2"/>
              </a:rPr>
              <a:t>Ribosome = site of translation</a:t>
            </a:r>
          </a:p>
          <a:p>
            <a:endParaRPr lang="en-US" altLang="en-US"/>
          </a:p>
        </p:txBody>
      </p:sp>
      <p:pic>
        <p:nvPicPr>
          <p:cNvPr id="2" name="Picture 1" descr="17_UN01CentralDogma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85471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75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752600" y="228600"/>
            <a:ext cx="876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70C0"/>
                </a:solidFill>
                <a:latin typeface="Helvetica" panose="020B0604020202020204" pitchFamily="34" charset="0"/>
              </a:rPr>
              <a:t>The Genetic Code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828800" y="2835276"/>
            <a:ext cx="36576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Helvetica" panose="020B0604020202020204" pitchFamily="34" charset="0"/>
              </a:rPr>
              <a:t>mRNA (5</a:t>
            </a:r>
            <a:r>
              <a:rPr lang="ja-JP" altLang="en-US" sz="2800">
                <a:latin typeface="Helvetica" panose="020B0604020202020204" pitchFamily="34" charset="0"/>
              </a:rPr>
              <a:t>’</a:t>
            </a:r>
            <a:r>
              <a:rPr lang="en-US" altLang="ja-JP" sz="2800">
                <a:latin typeface="Helvetica" panose="020B0604020202020204" pitchFamily="34" charset="0"/>
              </a:rPr>
              <a:t> </a:t>
            </a:r>
            <a:r>
              <a:rPr lang="en-US" altLang="ja-JP" sz="2800">
                <a:latin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ja-JP" sz="2800">
                <a:latin typeface="Helvetica" panose="020B0604020202020204" pitchFamily="34" charset="0"/>
              </a:rPr>
              <a:t> 3</a:t>
            </a:r>
            <a:r>
              <a:rPr lang="ja-JP" altLang="en-US" sz="2800">
                <a:latin typeface="Helvetica" panose="020B0604020202020204" pitchFamily="34" charset="0"/>
              </a:rPr>
              <a:t>’</a:t>
            </a:r>
            <a:r>
              <a:rPr lang="en-US" altLang="ja-JP" sz="2800">
                <a:latin typeface="Helvetica" panose="020B0604020202020204" pitchFamily="34" charset="0"/>
              </a:rPr>
              <a:t>) complementary to template</a:t>
            </a:r>
            <a:endParaRPr lang="en-US" altLang="en-US" sz="2800" b="1">
              <a:solidFill>
                <a:srgbClr val="0070C0"/>
              </a:solidFill>
              <a:latin typeface="Helvetica" panose="020B0604020202020204" pitchFamily="34" charset="0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1752600" y="4495800"/>
            <a:ext cx="36576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Helvetica" panose="020B0604020202020204" pitchFamily="34" charset="0"/>
              </a:rPr>
              <a:t>mRNA triplets (</a:t>
            </a:r>
            <a:r>
              <a:rPr lang="en-US" altLang="en-US" sz="2800" b="1">
                <a:solidFill>
                  <a:srgbClr val="C00000"/>
                </a:solidFill>
                <a:latin typeface="Helvetica" panose="020B0604020202020204" pitchFamily="34" charset="0"/>
              </a:rPr>
              <a:t>codons</a:t>
            </a:r>
            <a:r>
              <a:rPr lang="en-US" altLang="en-US" sz="2800">
                <a:latin typeface="Helvetica" panose="020B0604020202020204" pitchFamily="34" charset="0"/>
              </a:rPr>
              <a:t>) code for amino acids in polypeptide chain </a:t>
            </a: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1828800" y="1312864"/>
            <a:ext cx="365760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Helvetica" panose="020B0604020202020204" pitchFamily="34" charset="0"/>
              </a:rPr>
              <a:t>For each gene, one DNA strand is the </a:t>
            </a:r>
            <a:r>
              <a:rPr lang="en-US" altLang="en-US" sz="2800" b="1" dirty="0">
                <a:solidFill>
                  <a:srgbClr val="C00000"/>
                </a:solidFill>
                <a:latin typeface="Helvetica" panose="020B0604020202020204" pitchFamily="34" charset="0"/>
              </a:rPr>
              <a:t>template strand </a:t>
            </a:r>
          </a:p>
        </p:txBody>
      </p:sp>
      <p:pic>
        <p:nvPicPr>
          <p:cNvPr id="26630" name="Picture 7" descr="17_04TripletCode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381000"/>
            <a:ext cx="5249863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181600" y="2438400"/>
            <a:ext cx="10668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629400" y="4114800"/>
            <a:ext cx="1066800" cy="9906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0523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  <p:bldP spid="74759" grpId="0"/>
      <p:bldP spid="74765" grpId="0"/>
      <p:bldP spid="2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905000" y="304800"/>
            <a:ext cx="876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70C0"/>
                </a:solidFill>
                <a:latin typeface="Helvetica" panose="020B0604020202020204" pitchFamily="34" charset="0"/>
              </a:rPr>
              <a:t>The Genetic Code</a:t>
            </a:r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1752600" y="1295401"/>
            <a:ext cx="42672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Helvetica" panose="020B0604020202020204" pitchFamily="34" charset="0"/>
              </a:rPr>
              <a:t>64</a:t>
            </a:r>
            <a:r>
              <a:rPr lang="en-US" altLang="en-US" sz="2800">
                <a:latin typeface="Helvetica" panose="020B0604020202020204" pitchFamily="34" charset="0"/>
              </a:rPr>
              <a:t> different codon combinations</a:t>
            </a:r>
          </a:p>
        </p:txBody>
      </p:sp>
      <p:sp>
        <p:nvSpPr>
          <p:cNvPr id="120843" name="Rectangle 11"/>
          <p:cNvSpPr>
            <a:spLocks noChangeArrowheads="1"/>
          </p:cNvSpPr>
          <p:nvPr/>
        </p:nvSpPr>
        <p:spPr bwMode="auto">
          <a:xfrm>
            <a:off x="1752600" y="5029200"/>
            <a:ext cx="3962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Helvetica" panose="020B0604020202020204" pitchFamily="34" charset="0"/>
              </a:rPr>
              <a:t>This code is </a:t>
            </a:r>
            <a:r>
              <a:rPr lang="en-US" altLang="en-US" sz="2800" u="sng">
                <a:latin typeface="Helvetica" panose="020B0604020202020204" pitchFamily="34" charset="0"/>
              </a:rPr>
              <a:t>universal</a:t>
            </a:r>
            <a:r>
              <a:rPr lang="en-US" altLang="en-US" sz="2800">
                <a:latin typeface="Helvetica" panose="020B0604020202020204" pitchFamily="34" charset="0"/>
              </a:rPr>
              <a:t>: </a:t>
            </a:r>
            <a:r>
              <a:rPr lang="en-US" altLang="en-US" sz="2800">
                <a:solidFill>
                  <a:srgbClr val="0070C0"/>
                </a:solidFill>
                <a:latin typeface="Helvetica" panose="020B0604020202020204" pitchFamily="34" charset="0"/>
              </a:rPr>
              <a:t>all life forms use the same code</a:t>
            </a:r>
            <a:r>
              <a:rPr lang="en-US" altLang="en-US" sz="2800">
                <a:latin typeface="Helvetica" panose="020B0604020202020204" pitchFamily="34" charset="0"/>
              </a:rPr>
              <a:t>.</a:t>
            </a:r>
          </a:p>
        </p:txBody>
      </p:sp>
      <p:pic>
        <p:nvPicPr>
          <p:cNvPr id="27653" name="Picture 5" descr="17_05GeneticCode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4572000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752600" y="2286001"/>
            <a:ext cx="39624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u="sng">
                <a:latin typeface="Helvetica" panose="020B0604020202020204" pitchFamily="34" charset="0"/>
              </a:rPr>
              <a:t>Redundancy</a:t>
            </a:r>
            <a:r>
              <a:rPr lang="en-US" altLang="en-US" sz="2800">
                <a:latin typeface="Helvetica" panose="020B0604020202020204" pitchFamily="34" charset="0"/>
              </a:rPr>
              <a:t>: 1+ codons code for each of 20 AAs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752600" y="3621088"/>
            <a:ext cx="39624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u="sng">
                <a:latin typeface="Helvetica" panose="020B0604020202020204" pitchFamily="34" charset="0"/>
              </a:rPr>
              <a:t>Reading frame</a:t>
            </a:r>
            <a:r>
              <a:rPr lang="en-US" altLang="en-US" sz="2800">
                <a:latin typeface="Helvetica" panose="020B0604020202020204" pitchFamily="34" charset="0"/>
              </a:rPr>
              <a:t>: groups of 3 must be read in correct groupings</a:t>
            </a:r>
          </a:p>
        </p:txBody>
      </p:sp>
    </p:spTree>
    <p:extLst>
      <p:ext uri="{BB962C8B-B14F-4D97-AF65-F5344CB8AC3E}">
        <p14:creationId xmlns:p14="http://schemas.microsoft.com/office/powerpoint/2010/main" val="72145850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1" grpId="0"/>
      <p:bldP spid="120843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b="1" dirty="0"/>
              <a:t>Transcription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838200" y="1690688"/>
            <a:ext cx="9372600" cy="4465638"/>
          </a:xfrm>
        </p:spPr>
        <p:txBody>
          <a:bodyPr/>
          <a:lstStyle/>
          <a:p>
            <a:pPr marL="273050" lvl="1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en-US" altLang="en-US" sz="2800" u="sng" dirty="0">
                <a:solidFill>
                  <a:srgbClr val="0070C0"/>
                </a:solidFill>
                <a:sym typeface="Wingdings" panose="05000000000000000000" pitchFamily="2" charset="2"/>
              </a:rPr>
              <a:t>Transcription unit</a:t>
            </a:r>
            <a:r>
              <a:rPr lang="en-US" altLang="en-US" sz="2800" dirty="0">
                <a:sym typeface="Wingdings" panose="05000000000000000000" pitchFamily="2" charset="2"/>
              </a:rPr>
              <a:t>: stretch of DNA that codes for a polypeptide or RNA (</a:t>
            </a:r>
            <a:r>
              <a:rPr lang="en-US" altLang="en-US" sz="2800" dirty="0" err="1">
                <a:sym typeface="Wingdings" panose="05000000000000000000" pitchFamily="2" charset="2"/>
              </a:rPr>
              <a:t>eg</a:t>
            </a:r>
            <a:r>
              <a:rPr lang="en-US" altLang="en-US" sz="2800" dirty="0">
                <a:sym typeface="Wingdings" panose="05000000000000000000" pitchFamily="2" charset="2"/>
              </a:rPr>
              <a:t>. </a:t>
            </a:r>
            <a:r>
              <a:rPr lang="en-US" altLang="en-US" sz="2800" dirty="0" err="1">
                <a:sym typeface="Wingdings" panose="05000000000000000000" pitchFamily="2" charset="2"/>
              </a:rPr>
              <a:t>tRNA</a:t>
            </a:r>
            <a:r>
              <a:rPr lang="en-US" altLang="en-US" sz="2800" dirty="0"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ym typeface="Wingdings" panose="05000000000000000000" pitchFamily="2" charset="2"/>
              </a:rPr>
              <a:t>rRNA</a:t>
            </a:r>
            <a:r>
              <a:rPr lang="en-US" altLang="en-US" sz="2800" dirty="0">
                <a:sym typeface="Wingdings" panose="05000000000000000000" pitchFamily="2" charset="2"/>
              </a:rPr>
              <a:t>)</a:t>
            </a:r>
            <a:endParaRPr lang="en-US" altLang="en-US" sz="28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 3" panose="05040102010807070707" pitchFamily="18" charset="2"/>
              <a:buNone/>
              <a:defRPr/>
            </a:pPr>
            <a:endParaRPr lang="en-US" altLang="en-US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US" alt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polymerase</a:t>
            </a:r>
            <a:r>
              <a:rPr lang="en-US" altLang="en-US" dirty="0">
                <a:solidFill>
                  <a:srgbClr val="C00000"/>
                </a:solidFill>
              </a:rPr>
              <a:t>:</a:t>
            </a:r>
          </a:p>
          <a:p>
            <a:pPr marL="273050" lvl="1">
              <a:defRPr/>
            </a:pPr>
            <a:r>
              <a:rPr lang="en-US" altLang="en-US" sz="2800" dirty="0"/>
              <a:t>Separates DNA strands and transcribes mRNA</a:t>
            </a:r>
          </a:p>
          <a:p>
            <a:pPr marL="273050" lvl="1">
              <a:defRPr/>
            </a:pPr>
            <a:r>
              <a:rPr lang="en-US" altLang="en-US" sz="2800" dirty="0">
                <a:solidFill>
                  <a:srgbClr val="FFC000"/>
                </a:solidFill>
              </a:rPr>
              <a:t>mRNA elongates/grows in 5</a:t>
            </a:r>
            <a:r>
              <a:rPr lang="ja-JP" altLang="en-US" sz="2800" dirty="0">
                <a:solidFill>
                  <a:srgbClr val="FFC000"/>
                </a:solidFill>
              </a:rPr>
              <a:t>’</a:t>
            </a:r>
            <a:r>
              <a:rPr lang="en-US" altLang="ja-JP" sz="2800" dirty="0">
                <a:solidFill>
                  <a:srgbClr val="FFC000"/>
                </a:solidFill>
              </a:rPr>
              <a:t> </a:t>
            </a:r>
            <a:r>
              <a:rPr lang="en-US" altLang="ja-JP" sz="2800" dirty="0">
                <a:solidFill>
                  <a:srgbClr val="FFC000"/>
                </a:solidFill>
                <a:sym typeface="Wingdings" panose="05000000000000000000" pitchFamily="2" charset="2"/>
              </a:rPr>
              <a:t> 3</a:t>
            </a:r>
            <a:r>
              <a:rPr lang="ja-JP" altLang="en-US" sz="2800" dirty="0">
                <a:solidFill>
                  <a:srgbClr val="FFC000"/>
                </a:solidFill>
                <a:sym typeface="Wingdings" panose="05000000000000000000" pitchFamily="2" charset="2"/>
              </a:rPr>
              <a:t>’</a:t>
            </a:r>
            <a:r>
              <a:rPr lang="en-US" altLang="ja-JP" sz="2800" dirty="0">
                <a:solidFill>
                  <a:srgbClr val="FFC000"/>
                </a:solidFill>
                <a:sym typeface="Wingdings" panose="05000000000000000000" pitchFamily="2" charset="2"/>
              </a:rPr>
              <a:t> direction</a:t>
            </a:r>
          </a:p>
          <a:p>
            <a:pPr marL="273050" lvl="1">
              <a:defRPr/>
            </a:pPr>
            <a:r>
              <a:rPr lang="en-US" altLang="en-US" sz="2800" b="1" dirty="0">
                <a:solidFill>
                  <a:srgbClr val="0070C0"/>
                </a:solidFill>
                <a:sym typeface="Wingdings" panose="05000000000000000000" pitchFamily="2" charset="2"/>
              </a:rPr>
              <a:t>Uracil (U) </a:t>
            </a:r>
            <a:r>
              <a:rPr lang="en-US" altLang="en-US" sz="2800" dirty="0">
                <a:sym typeface="Wingdings" panose="05000000000000000000" pitchFamily="2" charset="2"/>
              </a:rPr>
              <a:t>replaces thymine (T) when pairing to adenine (A)</a:t>
            </a:r>
          </a:p>
          <a:p>
            <a:pPr marL="273050" lvl="1">
              <a:defRPr/>
            </a:pPr>
            <a:r>
              <a:rPr lang="en-US" altLang="en-US" sz="2800" dirty="0">
                <a:sym typeface="Wingdings" panose="05000000000000000000" pitchFamily="2" charset="2"/>
              </a:rPr>
              <a:t>Attaches to </a:t>
            </a:r>
            <a:r>
              <a:rPr lang="en-US" altLang="en-US" sz="2800" b="1" u="sng" dirty="0">
                <a:solidFill>
                  <a:srgbClr val="0070C0"/>
                </a:solidFill>
                <a:sym typeface="Wingdings" panose="05000000000000000000" pitchFamily="2" charset="2"/>
              </a:rPr>
              <a:t>promoter</a:t>
            </a:r>
            <a:r>
              <a:rPr lang="en-US" altLang="en-US" sz="2800" dirty="0">
                <a:sym typeface="Wingdings" panose="05000000000000000000" pitchFamily="2" charset="2"/>
              </a:rPr>
              <a:t> (start of gene) and stops at </a:t>
            </a:r>
            <a:r>
              <a:rPr lang="en-US" altLang="en-US" sz="2800" b="1" u="sng" dirty="0">
                <a:solidFill>
                  <a:srgbClr val="0070C0"/>
                </a:solidFill>
                <a:sym typeface="Wingdings" panose="05000000000000000000" pitchFamily="2" charset="2"/>
              </a:rPr>
              <a:t>terminator</a:t>
            </a:r>
            <a:r>
              <a:rPr lang="en-US" altLang="en-US" sz="2800" dirty="0">
                <a:sym typeface="Wingdings" panose="05000000000000000000" pitchFamily="2" charset="2"/>
              </a:rPr>
              <a:t> (end of gene)</a:t>
            </a:r>
          </a:p>
          <a:p>
            <a:pPr marL="273050" lvl="1">
              <a:buNone/>
              <a:defRPr/>
            </a:pPr>
            <a:endParaRPr lang="en-US" altLang="en-US" sz="2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3387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is Protein Synthesis Different in Prokaryotes vs Eukaryotes?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in what you remember!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92517" y="2672556"/>
            <a:ext cx="5233468" cy="36393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PROKARYOTE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985644" y="2672556"/>
            <a:ext cx="5233468" cy="36393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EUKARYOTE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19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1. Initiation</a:t>
            </a:r>
          </a:p>
        </p:txBody>
      </p:sp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764771" y="1600200"/>
            <a:ext cx="101997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u="sng" dirty="0">
                <a:latin typeface="Arial" panose="020B0604020202020204" pitchFamily="34" charset="0"/>
              </a:rPr>
              <a:t>Bacteria</a:t>
            </a:r>
            <a:r>
              <a:rPr lang="en-US" altLang="en-US" sz="2800" dirty="0">
                <a:latin typeface="Arial" panose="020B0604020202020204" pitchFamily="34" charset="0"/>
              </a:rPr>
              <a:t>: RNA polymerase binds </a:t>
            </a:r>
            <a:r>
              <a:rPr lang="en-US" altLang="en-US" sz="2800" b="1" i="1" dirty="0">
                <a:latin typeface="Arial" panose="020B0604020202020204" pitchFamily="34" charset="0"/>
              </a:rPr>
              <a:t>directly</a:t>
            </a:r>
            <a:r>
              <a:rPr lang="en-US" altLang="en-US" sz="2800" dirty="0">
                <a:latin typeface="Arial" panose="020B0604020202020204" pitchFamily="34" charset="0"/>
              </a:rPr>
              <a:t> to 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promoter</a:t>
            </a:r>
            <a:r>
              <a:rPr lang="en-US" altLang="en-US" sz="2800" dirty="0">
                <a:latin typeface="Arial" panose="020B0604020202020204" pitchFamily="34" charset="0"/>
              </a:rPr>
              <a:t> in DNA</a:t>
            </a:r>
          </a:p>
        </p:txBody>
      </p:sp>
      <p:pic>
        <p:nvPicPr>
          <p:cNvPr id="30724" name="Picture 1" descr="17_07TranscriptionStage_1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32"/>
          <a:stretch>
            <a:fillRect/>
          </a:stretch>
        </p:blipFill>
        <p:spPr bwMode="auto">
          <a:xfrm>
            <a:off x="2514600" y="3657600"/>
            <a:ext cx="838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1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remember about DNA in Prokaryotes vs Eukaryotes?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in the double bubble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92517" y="2672556"/>
            <a:ext cx="5233468" cy="36393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PROKARYOTE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985644" y="2672556"/>
            <a:ext cx="5233468" cy="36393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EUKARYOTE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9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1. Initiation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8145" y="3471864"/>
            <a:ext cx="405245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latin typeface="Arial" panose="020B0604020202020204" pitchFamily="34" charset="0"/>
              </a:rPr>
              <a:t>Transcription factors </a:t>
            </a:r>
            <a:r>
              <a:rPr lang="en-US" altLang="en-US" sz="2400">
                <a:latin typeface="Arial" panose="020B0604020202020204" pitchFamily="34" charset="0"/>
              </a:rPr>
              <a:t>must</a:t>
            </a:r>
            <a:r>
              <a:rPr lang="en-US" altLang="en-US" sz="24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recognize TATA box before RNA polymerase can bind to DNA promoter</a:t>
            </a:r>
            <a:endParaRPr lang="en-US" altLang="en-US" sz="2400" b="1" u="sng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38200" y="1371600"/>
            <a:ext cx="4191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u="sng" dirty="0">
                <a:latin typeface="Arial" panose="020B0604020202020204" pitchFamily="34" charset="0"/>
              </a:rPr>
              <a:t>Eukaryotes:</a:t>
            </a:r>
            <a:endParaRPr lang="en-US" altLang="en-US" sz="2800" b="1" u="sng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TATA box </a:t>
            </a:r>
            <a:r>
              <a:rPr lang="en-US" altLang="en-US" sz="2400" dirty="0">
                <a:latin typeface="Arial" panose="020B0604020202020204" pitchFamily="34" charset="0"/>
              </a:rPr>
              <a:t>= DNA sequence (TATAAAA) </a:t>
            </a:r>
            <a:r>
              <a:rPr lang="en-US" altLang="en-US" sz="2400" i="1" dirty="0">
                <a:latin typeface="Arial" panose="020B0604020202020204" pitchFamily="34" charset="0"/>
              </a:rPr>
              <a:t>upstream</a:t>
            </a:r>
            <a:r>
              <a:rPr lang="en-US" altLang="en-US" sz="2400" dirty="0">
                <a:latin typeface="Arial" panose="020B0604020202020204" pitchFamily="34" charset="0"/>
              </a:rPr>
              <a:t> from 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promoter</a:t>
            </a:r>
          </a:p>
        </p:txBody>
      </p:sp>
      <p:pic>
        <p:nvPicPr>
          <p:cNvPr id="31749" name="Picture 2" descr="17_08Initiation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7001"/>
            <a:ext cx="5443538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400800" y="381000"/>
            <a:ext cx="1905000" cy="45720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943600" y="1905000"/>
            <a:ext cx="1524000" cy="60960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17_07TranscriptionStage_2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5"/>
          <a:stretch>
            <a:fillRect/>
          </a:stretch>
        </p:blipFill>
        <p:spPr bwMode="auto">
          <a:xfrm>
            <a:off x="6105526" y="304800"/>
            <a:ext cx="44862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2. Elongation</a:t>
            </a:r>
          </a:p>
        </p:txBody>
      </p:sp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6324599" y="3429000"/>
            <a:ext cx="48393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RNA polymerase </a:t>
            </a:r>
            <a:r>
              <a:rPr lang="en-US" altLang="en-US" sz="2400" dirty="0">
                <a:latin typeface="Arial" panose="020B0604020202020204" pitchFamily="34" charset="0"/>
              </a:rPr>
              <a:t>adds RNA nucleotides to the 3’ end of the growing chain (A-U, G-C)</a:t>
            </a:r>
          </a:p>
        </p:txBody>
      </p:sp>
      <p:pic>
        <p:nvPicPr>
          <p:cNvPr id="32773" name="Picture 2" descr="17_09Elongation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2638"/>
            <a:ext cx="413385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2. Elongation</a:t>
            </a:r>
          </a:p>
        </p:txBody>
      </p:sp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838200" y="2362200"/>
            <a:ext cx="39083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As RNA polymerase moves, it </a:t>
            </a:r>
            <a:r>
              <a:rPr lang="en-US" altLang="en-US" sz="2400" u="sng" dirty="0">
                <a:latin typeface="Arial" panose="020B0604020202020204" pitchFamily="34" charset="0"/>
              </a:rPr>
              <a:t>untwists</a:t>
            </a:r>
            <a:r>
              <a:rPr lang="en-US" altLang="en-US" sz="2400" dirty="0">
                <a:latin typeface="Arial" panose="020B0604020202020204" pitchFamily="34" charset="0"/>
              </a:rPr>
              <a:t> DNA, then </a:t>
            </a:r>
            <a:r>
              <a:rPr lang="en-US" altLang="en-US" sz="2400" u="sng" dirty="0">
                <a:latin typeface="Arial" panose="020B0604020202020204" pitchFamily="34" charset="0"/>
              </a:rPr>
              <a:t>rewinds</a:t>
            </a:r>
            <a:r>
              <a:rPr lang="en-US" altLang="en-US" sz="2400" dirty="0">
                <a:latin typeface="Arial" panose="020B0604020202020204" pitchFamily="34" charset="0"/>
              </a:rPr>
              <a:t> it after mRNA is made</a:t>
            </a:r>
          </a:p>
        </p:txBody>
      </p:sp>
      <p:pic>
        <p:nvPicPr>
          <p:cNvPr id="33796" name="Picture 1" descr="17_07TranscriptionStage_3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9"/>
          <a:stretch>
            <a:fillRect/>
          </a:stretch>
        </p:blipFill>
        <p:spPr bwMode="auto">
          <a:xfrm>
            <a:off x="5791200" y="152401"/>
            <a:ext cx="4637088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90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3. </a:t>
            </a:r>
            <a:r>
              <a:rPr lang="en-US" altLang="en-US" sz="4000"/>
              <a:t>Termination</a:t>
            </a:r>
            <a:endParaRPr lang="en-US" altLang="en-US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24196" y="2021169"/>
            <a:ext cx="5543204" cy="275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anose="020B0604020202020204" pitchFamily="34" charset="0"/>
              </a:rPr>
              <a:t>RNA polymerase transcribes a </a:t>
            </a:r>
            <a:r>
              <a:rPr lang="en-US" altLang="en-US" sz="2400" b="1" dirty="0">
                <a:solidFill>
                  <a:srgbClr val="0070C0"/>
                </a:solidFill>
                <a:latin typeface="Helvetica" panose="020B0604020202020204" pitchFamily="34" charset="0"/>
              </a:rPr>
              <a:t>terminator</a:t>
            </a:r>
            <a:r>
              <a:rPr lang="en-US" altLang="en-US" sz="2400" b="1" dirty="0">
                <a:latin typeface="Helvetica" panose="020B0604020202020204" pitchFamily="34" charset="0"/>
              </a:rPr>
              <a:t> </a:t>
            </a:r>
            <a:r>
              <a:rPr lang="en-US" altLang="en-US" sz="2400" dirty="0">
                <a:latin typeface="Helvetica" panose="020B0604020202020204" pitchFamily="34" charset="0"/>
              </a:rPr>
              <a:t>sequence in DNA, then mRNA and polymerase detach.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anose="020B0604020202020204" pitchFamily="34" charset="0"/>
              </a:rPr>
              <a:t>It is now called </a:t>
            </a:r>
            <a:r>
              <a:rPr lang="en-US" altLang="en-US" sz="2400" b="1" dirty="0">
                <a:solidFill>
                  <a:srgbClr val="0070C0"/>
                </a:solidFill>
                <a:latin typeface="Helvetica" panose="020B0604020202020204" pitchFamily="34" charset="0"/>
              </a:rPr>
              <a:t>pre-mRNA</a:t>
            </a:r>
            <a:r>
              <a:rPr lang="en-US" altLang="en-US" sz="2400" dirty="0">
                <a:latin typeface="Helvetica" panose="020B0604020202020204" pitchFamily="34" charset="0"/>
              </a:rPr>
              <a:t> for </a:t>
            </a:r>
            <a:r>
              <a:rPr lang="en-US" altLang="en-US" sz="2400" u="sng" dirty="0">
                <a:latin typeface="Helvetica" panose="020B0604020202020204" pitchFamily="34" charset="0"/>
              </a:rPr>
              <a:t>eukaryotes</a:t>
            </a:r>
            <a:r>
              <a:rPr lang="en-US" altLang="en-US" sz="2400" dirty="0">
                <a:latin typeface="Helvetica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 dirty="0">
                <a:latin typeface="Helvetica" panose="020B0604020202020204" pitchFamily="34" charset="0"/>
              </a:rPr>
              <a:t>Prokaryotes</a:t>
            </a:r>
            <a:r>
              <a:rPr lang="en-US" altLang="en-US" sz="2400" dirty="0">
                <a:latin typeface="Helvetica" panose="020B0604020202020204" pitchFamily="34" charset="0"/>
              </a:rPr>
              <a:t> = mRNA ready for use</a:t>
            </a:r>
          </a:p>
        </p:txBody>
      </p:sp>
      <p:pic>
        <p:nvPicPr>
          <p:cNvPr id="34820" name="Picture 1" descr="17_07TranscriptionStage_4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300038"/>
            <a:ext cx="4805362" cy="632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99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Additions to pre-mRNA: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97527" y="1219201"/>
            <a:ext cx="10356273" cy="4937125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70C0"/>
                </a:solidFill>
              </a:rPr>
              <a:t>5</a:t>
            </a:r>
            <a:r>
              <a:rPr lang="ja-JP" altLang="en-US" b="1" u="sng" dirty="0">
                <a:solidFill>
                  <a:srgbClr val="0070C0"/>
                </a:solidFill>
              </a:rPr>
              <a:t>’</a:t>
            </a:r>
            <a:r>
              <a:rPr lang="en-US" altLang="ja-JP" b="1" u="sng" dirty="0">
                <a:solidFill>
                  <a:srgbClr val="0070C0"/>
                </a:solidFill>
              </a:rPr>
              <a:t> cap</a:t>
            </a:r>
            <a:r>
              <a:rPr lang="en-US" altLang="ja-JP" b="1" dirty="0">
                <a:solidFill>
                  <a:srgbClr val="0070C0"/>
                </a:solidFill>
              </a:rPr>
              <a:t> </a:t>
            </a:r>
            <a:r>
              <a:rPr lang="en-US" altLang="ja-JP" dirty="0"/>
              <a:t>(modified guanine) and 3</a:t>
            </a:r>
            <a:r>
              <a:rPr lang="ja-JP" altLang="en-US" dirty="0"/>
              <a:t>’</a:t>
            </a:r>
            <a:r>
              <a:rPr lang="en-US" altLang="ja-JP" dirty="0"/>
              <a:t> </a:t>
            </a:r>
            <a:r>
              <a:rPr lang="en-US" altLang="ja-JP" b="1" u="sng" dirty="0">
                <a:solidFill>
                  <a:srgbClr val="0070C0"/>
                </a:solidFill>
              </a:rPr>
              <a:t>poly-A tail</a:t>
            </a:r>
            <a:r>
              <a:rPr lang="en-US" altLang="ja-JP" b="1" dirty="0">
                <a:solidFill>
                  <a:schemeClr val="tx2"/>
                </a:solidFill>
              </a:rPr>
              <a:t> </a:t>
            </a:r>
            <a:r>
              <a:rPr lang="en-US" altLang="ja-JP" dirty="0"/>
              <a:t>(50-520 A</a:t>
            </a:r>
            <a:r>
              <a:rPr lang="ja-JP" altLang="en-US" dirty="0"/>
              <a:t>’</a:t>
            </a:r>
            <a:r>
              <a:rPr lang="en-US" altLang="ja-JP" dirty="0"/>
              <a:t>s)</a:t>
            </a:r>
            <a:r>
              <a:rPr lang="en-US" altLang="ja-JP" b="1" dirty="0">
                <a:solidFill>
                  <a:schemeClr val="tx2"/>
                </a:solidFill>
              </a:rPr>
              <a:t> </a:t>
            </a:r>
            <a:r>
              <a:rPr lang="en-US" altLang="ja-JP" dirty="0"/>
              <a:t>are added</a:t>
            </a:r>
          </a:p>
          <a:p>
            <a:endParaRPr lang="en-US" altLang="en-US" b="1" dirty="0">
              <a:solidFill>
                <a:srgbClr val="0070C0"/>
              </a:solidFill>
            </a:endParaRPr>
          </a:p>
          <a:p>
            <a:endParaRPr lang="en-US" altLang="en-US" b="1" dirty="0">
              <a:solidFill>
                <a:srgbClr val="0070C0"/>
              </a:solidFill>
            </a:endParaRPr>
          </a:p>
          <a:p>
            <a:endParaRPr lang="en-US" altLang="en-US" b="1" dirty="0">
              <a:solidFill>
                <a:srgbClr val="0070C0"/>
              </a:solidFill>
            </a:endParaRPr>
          </a:p>
          <a:p>
            <a:pPr>
              <a:buFont typeface="Wingdings 3" panose="05040102010807070707" pitchFamily="18" charset="2"/>
              <a:buNone/>
            </a:pPr>
            <a:endParaRPr lang="en-US" altLang="en-US" b="1" dirty="0">
              <a:solidFill>
                <a:srgbClr val="0070C0"/>
              </a:solidFill>
            </a:endParaRPr>
          </a:p>
          <a:p>
            <a:pPr>
              <a:buFont typeface="Wingdings 3" panose="05040102010807070707" pitchFamily="18" charset="2"/>
              <a:buNone/>
            </a:pPr>
            <a:endParaRPr lang="en-US" altLang="en-US" b="1" dirty="0">
              <a:solidFill>
                <a:srgbClr val="0070C0"/>
              </a:solidFill>
            </a:endParaRPr>
          </a:p>
          <a:p>
            <a:endParaRPr lang="en-US" altLang="en-US" dirty="0" smtClean="0"/>
          </a:p>
          <a:p>
            <a:r>
              <a:rPr lang="en-US" altLang="en-US" dirty="0" smtClean="0"/>
              <a:t>Help </a:t>
            </a:r>
            <a:r>
              <a:rPr lang="en-US" altLang="en-US" u="sng" dirty="0"/>
              <a:t>export from nucleus</a:t>
            </a:r>
            <a:r>
              <a:rPr lang="en-US" altLang="en-US" dirty="0"/>
              <a:t>, </a:t>
            </a:r>
            <a:r>
              <a:rPr lang="en-US" altLang="en-US" u="sng" dirty="0"/>
              <a:t>protect from enzyme degradation</a:t>
            </a:r>
            <a:r>
              <a:rPr lang="en-US" altLang="en-US" dirty="0"/>
              <a:t>, </a:t>
            </a:r>
            <a:r>
              <a:rPr lang="en-US" altLang="en-US" u="sng" dirty="0"/>
              <a:t>attach to ribosomes </a:t>
            </a:r>
          </a:p>
        </p:txBody>
      </p:sp>
      <p:pic>
        <p:nvPicPr>
          <p:cNvPr id="2" name="Picture 1" descr="17_10ProcessingCapTail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2440782"/>
            <a:ext cx="85471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514600" y="5791200"/>
            <a:ext cx="6781800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</a:rPr>
              <a:t>This is also called RNA processing</a:t>
            </a:r>
          </a:p>
        </p:txBody>
      </p:sp>
      <p:sp>
        <p:nvSpPr>
          <p:cNvPr id="4" name="Oval 3"/>
          <p:cNvSpPr/>
          <p:nvPr/>
        </p:nvSpPr>
        <p:spPr>
          <a:xfrm>
            <a:off x="8458201" y="2667001"/>
            <a:ext cx="2111375" cy="157162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09725" y="2767013"/>
            <a:ext cx="1905000" cy="13716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4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RNA Splicing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3949" y="4419600"/>
            <a:ext cx="11188931" cy="2133600"/>
          </a:xfrm>
        </p:spPr>
        <p:txBody>
          <a:bodyPr/>
          <a:lstStyle/>
          <a:p>
            <a:r>
              <a:rPr lang="en-US" altLang="en-US" dirty="0" smtClean="0"/>
              <a:t>Pre-mRNA has </a:t>
            </a:r>
            <a:r>
              <a:rPr lang="en-US" altLang="en-US" b="1" dirty="0" smtClean="0">
                <a:solidFill>
                  <a:srgbClr val="0070C0"/>
                </a:solidFill>
              </a:rPr>
              <a:t>introns</a:t>
            </a:r>
            <a:r>
              <a:rPr lang="en-US" altLang="en-US" dirty="0" smtClean="0"/>
              <a:t> (noncoding sequences) and </a:t>
            </a:r>
            <a:r>
              <a:rPr lang="en-US" altLang="en-US" b="1" dirty="0" smtClean="0">
                <a:solidFill>
                  <a:srgbClr val="0070C0"/>
                </a:solidFill>
              </a:rPr>
              <a:t>exons</a:t>
            </a:r>
            <a:r>
              <a:rPr lang="en-US" altLang="en-US" dirty="0" smtClean="0"/>
              <a:t> (codes for amino acids)</a:t>
            </a:r>
          </a:p>
          <a:p>
            <a:r>
              <a:rPr lang="en-US" altLang="en-US" b="1" u="sng" dirty="0" smtClean="0">
                <a:solidFill>
                  <a:srgbClr val="0070C0"/>
                </a:solidFill>
              </a:rPr>
              <a:t>Splicing</a:t>
            </a:r>
            <a:r>
              <a:rPr lang="en-US" altLang="en-US" dirty="0" smtClean="0"/>
              <a:t> = introns cut out, exons joined together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39940" name="Picture 1" descr="17_11RNASplicing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854710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99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RNA Splicing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76400" y="1219200"/>
            <a:ext cx="4648200" cy="5638800"/>
          </a:xfrm>
        </p:spPr>
        <p:txBody>
          <a:bodyPr/>
          <a:lstStyle/>
          <a:p>
            <a:r>
              <a:rPr lang="en-US" altLang="en-US" sz="2400" b="1">
                <a:solidFill>
                  <a:srgbClr val="FF0000"/>
                </a:solidFill>
              </a:rPr>
              <a:t>s</a:t>
            </a:r>
            <a:r>
              <a:rPr lang="en-US" altLang="en-US" sz="2400"/>
              <a:t>mall </a:t>
            </a:r>
            <a:r>
              <a:rPr lang="en-US" altLang="en-US" sz="2400" b="1">
                <a:solidFill>
                  <a:srgbClr val="FF0000"/>
                </a:solidFill>
              </a:rPr>
              <a:t>n</a:t>
            </a:r>
            <a:r>
              <a:rPr lang="en-US" altLang="en-US" sz="2400"/>
              <a:t>uclear </a:t>
            </a:r>
            <a:r>
              <a:rPr lang="en-US" altLang="en-US" sz="2400" b="1">
                <a:solidFill>
                  <a:srgbClr val="FF0000"/>
                </a:solidFill>
              </a:rPr>
              <a:t>r</a:t>
            </a:r>
            <a:r>
              <a:rPr lang="en-US" altLang="en-US" sz="2400"/>
              <a:t>ibo</a:t>
            </a:r>
            <a:r>
              <a:rPr lang="en-US" altLang="en-US" sz="2400" b="1">
                <a:solidFill>
                  <a:srgbClr val="FF0000"/>
                </a:solidFill>
              </a:rPr>
              <a:t>n</a:t>
            </a:r>
            <a:r>
              <a:rPr lang="en-US" altLang="en-US" sz="2400"/>
              <a:t>ucleo</a:t>
            </a:r>
            <a:r>
              <a:rPr lang="en-US" altLang="en-US" sz="2400" b="1">
                <a:solidFill>
                  <a:srgbClr val="FF0000"/>
                </a:solidFill>
              </a:rPr>
              <a:t>p</a:t>
            </a:r>
            <a:r>
              <a:rPr lang="en-US" altLang="en-US" sz="2400"/>
              <a:t>roteins = snRNPs</a:t>
            </a:r>
          </a:p>
          <a:p>
            <a:pPr lvl="1"/>
            <a:r>
              <a:rPr lang="en-US" altLang="en-US"/>
              <a:t>snRNP = snRNA + protein</a:t>
            </a:r>
          </a:p>
          <a:p>
            <a:pPr lvl="1"/>
            <a:r>
              <a:rPr lang="en-US" altLang="en-US"/>
              <a:t>Pronounced </a:t>
            </a:r>
            <a:r>
              <a:rPr lang="ja-JP" altLang="en-US"/>
              <a:t>“</a:t>
            </a:r>
            <a:r>
              <a:rPr lang="en-US" altLang="ja-JP"/>
              <a:t>snurps</a:t>
            </a:r>
            <a:r>
              <a:rPr lang="ja-JP" altLang="en-US"/>
              <a:t>”</a:t>
            </a:r>
            <a:endParaRPr lang="en-US" altLang="ja-JP"/>
          </a:p>
          <a:p>
            <a:pPr lvl="1"/>
            <a:r>
              <a:rPr lang="en-US" altLang="en-US"/>
              <a:t>Recognize splice sites</a:t>
            </a:r>
          </a:p>
          <a:p>
            <a:r>
              <a:rPr lang="en-US" altLang="en-US" sz="2400"/>
              <a:t>snRNPs join with other proteins to form a </a:t>
            </a:r>
            <a:r>
              <a:rPr lang="en-US" altLang="en-US" sz="2400" u="sng"/>
              <a:t>spliceosome</a:t>
            </a:r>
          </a:p>
          <a:p>
            <a:endParaRPr lang="en-US" altLang="en-US" sz="2400" b="1">
              <a:solidFill>
                <a:srgbClr val="0070C0"/>
              </a:solidFill>
            </a:endParaRP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2400" b="1">
                <a:solidFill>
                  <a:srgbClr val="0070C0"/>
                </a:solidFill>
              </a:rPr>
              <a:t>Spliceosomes</a:t>
            </a:r>
            <a:r>
              <a:rPr lang="en-US" altLang="en-US" sz="2400">
                <a:solidFill>
                  <a:srgbClr val="0070C0"/>
                </a:solidFill>
              </a:rPr>
              <a:t> </a:t>
            </a:r>
            <a:r>
              <a:rPr lang="en-US" altLang="en-US" sz="2400"/>
              <a:t>catalyze the process of removing introns and joining exons</a:t>
            </a:r>
            <a:endParaRPr lang="en-US" altLang="en-US" sz="2400" b="1"/>
          </a:p>
          <a:p>
            <a:pPr algn="ctr">
              <a:buFont typeface="Wingdings 3" panose="05040102010807070707" pitchFamily="18" charset="2"/>
              <a:buNone/>
            </a:pPr>
            <a:r>
              <a:rPr lang="en-US" altLang="en-US" sz="2200" b="1"/>
              <a:t>Ribozyme = RNA acts as enzyme</a:t>
            </a:r>
          </a:p>
          <a:p>
            <a:endParaRPr lang="en-US" altLang="en-US" sz="2400"/>
          </a:p>
          <a:p>
            <a:endParaRPr lang="en-US" altLang="en-US" sz="2400"/>
          </a:p>
        </p:txBody>
      </p:sp>
      <p:pic>
        <p:nvPicPr>
          <p:cNvPr id="40964" name="Picture 1" descr="17_12snRNPsSpliceosome_3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1519238"/>
            <a:ext cx="4308475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84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Why have introns?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8269" y="1447801"/>
            <a:ext cx="5626331" cy="4556125"/>
          </a:xfrm>
        </p:spPr>
        <p:txBody>
          <a:bodyPr/>
          <a:lstStyle/>
          <a:p>
            <a:r>
              <a:rPr lang="en-US" altLang="en-US" sz="2500" dirty="0"/>
              <a:t>Some regulate gene activity</a:t>
            </a:r>
          </a:p>
          <a:p>
            <a:endParaRPr lang="en-US" altLang="en-US" sz="2500" dirty="0"/>
          </a:p>
          <a:p>
            <a:r>
              <a:rPr lang="en-US" altLang="en-US" sz="2500" b="1" u="sng" dirty="0">
                <a:solidFill>
                  <a:srgbClr val="0070C0"/>
                </a:solidFill>
                <a:sym typeface="Wingdings" panose="05000000000000000000" pitchFamily="2" charset="2"/>
              </a:rPr>
              <a:t>Alternative RNA Splicing</a:t>
            </a:r>
            <a:r>
              <a:rPr lang="en-US" altLang="en-US" sz="2500" dirty="0">
                <a:sym typeface="Wingdings" panose="05000000000000000000" pitchFamily="2" charset="2"/>
              </a:rPr>
              <a:t>: produce different combinations of exons</a:t>
            </a:r>
          </a:p>
          <a:p>
            <a:pPr lvl="1"/>
            <a:r>
              <a:rPr lang="en-US" altLang="en-US" sz="2500" dirty="0">
                <a:sym typeface="Wingdings" panose="05000000000000000000" pitchFamily="2" charset="2"/>
              </a:rPr>
              <a:t>One gene can make more than one polypeptide!</a:t>
            </a:r>
          </a:p>
          <a:p>
            <a:pPr lvl="1"/>
            <a:r>
              <a:rPr lang="en-US" altLang="en-US" sz="2500" dirty="0">
                <a:sym typeface="Wingdings" panose="05000000000000000000" pitchFamily="2" charset="2"/>
              </a:rPr>
              <a:t>20,000 genes  100,000 </a:t>
            </a:r>
            <a:r>
              <a:rPr lang="en-US" altLang="en-US" sz="2500" dirty="0" smtClean="0">
                <a:sym typeface="Wingdings" panose="05000000000000000000" pitchFamily="2" charset="2"/>
              </a:rPr>
              <a:t>polypeptides</a:t>
            </a:r>
          </a:p>
          <a:p>
            <a:pPr lvl="1"/>
            <a:r>
              <a:rPr lang="en-US" altLang="en-US" sz="2500" dirty="0" smtClean="0">
                <a:solidFill>
                  <a:srgbClr val="FF0000"/>
                </a:solidFill>
                <a:sym typeface="Wingdings" panose="05000000000000000000" pitchFamily="2" charset="2"/>
              </a:rPr>
              <a:t>Increases genetic variation and possible proteins/phenotypes</a:t>
            </a:r>
            <a:endParaRPr lang="en-US" altLang="en-US" sz="2500" dirty="0">
              <a:solidFill>
                <a:srgbClr val="FF0000"/>
              </a:solidFill>
            </a:endParaRPr>
          </a:p>
          <a:p>
            <a:endParaRPr lang="en-US" altLang="en-US" sz="2500" dirty="0"/>
          </a:p>
        </p:txBody>
      </p:sp>
      <p:pic>
        <p:nvPicPr>
          <p:cNvPr id="2" name="Picture 1" descr="17_13ExonsDomains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739900"/>
            <a:ext cx="4443413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08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Occurs at </a:t>
            </a:r>
            <a:r>
              <a:rPr lang="en-US" sz="4000" b="1" u="sng" dirty="0" smtClean="0">
                <a:solidFill>
                  <a:schemeClr val="accent5">
                    <a:lumMod val="75000"/>
                  </a:schemeClr>
                </a:solidFill>
              </a:rPr>
              <a:t>Ribosomes</a:t>
            </a:r>
            <a:endParaRPr lang="en-US" sz="40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0" y="1295401"/>
            <a:ext cx="5029200" cy="4937125"/>
          </a:xfrm>
        </p:spPr>
        <p:txBody>
          <a:bodyPr/>
          <a:lstStyle/>
          <a:p>
            <a:r>
              <a:rPr lang="en-US" altLang="en-US"/>
              <a:t>Ribosome = rRNA + proteins</a:t>
            </a:r>
          </a:p>
          <a:p>
            <a:r>
              <a:rPr lang="en-US" altLang="en-US"/>
              <a:t>made in nucl</a:t>
            </a:r>
            <a:r>
              <a:rPr lang="en-US" altLang="en-US" i="1">
                <a:solidFill>
                  <a:srgbClr val="FF0000"/>
                </a:solidFill>
              </a:rPr>
              <a:t>eolus</a:t>
            </a:r>
          </a:p>
          <a:p>
            <a:r>
              <a:rPr lang="en-US" altLang="en-US"/>
              <a:t>2 subunits</a:t>
            </a:r>
          </a:p>
        </p:txBody>
      </p:sp>
      <p:pic>
        <p:nvPicPr>
          <p:cNvPr id="6" name="Picture 5" descr="17_16aRibosomeAnatomy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5437188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83033" y="58189"/>
            <a:ext cx="5902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TRANSLATION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5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17_16bRibosomeAnatomy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95400"/>
            <a:ext cx="4648200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</a:rPr>
              <a:t>Ribosomes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524000"/>
            <a:ext cx="4343400" cy="5334000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en-US" altLang="en-US" u="sng" dirty="0"/>
              <a:t>Active sites</a:t>
            </a:r>
            <a:r>
              <a:rPr lang="en-US" altLang="en-US" dirty="0"/>
              <a:t>:</a:t>
            </a:r>
          </a:p>
          <a:p>
            <a:r>
              <a:rPr lang="en-US" altLang="en-US" b="1" dirty="0" smtClean="0">
                <a:solidFill>
                  <a:srgbClr val="FF0000"/>
                </a:solidFill>
              </a:rPr>
              <a:t>A</a:t>
            </a:r>
            <a:r>
              <a:rPr lang="en-US" altLang="en-US" b="1" dirty="0" smtClean="0">
                <a:solidFill>
                  <a:srgbClr val="00B0F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site</a:t>
            </a:r>
            <a:r>
              <a:rPr lang="en-US" altLang="en-US" dirty="0" smtClean="0"/>
              <a:t>: holds </a:t>
            </a:r>
            <a:r>
              <a:rPr lang="en-US" altLang="en-US" b="1" dirty="0" smtClean="0">
                <a:solidFill>
                  <a:srgbClr val="FF0000"/>
                </a:solidFill>
              </a:rPr>
              <a:t>AA</a:t>
            </a:r>
            <a:r>
              <a:rPr lang="en-US" altLang="en-US" dirty="0" smtClean="0"/>
              <a:t> to be added</a:t>
            </a:r>
          </a:p>
          <a:p>
            <a:endParaRPr lang="en-US" altLang="en-US" b="1" dirty="0" smtClean="0">
              <a:solidFill>
                <a:srgbClr val="00B0F0"/>
              </a:solidFill>
            </a:endParaRPr>
          </a:p>
          <a:p>
            <a:r>
              <a:rPr lang="en-US" altLang="en-US" b="1" dirty="0" smtClean="0">
                <a:solidFill>
                  <a:srgbClr val="00B0F0"/>
                </a:solidFill>
              </a:rPr>
              <a:t>P site</a:t>
            </a:r>
            <a:r>
              <a:rPr lang="en-US" altLang="en-US" dirty="0" smtClean="0"/>
              <a:t>: holds growing </a:t>
            </a:r>
            <a:r>
              <a:rPr lang="en-US" altLang="en-US" b="1" dirty="0" smtClean="0">
                <a:solidFill>
                  <a:srgbClr val="00B0F0"/>
                </a:solidFill>
              </a:rPr>
              <a:t>p</a:t>
            </a:r>
            <a:r>
              <a:rPr lang="en-US" altLang="en-US" dirty="0" smtClean="0"/>
              <a:t>olypeptide chain</a:t>
            </a:r>
          </a:p>
          <a:p>
            <a:endParaRPr lang="en-US" altLang="en-US" b="1" dirty="0" smtClean="0">
              <a:solidFill>
                <a:srgbClr val="00B050"/>
              </a:solidFill>
            </a:endParaRPr>
          </a:p>
          <a:p>
            <a:r>
              <a:rPr lang="en-US" altLang="en-US" b="1" dirty="0" smtClean="0">
                <a:solidFill>
                  <a:srgbClr val="00B050"/>
                </a:solidFill>
              </a:rPr>
              <a:t>E site</a:t>
            </a:r>
            <a:r>
              <a:rPr lang="en-US" altLang="en-US" dirty="0" smtClean="0"/>
              <a:t>: </a:t>
            </a:r>
            <a:r>
              <a:rPr lang="en-US" altLang="en-US" b="1" dirty="0" smtClean="0">
                <a:solidFill>
                  <a:srgbClr val="00B050"/>
                </a:solidFill>
              </a:rPr>
              <a:t>e</a:t>
            </a:r>
            <a:r>
              <a:rPr lang="en-US" altLang="en-US" dirty="0" smtClean="0"/>
              <a:t>xit site for </a:t>
            </a:r>
            <a:r>
              <a:rPr lang="en-US" altLang="en-US" dirty="0" err="1" smtClean="0"/>
              <a:t>tRNA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684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6000" dirty="0" smtClean="0"/>
              <a:t>DNA Comparison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1828800" y="2438400"/>
            <a:ext cx="3886200" cy="35814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B050"/>
                </a:solidFill>
              </a:rPr>
              <a:t>Double-stranded</a:t>
            </a:r>
          </a:p>
          <a:p>
            <a:r>
              <a:rPr lang="en-US" altLang="en-US" dirty="0" smtClean="0">
                <a:solidFill>
                  <a:srgbClr val="0070C0"/>
                </a:solidFill>
              </a:rPr>
              <a:t>Circular</a:t>
            </a:r>
          </a:p>
          <a:p>
            <a:r>
              <a:rPr lang="en-US" altLang="en-US" dirty="0">
                <a:solidFill>
                  <a:srgbClr val="0070C0"/>
                </a:solidFill>
              </a:rPr>
              <a:t>One</a:t>
            </a:r>
            <a:r>
              <a:rPr lang="en-US" altLang="en-US" dirty="0" smtClean="0"/>
              <a:t> </a:t>
            </a:r>
            <a:r>
              <a:rPr lang="en-US" altLang="en-US" dirty="0">
                <a:solidFill>
                  <a:srgbClr val="0070C0"/>
                </a:solidFill>
              </a:rPr>
              <a:t>chromosome</a:t>
            </a:r>
          </a:p>
          <a:p>
            <a:r>
              <a:rPr lang="en-US" altLang="en-US" dirty="0" smtClean="0"/>
              <a:t>In </a:t>
            </a:r>
            <a:r>
              <a:rPr lang="en-US" altLang="en-US" dirty="0">
                <a:solidFill>
                  <a:srgbClr val="0070C0"/>
                </a:solidFill>
              </a:rPr>
              <a:t>cytoplasm</a:t>
            </a:r>
          </a:p>
          <a:p>
            <a:r>
              <a:rPr lang="en-US" altLang="en-US" dirty="0">
                <a:solidFill>
                  <a:srgbClr val="0070C0"/>
                </a:solidFill>
              </a:rPr>
              <a:t>No</a:t>
            </a:r>
            <a:r>
              <a:rPr lang="en-US" altLang="en-US" dirty="0" smtClean="0"/>
              <a:t> </a:t>
            </a:r>
            <a:r>
              <a:rPr lang="en-US" altLang="en-US" dirty="0">
                <a:solidFill>
                  <a:srgbClr val="0070C0"/>
                </a:solidFill>
              </a:rPr>
              <a:t>histones</a:t>
            </a:r>
          </a:p>
          <a:p>
            <a:r>
              <a:rPr lang="en-US" altLang="en-US" dirty="0">
                <a:solidFill>
                  <a:srgbClr val="0070C0"/>
                </a:solidFill>
              </a:rPr>
              <a:t>Supercoiled</a:t>
            </a:r>
            <a:r>
              <a:rPr lang="en-US" altLang="en-US" dirty="0" smtClean="0"/>
              <a:t> DNA</a:t>
            </a:r>
          </a:p>
          <a:p>
            <a:endParaRPr lang="en-US" alt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019800" y="2438400"/>
            <a:ext cx="4648200" cy="3581400"/>
          </a:xfrm>
        </p:spPr>
        <p:txBody>
          <a:bodyPr/>
          <a:lstStyle/>
          <a:p>
            <a:r>
              <a:rPr lang="en-US" altLang="en-US" b="1" dirty="0">
                <a:solidFill>
                  <a:srgbClr val="00B050"/>
                </a:solidFill>
              </a:rPr>
              <a:t>Double-stranded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Linear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Usually 1+ chromosomes</a:t>
            </a:r>
          </a:p>
          <a:p>
            <a:r>
              <a:rPr lang="en-US" altLang="en-US" dirty="0" smtClean="0"/>
              <a:t>In </a:t>
            </a:r>
            <a:r>
              <a:rPr lang="en-US" altLang="en-US" dirty="0">
                <a:solidFill>
                  <a:srgbClr val="FF0000"/>
                </a:solidFill>
              </a:rPr>
              <a:t>nucleus</a:t>
            </a:r>
          </a:p>
          <a:p>
            <a:r>
              <a:rPr lang="en-US" altLang="en-US" dirty="0" smtClean="0"/>
              <a:t>DNA wrapped around </a:t>
            </a:r>
            <a:r>
              <a:rPr lang="en-US" altLang="en-US" dirty="0">
                <a:solidFill>
                  <a:srgbClr val="FF0000"/>
                </a:solidFill>
              </a:rPr>
              <a:t>histones</a:t>
            </a:r>
            <a:r>
              <a:rPr lang="en-US" altLang="en-US" dirty="0" smtClean="0"/>
              <a:t> (proteins)</a:t>
            </a:r>
          </a:p>
          <a:p>
            <a:r>
              <a:rPr lang="en-US" altLang="en-US" dirty="0" smtClean="0"/>
              <a:t>Forms </a:t>
            </a:r>
            <a:r>
              <a:rPr lang="en-US" altLang="en-US" dirty="0">
                <a:solidFill>
                  <a:srgbClr val="FF0000"/>
                </a:solidFill>
              </a:rPr>
              <a:t>chromatin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39941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1828800" y="1752601"/>
            <a:ext cx="3886200" cy="639763"/>
          </a:xfrm>
        </p:spPr>
        <p:txBody>
          <a:bodyPr/>
          <a:lstStyle/>
          <a:p>
            <a:r>
              <a:rPr lang="en-US" altLang="en-US" sz="2800"/>
              <a:t>Prokaryotic DNA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9B151D-4D5B-4261-833B-1C0F14177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19800" y="1752601"/>
            <a:ext cx="4159250" cy="639763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-128"/>
              </a:rPr>
              <a:t>Eukaryotic DNA</a:t>
            </a:r>
          </a:p>
        </p:txBody>
      </p:sp>
      <p:sp>
        <p:nvSpPr>
          <p:cNvPr id="2" name="Explosion 2 1"/>
          <p:cNvSpPr/>
          <p:nvPr/>
        </p:nvSpPr>
        <p:spPr>
          <a:xfrm>
            <a:off x="0" y="1"/>
            <a:ext cx="3374967" cy="207818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Need to add anything?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8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Polyribosomes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19200"/>
            <a:ext cx="3505200" cy="4267200"/>
          </a:xfrm>
        </p:spPr>
        <p:txBody>
          <a:bodyPr/>
          <a:lstStyle/>
          <a:p>
            <a:r>
              <a:rPr lang="en-US" altLang="en-US" smtClean="0"/>
              <a:t>A single mRNA can be translated by several ribosomes at the same time</a:t>
            </a:r>
          </a:p>
        </p:txBody>
      </p:sp>
      <p:pic>
        <p:nvPicPr>
          <p:cNvPr id="56324" name="Picture 3" descr="17_20Polyribosomes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92138"/>
            <a:ext cx="4724400" cy="565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9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Ribosomes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837113"/>
            <a:ext cx="9372600" cy="4319213"/>
          </a:xfrm>
        </p:spPr>
        <p:txBody>
          <a:bodyPr/>
          <a:lstStyle/>
          <a:p>
            <a:r>
              <a:rPr lang="en-US" altLang="en-US" b="1" u="sng" dirty="0" smtClean="0">
                <a:solidFill>
                  <a:srgbClr val="FF0000"/>
                </a:solidFill>
              </a:rPr>
              <a:t>Free ribosomes</a:t>
            </a:r>
            <a:r>
              <a:rPr lang="en-US" altLang="en-US" dirty="0" smtClean="0"/>
              <a:t>: synthesize proteins that </a:t>
            </a:r>
            <a:r>
              <a:rPr lang="en-US" altLang="en-US" u="sng" dirty="0" smtClean="0">
                <a:solidFill>
                  <a:srgbClr val="7030A0"/>
                </a:solidFill>
              </a:rPr>
              <a:t>stay in cytosol </a:t>
            </a:r>
            <a:r>
              <a:rPr lang="en-US" altLang="en-US" dirty="0" smtClean="0"/>
              <a:t>and function </a:t>
            </a:r>
            <a:r>
              <a:rPr lang="en-US" altLang="en-US" dirty="0" smtClean="0"/>
              <a:t>there</a:t>
            </a:r>
          </a:p>
          <a:p>
            <a:endParaRPr lang="en-US" altLang="en-US" dirty="0" smtClean="0"/>
          </a:p>
          <a:p>
            <a:r>
              <a:rPr lang="en-US" altLang="en-US" b="1" u="sng" dirty="0" smtClean="0">
                <a:solidFill>
                  <a:srgbClr val="FF0000"/>
                </a:solidFill>
              </a:rPr>
              <a:t>Bound ribosomes</a:t>
            </a:r>
            <a:r>
              <a:rPr lang="en-US" altLang="en-US" dirty="0" smtClean="0"/>
              <a:t> </a:t>
            </a:r>
            <a:r>
              <a:rPr lang="en-US" altLang="en-US" dirty="0" smtClean="0"/>
              <a:t>(</a:t>
            </a:r>
            <a:r>
              <a:rPr lang="en-US" altLang="en-US" dirty="0"/>
              <a:t>proteins attached to ER</a:t>
            </a:r>
            <a:r>
              <a:rPr lang="en-US" altLang="en-US" dirty="0" smtClean="0"/>
              <a:t>): </a:t>
            </a:r>
            <a:endParaRPr lang="en-US" altLang="en-US" dirty="0" smtClean="0"/>
          </a:p>
          <a:p>
            <a:pPr lvl="1"/>
            <a:r>
              <a:rPr lang="en-US" altLang="en-US" u="sng" dirty="0" smtClean="0">
                <a:solidFill>
                  <a:srgbClr val="7030A0"/>
                </a:solidFill>
              </a:rPr>
              <a:t>make </a:t>
            </a:r>
            <a:r>
              <a:rPr lang="en-US" altLang="en-US" u="sng" dirty="0" smtClean="0">
                <a:solidFill>
                  <a:srgbClr val="7030A0"/>
                </a:solidFill>
              </a:rPr>
              <a:t>proteins of endomembrane system</a:t>
            </a:r>
            <a:r>
              <a:rPr lang="en-US" altLang="en-US" dirty="0" smtClean="0">
                <a:solidFill>
                  <a:srgbClr val="00B050"/>
                </a:solidFill>
              </a:rPr>
              <a:t> </a:t>
            </a:r>
            <a:r>
              <a:rPr lang="en-US" altLang="en-US" dirty="0" smtClean="0"/>
              <a:t>(nuclear envelope, ER, Golgi, lysosomes, vacuoles, plasma membrane)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make </a:t>
            </a:r>
            <a:r>
              <a:rPr lang="en-US" altLang="en-US" u="sng" dirty="0">
                <a:solidFill>
                  <a:srgbClr val="7030A0"/>
                </a:solidFill>
              </a:rPr>
              <a:t>proteins for secretion</a:t>
            </a:r>
          </a:p>
          <a:p>
            <a:pPr lvl="1"/>
            <a:r>
              <a:rPr lang="en-US" altLang="en-US" dirty="0" smtClean="0"/>
              <a:t>Uses </a:t>
            </a:r>
            <a:r>
              <a:rPr lang="en-US" altLang="en-US" b="1" dirty="0" smtClean="0">
                <a:solidFill>
                  <a:srgbClr val="FF0000"/>
                </a:solidFill>
              </a:rPr>
              <a:t>signal peptide </a:t>
            </a:r>
            <a:r>
              <a:rPr lang="en-US" altLang="en-US" dirty="0" smtClean="0"/>
              <a:t>to target location</a:t>
            </a:r>
          </a:p>
        </p:txBody>
      </p:sp>
    </p:spTree>
    <p:extLst>
      <p:ext uri="{BB962C8B-B14F-4D97-AF65-F5344CB8AC3E}">
        <p14:creationId xmlns:p14="http://schemas.microsoft.com/office/powerpoint/2010/main" val="278739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Proteins bound for intracellular destinations receive cellular </a:t>
            </a:r>
            <a:r>
              <a:rPr lang="ja-JP" altLang="en-US" b="1" dirty="0" smtClean="0"/>
              <a:t>“</a:t>
            </a:r>
            <a:r>
              <a:rPr lang="en-US" altLang="ja-JP" b="1" dirty="0" smtClean="0"/>
              <a:t>Zip Codes</a:t>
            </a:r>
            <a:r>
              <a:rPr lang="ja-JP" altLang="en-US" b="1" dirty="0" smtClean="0"/>
              <a:t>”</a:t>
            </a:r>
            <a:endParaRPr lang="en-US" alt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5142" y="1690688"/>
            <a:ext cx="9595658" cy="4465638"/>
          </a:xfrm>
        </p:spPr>
        <p:txBody>
          <a:bodyPr/>
          <a:lstStyle/>
          <a:p>
            <a:r>
              <a:rPr lang="en-US" altLang="en-US" u="sng" dirty="0" smtClean="0">
                <a:solidFill>
                  <a:srgbClr val="00B050"/>
                </a:solidFill>
              </a:rPr>
              <a:t>Signal peptide</a:t>
            </a:r>
            <a:r>
              <a:rPr lang="en-US" altLang="en-US" dirty="0" smtClean="0"/>
              <a:t>: 20 AA at leading end of polypeptide determines destination</a:t>
            </a:r>
          </a:p>
          <a:p>
            <a:r>
              <a:rPr lang="en-US" altLang="en-US" u="sng" dirty="0" smtClean="0">
                <a:solidFill>
                  <a:srgbClr val="FF9900"/>
                </a:solidFill>
              </a:rPr>
              <a:t>Signal-recognition particle (SRP)</a:t>
            </a:r>
            <a:r>
              <a:rPr lang="en-US" altLang="en-US" dirty="0" smtClean="0">
                <a:solidFill>
                  <a:srgbClr val="FF9900"/>
                </a:solidFill>
              </a:rPr>
              <a:t>: </a:t>
            </a:r>
            <a:r>
              <a:rPr lang="en-US" altLang="en-US" dirty="0" smtClean="0"/>
              <a:t>brings ribosome to ER</a:t>
            </a:r>
          </a:p>
        </p:txBody>
      </p:sp>
      <p:pic>
        <p:nvPicPr>
          <p:cNvPr id="4" name="Picture 3" descr="17_21ProteinToER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63" y="3255820"/>
            <a:ext cx="747395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58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1222376"/>
            <a:ext cx="409575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Box 3"/>
          <p:cNvSpPr txBox="1">
            <a:spLocks noChangeArrowheads="1"/>
          </p:cNvSpPr>
          <p:nvPr/>
        </p:nvSpPr>
        <p:spPr bwMode="auto">
          <a:xfrm>
            <a:off x="4487864" y="323851"/>
            <a:ext cx="3006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Helvetica" panose="020B0604020202020204" pitchFamily="34" charset="0"/>
              </a:rPr>
              <a:t>The Central Dogma</a:t>
            </a:r>
          </a:p>
        </p:txBody>
      </p:sp>
      <p:sp>
        <p:nvSpPr>
          <p:cNvPr id="61444" name="TextBox 4"/>
          <p:cNvSpPr txBox="1">
            <a:spLocks noChangeArrowheads="1"/>
          </p:cNvSpPr>
          <p:nvPr/>
        </p:nvSpPr>
        <p:spPr bwMode="auto">
          <a:xfrm>
            <a:off x="7202489" y="2500313"/>
            <a:ext cx="299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Helvetica" panose="020B0604020202020204" pitchFamily="34" charset="0"/>
              </a:rPr>
              <a:t>Mutations happen here</a:t>
            </a:r>
          </a:p>
        </p:txBody>
      </p:sp>
      <p:sp>
        <p:nvSpPr>
          <p:cNvPr id="61445" name="TextBox 5"/>
          <p:cNvSpPr txBox="1">
            <a:spLocks noChangeArrowheads="1"/>
          </p:cNvSpPr>
          <p:nvPr/>
        </p:nvSpPr>
        <p:spPr bwMode="auto">
          <a:xfrm>
            <a:off x="7202488" y="4460875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Helvetica" panose="020B0604020202020204" pitchFamily="34" charset="0"/>
              </a:rPr>
              <a:t>Effects play out here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10800000">
            <a:off x="6253163" y="2684464"/>
            <a:ext cx="774700" cy="1587"/>
          </a:xfrm>
          <a:prstGeom prst="straightConnector1">
            <a:avLst/>
          </a:prstGeom>
          <a:noFill/>
          <a:ln w="57150">
            <a:solidFill>
              <a:srgbClr val="0000FF"/>
            </a:solidFill>
            <a:round/>
            <a:headEnd/>
            <a:tailEnd type="arrow" w="med" len="med"/>
          </a:ln>
          <a:effectLst>
            <a:outerShdw blurRad="63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rot="10800000">
            <a:off x="6253163" y="4460875"/>
            <a:ext cx="774700" cy="400050"/>
          </a:xfrm>
          <a:prstGeom prst="straightConnector1">
            <a:avLst/>
          </a:prstGeom>
          <a:noFill/>
          <a:ln w="57150">
            <a:solidFill>
              <a:srgbClr val="0000FF"/>
            </a:solidFill>
            <a:round/>
            <a:headEnd/>
            <a:tailEnd type="arrow" w="med" len="med"/>
          </a:ln>
          <a:effectLst>
            <a:outerShdw blurRad="63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rot="5400000">
            <a:off x="6436520" y="5379245"/>
            <a:ext cx="612775" cy="569913"/>
          </a:xfrm>
          <a:prstGeom prst="straightConnector1">
            <a:avLst/>
          </a:prstGeom>
          <a:noFill/>
          <a:ln w="57150">
            <a:solidFill>
              <a:srgbClr val="0000FF"/>
            </a:solidFill>
            <a:round/>
            <a:headEnd/>
            <a:tailEnd type="arrow" w="med" len="med"/>
          </a:ln>
          <a:effectLst>
            <a:outerShdw blurRad="63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/>
          </a:extLst>
        </p:spPr>
      </p:cxnSp>
    </p:spTree>
    <p:extLst>
      <p:ext uri="{BB962C8B-B14F-4D97-AF65-F5344CB8AC3E}">
        <p14:creationId xmlns:p14="http://schemas.microsoft.com/office/powerpoint/2010/main" val="6464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Prokaryotes vs. Eukaryotes</a:t>
            </a:r>
          </a:p>
        </p:txBody>
      </p:sp>
      <p:sp>
        <p:nvSpPr>
          <p:cNvPr id="76803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Prokaryotes</a:t>
            </a:r>
          </a:p>
        </p:txBody>
      </p:sp>
      <p:sp>
        <p:nvSpPr>
          <p:cNvPr id="76804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en-US" smtClean="0"/>
              <a:t>Eukaryotes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altLang="en-US" sz="2400" dirty="0">
                <a:solidFill>
                  <a:srgbClr val="0070C0"/>
                </a:solidFill>
              </a:rPr>
              <a:t>Transcription and translation both in cytoplasm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DNA/RNA </a:t>
            </a:r>
            <a:r>
              <a:rPr lang="en-US" altLang="en-US" sz="2400" dirty="0" smtClean="0">
                <a:solidFill>
                  <a:srgbClr val="0070C0"/>
                </a:solidFill>
              </a:rPr>
              <a:t>both in </a:t>
            </a:r>
            <a:r>
              <a:rPr lang="en-US" altLang="en-US" sz="2400" dirty="0">
                <a:solidFill>
                  <a:srgbClr val="0070C0"/>
                </a:solidFill>
              </a:rPr>
              <a:t>cytoplasm</a:t>
            </a:r>
          </a:p>
          <a:p>
            <a:r>
              <a:rPr lang="en-US" alt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RNA polymerase binds directly to promoter</a:t>
            </a:r>
            <a:endParaRPr lang="en-US" altLang="en-US" sz="2400" dirty="0">
              <a:solidFill>
                <a:srgbClr val="0070C0"/>
              </a:solidFill>
            </a:endParaRPr>
          </a:p>
          <a:p>
            <a:r>
              <a:rPr lang="en-US" altLang="en-US" sz="2400" dirty="0"/>
              <a:t>Transcription makes mRNA </a:t>
            </a:r>
            <a:r>
              <a:rPr lang="en-US" altLang="en-US" sz="2400" dirty="0" smtClean="0"/>
              <a:t>		</a:t>
            </a:r>
            <a:r>
              <a:rPr lang="en-US" altLang="en-US" sz="2400" dirty="0" smtClean="0">
                <a:sym typeface="Wingdings" panose="05000000000000000000" pitchFamily="2" charset="2"/>
              </a:rPr>
              <a:t>(</a:t>
            </a:r>
            <a:r>
              <a:rPr lang="en-US" altLang="en-US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mRNA not </a:t>
            </a:r>
            <a:r>
              <a:rPr lang="en-US" alt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processed</a:t>
            </a:r>
            <a:r>
              <a:rPr lang="en-US" altLang="en-US" sz="2400" dirty="0">
                <a:sym typeface="Wingdings" panose="05000000000000000000" pitchFamily="2" charset="2"/>
              </a:rPr>
              <a:t>)</a:t>
            </a:r>
          </a:p>
          <a:p>
            <a:r>
              <a:rPr lang="en-US" alt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No introns</a:t>
            </a:r>
          </a:p>
          <a:p>
            <a:endParaRPr lang="en-US" alt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en-US" sz="2400" dirty="0">
                <a:solidFill>
                  <a:srgbClr val="7030A0"/>
                </a:solidFill>
              </a:rPr>
              <a:t>Transcription in nucleus</a:t>
            </a:r>
            <a:r>
              <a:rPr lang="en-US" altLang="en-US" sz="2400" dirty="0"/>
              <a:t>; </a:t>
            </a:r>
            <a:r>
              <a:rPr lang="en-US" altLang="en-US" sz="2400" dirty="0">
                <a:solidFill>
                  <a:srgbClr val="00B050"/>
                </a:solidFill>
              </a:rPr>
              <a:t>translation in cytoplasm</a:t>
            </a:r>
          </a:p>
          <a:p>
            <a:r>
              <a:rPr lang="en-US" altLang="en-US" sz="2400" dirty="0"/>
              <a:t>DNA in nucleus, RNA travels in/out nucleus</a:t>
            </a:r>
          </a:p>
          <a:p>
            <a:r>
              <a:rPr lang="en-US" altLang="en-US" sz="2400" dirty="0">
                <a:sym typeface="Wingdings" panose="05000000000000000000" pitchFamily="2" charset="2"/>
              </a:rPr>
              <a:t>RNA polymerase binds to </a:t>
            </a:r>
            <a:r>
              <a:rPr lang="en-US" alt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TATA</a:t>
            </a:r>
            <a:r>
              <a:rPr lang="en-US" altLang="en-US" sz="2400" dirty="0">
                <a:sym typeface="Wingdings" panose="05000000000000000000" pitchFamily="2" charset="2"/>
              </a:rPr>
              <a:t> box &amp; </a:t>
            </a:r>
            <a:r>
              <a:rPr lang="en-US" alt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transcription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factors</a:t>
            </a:r>
          </a:p>
          <a:p>
            <a:r>
              <a:rPr lang="en-US" altLang="en-US" sz="2400" dirty="0"/>
              <a:t>Transcription makes </a:t>
            </a:r>
            <a:r>
              <a:rPr lang="en-US" altLang="en-US" sz="2400" dirty="0">
                <a:solidFill>
                  <a:srgbClr val="C00000"/>
                </a:solidFill>
              </a:rPr>
              <a:t>pre-mRNA</a:t>
            </a:r>
            <a:r>
              <a:rPr lang="en-US" altLang="en-US" sz="2400" dirty="0">
                <a:sym typeface="Wingdings" panose="05000000000000000000" pitchFamily="2" charset="2"/>
              </a:rPr>
              <a:t>  </a:t>
            </a:r>
            <a:r>
              <a:rPr lang="en-US" alt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RNA processing</a:t>
            </a:r>
            <a:r>
              <a:rPr lang="en-US" altLang="en-US" sz="2400" dirty="0">
                <a:sym typeface="Wingdings" panose="05000000000000000000" pitchFamily="2" charset="2"/>
              </a:rPr>
              <a:t>  </a:t>
            </a:r>
            <a:r>
              <a:rPr lang="en-US" altLang="en-US" sz="2400" dirty="0" smtClean="0">
                <a:sym typeface="Wingdings" panose="05000000000000000000" pitchFamily="2" charset="2"/>
              </a:rPr>
              <a:t>final mature </a:t>
            </a:r>
            <a:r>
              <a:rPr lang="en-US" altLang="en-US" sz="2400" dirty="0">
                <a:sym typeface="Wingdings" panose="05000000000000000000" pitchFamily="2" charset="2"/>
              </a:rPr>
              <a:t>mRNA</a:t>
            </a:r>
          </a:p>
          <a:p>
            <a:r>
              <a:rPr lang="en-US" altLang="en-US" sz="2400" dirty="0" smtClean="0">
                <a:sym typeface="Wingdings" panose="05000000000000000000" pitchFamily="2" charset="2"/>
              </a:rPr>
              <a:t>Has</a:t>
            </a:r>
            <a:r>
              <a:rPr lang="en-US" altLang="en-US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exons</a:t>
            </a:r>
            <a:r>
              <a:rPr lang="en-US" altLang="en-US" sz="2400" dirty="0">
                <a:sym typeface="Wingdings" panose="05000000000000000000" pitchFamily="2" charset="2"/>
              </a:rPr>
              <a:t>, </a:t>
            </a:r>
            <a:r>
              <a:rPr lang="en-US" alt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introns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smtClean="0">
                <a:sym typeface="Wingdings" panose="05000000000000000000" pitchFamily="2" charset="2"/>
              </a:rPr>
              <a:t>(spliced/cut </a:t>
            </a:r>
            <a:r>
              <a:rPr lang="en-US" altLang="en-US" sz="2400" dirty="0">
                <a:sym typeface="Wingdings" panose="05000000000000000000" pitchFamily="2" charset="2"/>
              </a:rPr>
              <a:t>out)</a:t>
            </a:r>
          </a:p>
        </p:txBody>
      </p:sp>
      <p:sp>
        <p:nvSpPr>
          <p:cNvPr id="7" name="Explosion 2 6"/>
          <p:cNvSpPr/>
          <p:nvPr/>
        </p:nvSpPr>
        <p:spPr>
          <a:xfrm>
            <a:off x="0" y="1"/>
            <a:ext cx="3374967" cy="207818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Need to add anything?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8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831273" y="3048000"/>
            <a:ext cx="37407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Helvetica" panose="020B0604020202020204" pitchFamily="34" charset="0"/>
              </a:rPr>
              <a:t>Most current definition for a gene</a:t>
            </a:r>
            <a:r>
              <a:rPr lang="en-US" altLang="en-US" sz="2400" dirty="0">
                <a:latin typeface="Helvetica" panose="020B0604020202020204" pitchFamily="34" charset="0"/>
              </a:rPr>
              <a:t>: A region of DNA whose final product is either a polypeptide or an RNA molecule</a:t>
            </a:r>
          </a:p>
        </p:txBody>
      </p:sp>
      <p:pic>
        <p:nvPicPr>
          <p:cNvPr id="78851" name="Picture 4" descr="17_25GeneExpressSummary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33350"/>
            <a:ext cx="5840412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2819400" cy="225908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mtClean="0">
                <a:solidFill>
                  <a:schemeClr val="tx1"/>
                </a:solidFill>
              </a:rPr>
              <a:t>A Summary of Protein Synthesis</a:t>
            </a:r>
            <a:br>
              <a:rPr lang="en-US" altLang="en-US" smtClean="0">
                <a:solidFill>
                  <a:schemeClr val="tx1"/>
                </a:solidFill>
              </a:rPr>
            </a:br>
            <a:r>
              <a:rPr lang="en-US" altLang="en-US" smtClean="0">
                <a:solidFill>
                  <a:schemeClr val="tx1"/>
                </a:solidFill>
              </a:rPr>
              <a:t>(p. 348)</a:t>
            </a:r>
          </a:p>
        </p:txBody>
      </p:sp>
    </p:spTree>
    <p:extLst>
      <p:ext uri="{BB962C8B-B14F-4D97-AF65-F5344CB8AC3E}">
        <p14:creationId xmlns:p14="http://schemas.microsoft.com/office/powerpoint/2010/main" val="146712242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324196" y="1143000"/>
            <a:ext cx="10267604" cy="5562600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Bacteria can respond to environmental change by </a:t>
            </a:r>
            <a:r>
              <a:rPr lang="en-US" altLang="en-US" sz="2600" dirty="0">
                <a:solidFill>
                  <a:srgbClr val="0070C0"/>
                </a:solidFill>
              </a:rPr>
              <a:t>regulating </a:t>
            </a:r>
            <a:r>
              <a:rPr lang="en-US" altLang="en-US" sz="2600" u="sng" dirty="0">
                <a:solidFill>
                  <a:srgbClr val="0070C0"/>
                </a:solidFill>
              </a:rPr>
              <a:t>transcription</a:t>
            </a:r>
            <a:r>
              <a:rPr lang="en-US" altLang="en-US" sz="2600" dirty="0">
                <a:solidFill>
                  <a:srgbClr val="0070C0"/>
                </a:solidFill>
              </a:rPr>
              <a:t> </a:t>
            </a:r>
            <a:r>
              <a:rPr lang="en-US" altLang="en-US" sz="2600" dirty="0"/>
              <a:t>(to make more or less protein/RNA)</a:t>
            </a:r>
          </a:p>
          <a:p>
            <a:pPr eaLnBrk="1" hangingPunct="1"/>
            <a:r>
              <a:rPr lang="en-US" altLang="en-US" sz="2600" dirty="0"/>
              <a:t>Bacteria have genes clustered into units called </a:t>
            </a:r>
            <a:r>
              <a:rPr lang="en-US" altLang="en-US" sz="2600" u="sng" dirty="0">
                <a:solidFill>
                  <a:srgbClr val="FF0000"/>
                </a:solidFill>
              </a:rPr>
              <a:t>operons</a:t>
            </a:r>
            <a:r>
              <a:rPr lang="en-US" altLang="en-US" sz="2600" dirty="0"/>
              <a:t>. </a:t>
            </a:r>
          </a:p>
          <a:p>
            <a:pPr eaLnBrk="1" hangingPunct="1"/>
            <a:r>
              <a:rPr lang="en-US" altLang="en-US" sz="2600" dirty="0"/>
              <a:t>Operons can be regulated.  </a:t>
            </a:r>
          </a:p>
          <a:p>
            <a:pPr lvl="1" eaLnBrk="1" hangingPunct="1"/>
            <a:r>
              <a:rPr lang="en-US" altLang="en-US" sz="2200" dirty="0"/>
              <a:t>Turned off: </a:t>
            </a:r>
            <a:r>
              <a:rPr lang="en-US" altLang="en-US" sz="2200" dirty="0">
                <a:solidFill>
                  <a:srgbClr val="FF0000"/>
                </a:solidFill>
              </a:rPr>
              <a:t>repressed/inhibited .</a:t>
            </a:r>
          </a:p>
          <a:p>
            <a:pPr lvl="1" eaLnBrk="1" hangingPunct="1"/>
            <a:r>
              <a:rPr lang="en-US" altLang="en-US" sz="2200" dirty="0"/>
              <a:t>Turned on: </a:t>
            </a:r>
            <a:r>
              <a:rPr lang="en-US" altLang="en-US" sz="2200" dirty="0">
                <a:solidFill>
                  <a:srgbClr val="FF0000"/>
                </a:solidFill>
              </a:rPr>
              <a:t>induced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en-US" sz="3600" b="1" dirty="0"/>
              <a:t>Bacterial control of gene expression</a:t>
            </a:r>
          </a:p>
        </p:txBody>
      </p:sp>
      <p:pic>
        <p:nvPicPr>
          <p:cNvPr id="5" name="Picture 4" descr="18_UN01Summary_C1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21151"/>
            <a:ext cx="40005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63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881063"/>
            <a:ext cx="8915400" cy="5562600"/>
          </a:xfrm>
        </p:spPr>
        <p:txBody>
          <a:bodyPr>
            <a:noAutofit/>
          </a:bodyPr>
          <a:lstStyle/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Operon</a:t>
            </a:r>
            <a:r>
              <a:rPr lang="en-US" sz="2600" dirty="0"/>
              <a:t>: cluster of related genes with on/off switch</a:t>
            </a:r>
          </a:p>
          <a:p>
            <a:pPr eaLnBrk="1" hangingPunct="1">
              <a:defRPr/>
            </a:pPr>
            <a:endParaRPr lang="en-US" sz="2600" dirty="0"/>
          </a:p>
          <a:p>
            <a:pPr eaLnBrk="1" hangingPunct="1">
              <a:defRPr/>
            </a:pPr>
            <a:endParaRPr lang="en-US" sz="2600" dirty="0"/>
          </a:p>
          <a:p>
            <a:pPr eaLnBrk="1" hangingPunct="1">
              <a:defRPr/>
            </a:pPr>
            <a:endParaRPr lang="en-US" sz="2600" dirty="0"/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endParaRPr lang="en-US" sz="2600" dirty="0"/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endParaRPr lang="en-US" sz="2600" dirty="0"/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endParaRPr lang="en-US" sz="2600" dirty="0"/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endParaRPr lang="en-US" sz="2600" dirty="0"/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en-US" sz="2600" dirty="0"/>
              <a:t>Three Parts:</a:t>
            </a:r>
          </a:p>
          <a:p>
            <a:pPr marL="849313" lvl="1" indent="-457200">
              <a:buFont typeface="Lucida Sans Unicode" pitchFamily="34" charset="0"/>
              <a:buAutoNum type="arabicPeriod"/>
              <a:defRPr/>
            </a:pPr>
            <a:r>
              <a:rPr lang="en-US" sz="2600" b="1" u="sng" dirty="0">
                <a:solidFill>
                  <a:srgbClr val="7030A0"/>
                </a:solidFill>
              </a:rPr>
              <a:t>P</a:t>
            </a:r>
            <a:r>
              <a:rPr lang="en-US" sz="2600" b="1" dirty="0">
                <a:solidFill>
                  <a:srgbClr val="7030A0"/>
                </a:solidFill>
              </a:rPr>
              <a:t>romoter</a:t>
            </a:r>
            <a:r>
              <a:rPr lang="en-US" sz="2600" dirty="0"/>
              <a:t> – where RNA polymerase attaches</a:t>
            </a:r>
          </a:p>
          <a:p>
            <a:pPr marL="849313" lvl="1" indent="-457200">
              <a:buFont typeface="Lucida Sans Unicode" pitchFamily="34" charset="0"/>
              <a:buAutoNum type="arabicPeriod"/>
              <a:defRPr/>
            </a:pPr>
            <a:r>
              <a:rPr lang="en-US" sz="2600" b="1" u="sng" dirty="0">
                <a:solidFill>
                  <a:srgbClr val="7030A0"/>
                </a:solidFill>
              </a:rPr>
              <a:t>O</a:t>
            </a:r>
            <a:r>
              <a:rPr lang="en-US" sz="2600" b="1" dirty="0">
                <a:solidFill>
                  <a:srgbClr val="7030A0"/>
                </a:solidFill>
              </a:rPr>
              <a:t>perator</a:t>
            </a:r>
            <a:r>
              <a:rPr lang="en-US" sz="2600" dirty="0"/>
              <a:t> – </a:t>
            </a:r>
            <a:r>
              <a:rPr lang="ja-JP" altLang="en-US" sz="2600" dirty="0"/>
              <a:t>“</a:t>
            </a:r>
            <a:r>
              <a:rPr lang="en-US" altLang="ja-JP" sz="2600" dirty="0"/>
              <a:t>on/off</a:t>
            </a:r>
            <a:r>
              <a:rPr lang="ja-JP" altLang="en-US" sz="2600" dirty="0"/>
              <a:t>”</a:t>
            </a:r>
            <a:r>
              <a:rPr lang="en-US" altLang="ja-JP" sz="2600" dirty="0"/>
              <a:t>, controls access of RNA poly</a:t>
            </a:r>
          </a:p>
          <a:p>
            <a:pPr marL="849313" lvl="1" indent="-457200">
              <a:buFont typeface="Lucida Sans Unicode" pitchFamily="34" charset="0"/>
              <a:buAutoNum type="arabicPeriod"/>
              <a:defRPr/>
            </a:pPr>
            <a:r>
              <a:rPr lang="en-US" sz="2600" b="1" u="sng" dirty="0">
                <a:solidFill>
                  <a:srgbClr val="7030A0"/>
                </a:solidFill>
              </a:rPr>
              <a:t>G</a:t>
            </a:r>
            <a:r>
              <a:rPr lang="en-US" sz="2600" b="1" dirty="0">
                <a:solidFill>
                  <a:srgbClr val="7030A0"/>
                </a:solidFill>
              </a:rPr>
              <a:t>enes </a:t>
            </a:r>
            <a:r>
              <a:rPr lang="en-US" sz="2600" dirty="0"/>
              <a:t>– code for related enzymes in a pathway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9300" y="12569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Bacterial control of gene expression</a:t>
            </a:r>
          </a:p>
        </p:txBody>
      </p:sp>
      <p:pic>
        <p:nvPicPr>
          <p:cNvPr id="5" name="Picture 4" descr="18_UN01Summary_C1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84350"/>
            <a:ext cx="43434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82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40150" y="100013"/>
            <a:ext cx="6781800" cy="1295400"/>
          </a:xfrm>
        </p:spPr>
        <p:txBody>
          <a:bodyPr>
            <a:noAutofit/>
          </a:bodyPr>
          <a:lstStyle/>
          <a:p>
            <a:pPr marL="365760" indent="-256032">
              <a:buNone/>
              <a:defRPr/>
            </a:pPr>
            <a:r>
              <a:rPr lang="en-US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Regulatory gene</a:t>
            </a:r>
            <a:r>
              <a:rPr lang="en-US" dirty="0"/>
              <a:t>: produces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repressor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protein that binds to operator to block RNA polymerase and turn operon off</a:t>
            </a:r>
          </a:p>
        </p:txBody>
      </p:sp>
      <p:pic>
        <p:nvPicPr>
          <p:cNvPr id="21507" name="Picture 5" descr="18_03aTrpOperon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81214"/>
            <a:ext cx="8547100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/>
          <p:nvPr/>
        </p:nvSpPr>
        <p:spPr>
          <a:xfrm rot="855709">
            <a:off x="3397250" y="615950"/>
            <a:ext cx="292100" cy="225583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u="sng" dirty="0"/>
              <a:t>Repressible </a:t>
            </a:r>
            <a:r>
              <a:rPr lang="en-US" sz="4000" u="sng" dirty="0" err="1"/>
              <a:t>Operon</a:t>
            </a:r>
            <a:endParaRPr lang="en-US" sz="40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0575" y="1066800"/>
            <a:ext cx="9770225" cy="4940300"/>
          </a:xfrm>
        </p:spPr>
        <p:txBody>
          <a:bodyPr>
            <a:normAutofit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Normally ON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Anabolic (builds organic molecules)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Organic molecule product acts as </a:t>
            </a:r>
            <a:r>
              <a:rPr lang="en-US" b="1" u="sng" dirty="0" smtClean="0">
                <a:solidFill>
                  <a:srgbClr val="D94111"/>
                </a:solidFill>
                <a:ea typeface="+mn-ea"/>
                <a:cs typeface="+mn-cs"/>
              </a:rPr>
              <a:t>corepressor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  <a:sym typeface="Wingdings" pitchFamily="2" charset="2"/>
              </a:rPr>
              <a:t> binds to </a:t>
            </a:r>
            <a:r>
              <a:rPr lang="en-US" b="1" dirty="0">
                <a:solidFill>
                  <a:srgbClr val="D94111"/>
                </a:solidFill>
                <a:ea typeface="+mn-ea"/>
                <a:cs typeface="+mn-cs"/>
                <a:sym typeface="Wingdings" pitchFamily="2" charset="2"/>
              </a:rPr>
              <a:t>repressor</a:t>
            </a:r>
            <a:r>
              <a:rPr lang="en-US" dirty="0" smtClean="0">
                <a:ea typeface="+mn-ea"/>
                <a:cs typeface="+mn-cs"/>
                <a:sym typeface="Wingdings" pitchFamily="2" charset="2"/>
              </a:rPr>
              <a:t> protein to </a:t>
            </a:r>
            <a:r>
              <a:rPr lang="en-US" b="1" dirty="0" smtClean="0">
                <a:solidFill>
                  <a:srgbClr val="D94111"/>
                </a:solidFill>
                <a:ea typeface="+mn-ea"/>
                <a:cs typeface="+mn-cs"/>
                <a:sym typeface="Wingdings" pitchFamily="2" charset="2"/>
              </a:rPr>
              <a:t>activate</a:t>
            </a:r>
            <a:r>
              <a:rPr lang="en-US" dirty="0" smtClean="0">
                <a:ea typeface="+mn-ea"/>
                <a:cs typeface="+mn-cs"/>
                <a:sym typeface="Wingdings" pitchFamily="2" charset="2"/>
              </a:rPr>
              <a:t> it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dirty="0" err="1" smtClean="0">
                <a:ea typeface="+mn-ea"/>
                <a:cs typeface="+mn-cs"/>
                <a:sym typeface="Wingdings" pitchFamily="2" charset="2"/>
              </a:rPr>
              <a:t>Operon</a:t>
            </a:r>
            <a:r>
              <a:rPr lang="en-US" dirty="0" smtClean="0">
                <a:ea typeface="+mn-ea"/>
                <a:cs typeface="+mn-cs"/>
                <a:sym typeface="Wingdings" pitchFamily="2" charset="2"/>
              </a:rPr>
              <a:t> is turned OFF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dirty="0" err="1" smtClean="0">
                <a:ea typeface="+mn-ea"/>
                <a:cs typeface="+mn-cs"/>
                <a:sym typeface="Wingdings" pitchFamily="2" charset="2"/>
              </a:rPr>
              <a:t>Eg</a:t>
            </a:r>
            <a:r>
              <a:rPr lang="en-US" dirty="0" smtClean="0">
                <a:ea typeface="+mn-ea"/>
                <a:cs typeface="+mn-cs"/>
                <a:sym typeface="Wingdings" pitchFamily="2" charset="2"/>
              </a:rPr>
              <a:t>. </a:t>
            </a:r>
            <a:r>
              <a:rPr lang="en-US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  <a:sym typeface="Wingdings" pitchFamily="2" charset="2"/>
              </a:rPr>
              <a:t>trp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  <a:sym typeface="Wingdings" pitchFamily="2" charset="2"/>
              </a:rPr>
              <a:t>operon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23556" name="Picture 5" descr="18_UN02Summary_C1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64" y="3872838"/>
            <a:ext cx="8547100" cy="2554287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0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16_22aChromatinPacking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68400"/>
            <a:ext cx="91440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6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18_03_TrpOperon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136525"/>
            <a:ext cx="854710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0" y="4267201"/>
            <a:ext cx="3810000" cy="1020763"/>
          </a:xfrm>
          <a:prstGeom prst="roundRect">
            <a:avLst/>
          </a:prstGeom>
          <a:solidFill>
            <a:srgbClr val="D941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rPr>
              <a:t>trp</a:t>
            </a:r>
            <a:r>
              <a:rPr lang="en-US" sz="5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rPr>
              <a:t> operon</a:t>
            </a:r>
          </a:p>
        </p:txBody>
      </p:sp>
    </p:spTree>
    <p:extLst>
      <p:ext uri="{BB962C8B-B14F-4D97-AF65-F5344CB8AC3E}">
        <p14:creationId xmlns:p14="http://schemas.microsoft.com/office/powerpoint/2010/main" val="27409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u="sng" dirty="0"/>
              <a:t>Inducible </a:t>
            </a:r>
            <a:r>
              <a:rPr lang="en-US" sz="4000" u="sng" dirty="0" err="1"/>
              <a:t>Operon</a:t>
            </a:r>
            <a:endParaRPr lang="en-US" sz="40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4073" y="925513"/>
            <a:ext cx="9836727" cy="4940300"/>
          </a:xfrm>
        </p:spPr>
        <p:txBody>
          <a:bodyPr>
            <a:normAutofit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Normally OFF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Catabolic (break down food for energy)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Repressor is active </a:t>
            </a:r>
            <a:r>
              <a:rPr lang="en-US" dirty="0" smtClean="0">
                <a:ea typeface="+mn-ea"/>
                <a:cs typeface="+mn-cs"/>
                <a:sym typeface="Wingdings" pitchFamily="2" charset="2"/>
              </a:rPr>
              <a:t>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inducer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molecule </a:t>
            </a:r>
            <a:r>
              <a:rPr lang="en-US" dirty="0" smtClean="0">
                <a:ea typeface="+mn-ea"/>
                <a:cs typeface="+mn-cs"/>
              </a:rPr>
              <a:t>binds to and </a:t>
            </a:r>
            <a:r>
              <a:rPr lang="en-US" b="1" dirty="0" smtClean="0">
                <a:solidFill>
                  <a:srgbClr val="00B050"/>
                </a:solidFill>
                <a:ea typeface="+mn-ea"/>
                <a:cs typeface="+mn-cs"/>
              </a:rPr>
              <a:t>inactivates</a:t>
            </a:r>
            <a:r>
              <a:rPr lang="en-US" dirty="0" smtClean="0">
                <a:ea typeface="+mn-ea"/>
                <a:cs typeface="+mn-cs"/>
              </a:rPr>
              <a:t> repressor protein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  <a:sym typeface="Wingdings" pitchFamily="2" charset="2"/>
              </a:rPr>
              <a:t>Operon is turned ON and RNA polymerase can transcribe genes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dirty="0" err="1" smtClean="0">
                <a:ea typeface="+mn-ea"/>
                <a:cs typeface="+mn-cs"/>
                <a:sym typeface="Wingdings" pitchFamily="2" charset="2"/>
              </a:rPr>
              <a:t>Eg</a:t>
            </a:r>
            <a:r>
              <a:rPr lang="en-US" dirty="0" smtClean="0">
                <a:ea typeface="+mn-ea"/>
                <a:cs typeface="+mn-cs"/>
                <a:sym typeface="Wingdings" pitchFamily="2" charset="2"/>
              </a:rPr>
              <a:t>. </a:t>
            </a:r>
            <a:r>
              <a:rPr lang="en-US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  <a:sym typeface="Wingdings" pitchFamily="2" charset="2"/>
              </a:rPr>
              <a:t>lac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  <a:sym typeface="Wingdings" pitchFamily="2" charset="2"/>
              </a:rPr>
              <a:t>operon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25604" name="Picture 4" descr="18_UN03Summary_C1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879" y="3974869"/>
            <a:ext cx="8547100" cy="2560638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72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18_04_LacOperon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36525"/>
            <a:ext cx="835025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0" y="1189038"/>
            <a:ext cx="3810000" cy="102076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rPr>
              <a:t>lac</a:t>
            </a:r>
            <a:r>
              <a:rPr lang="en-US" sz="5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rPr>
              <a:t> operon</a:t>
            </a:r>
          </a:p>
        </p:txBody>
      </p:sp>
    </p:spTree>
    <p:extLst>
      <p:ext uri="{BB962C8B-B14F-4D97-AF65-F5344CB8AC3E}">
        <p14:creationId xmlns:p14="http://schemas.microsoft.com/office/powerpoint/2010/main" val="418399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467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>
                <a:ea typeface="MS PGothic" panose="020B0600070205080204" pitchFamily="34" charset="-128"/>
              </a:rPr>
              <a:t>Gene Regulation:</a:t>
            </a:r>
            <a:br>
              <a:rPr lang="en-US" sz="3600" dirty="0">
                <a:ea typeface="MS PGothic" panose="020B0600070205080204" pitchFamily="34" charset="-128"/>
              </a:rPr>
            </a:br>
            <a:r>
              <a:rPr lang="en-US" sz="3600" dirty="0">
                <a:ea typeface="MS PGothic" panose="020B0600070205080204" pitchFamily="34" charset="-128"/>
              </a:rPr>
              <a:t>Positive vs. Negative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396" y="2190404"/>
            <a:ext cx="10432473" cy="3916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i="1" u="sng" dirty="0">
                <a:solidFill>
                  <a:srgbClr val="FF0000"/>
                </a:solidFill>
                <a:ea typeface="MS PGothic" panose="020B0600070205080204" pitchFamily="34" charset="-128"/>
              </a:rPr>
              <a:t>Negative control</a:t>
            </a:r>
            <a:r>
              <a:rPr lang="en-US" sz="3600" dirty="0">
                <a:ea typeface="MS PGothic" panose="020B0600070205080204" pitchFamily="34" charset="-128"/>
              </a:rPr>
              <a:t>: operons are switched 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off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 </a:t>
            </a:r>
            <a:r>
              <a:rPr lang="en-US" sz="3600" dirty="0">
                <a:ea typeface="MS PGothic" panose="020B0600070205080204" pitchFamily="34" charset="-128"/>
              </a:rPr>
              <a:t>by active form of repressor protein</a:t>
            </a:r>
          </a:p>
          <a:p>
            <a:pPr lvl="1">
              <a:defRPr/>
            </a:pPr>
            <a:r>
              <a:rPr lang="en-US" sz="3200" dirty="0" err="1">
                <a:ea typeface="MS PGothic" panose="020B0600070205080204" pitchFamily="34" charset="-128"/>
              </a:rPr>
              <a:t>Eg</a:t>
            </a:r>
            <a:r>
              <a:rPr lang="en-US" sz="3200" dirty="0">
                <a:ea typeface="MS PGothic" panose="020B0600070205080204" pitchFamily="34" charset="-128"/>
              </a:rPr>
              <a:t>. </a:t>
            </a:r>
            <a:r>
              <a:rPr lang="en-US" sz="3200" i="1" dirty="0" err="1">
                <a:ea typeface="MS PGothic" panose="020B0600070205080204" pitchFamily="34" charset="-128"/>
              </a:rPr>
              <a:t>trp</a:t>
            </a:r>
            <a:r>
              <a:rPr lang="en-US" sz="3200" dirty="0">
                <a:ea typeface="MS PGothic" panose="020B0600070205080204" pitchFamily="34" charset="-128"/>
              </a:rPr>
              <a:t> operon, </a:t>
            </a:r>
            <a:r>
              <a:rPr lang="en-US" sz="3200" i="1" dirty="0">
                <a:ea typeface="MS PGothic" panose="020B0600070205080204" pitchFamily="34" charset="-128"/>
              </a:rPr>
              <a:t>lac</a:t>
            </a:r>
            <a:r>
              <a:rPr lang="en-US" sz="3200" dirty="0">
                <a:ea typeface="MS PGothic" panose="020B0600070205080204" pitchFamily="34" charset="-128"/>
              </a:rPr>
              <a:t> operon</a:t>
            </a:r>
          </a:p>
          <a:p>
            <a:pPr lvl="1">
              <a:defRPr/>
            </a:pPr>
            <a:endParaRPr lang="en-US" sz="3200" dirty="0">
              <a:ea typeface="MS PGothic" panose="020B0600070205080204" pitchFamily="34" charset="-128"/>
            </a:endParaRPr>
          </a:p>
          <a:p>
            <a:pPr>
              <a:defRPr/>
            </a:pPr>
            <a:r>
              <a:rPr lang="en-US" sz="3600" i="1" u="sng" dirty="0">
                <a:solidFill>
                  <a:srgbClr val="FF0000"/>
                </a:solidFill>
                <a:ea typeface="MS PGothic" panose="020B0600070205080204" pitchFamily="34" charset="-128"/>
              </a:rPr>
              <a:t>Positive control</a:t>
            </a:r>
            <a:r>
              <a:rPr lang="en-US" sz="3600" dirty="0">
                <a:ea typeface="MS PGothic" panose="020B0600070205080204" pitchFamily="34" charset="-128"/>
              </a:rPr>
              <a:t>: regulatory protein interacts directly with genome to 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increase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 </a:t>
            </a:r>
            <a:r>
              <a:rPr lang="en-US" sz="3600" dirty="0">
                <a:ea typeface="MS PGothic" panose="020B0600070205080204" pitchFamily="34" charset="-128"/>
              </a:rPr>
              <a:t>transcription</a:t>
            </a:r>
          </a:p>
          <a:p>
            <a:pPr lvl="1">
              <a:defRPr/>
            </a:pPr>
            <a:r>
              <a:rPr lang="en-US" sz="3200" dirty="0" err="1">
                <a:ea typeface="MS PGothic" panose="020B0600070205080204" pitchFamily="34" charset="-128"/>
              </a:rPr>
              <a:t>Eg</a:t>
            </a:r>
            <a:r>
              <a:rPr lang="en-US" sz="3200" dirty="0">
                <a:ea typeface="MS PGothic" panose="020B0600070205080204" pitchFamily="34" charset="-128"/>
              </a:rPr>
              <a:t>. </a:t>
            </a:r>
            <a:r>
              <a:rPr lang="en-US" sz="3200" dirty="0" err="1">
                <a:ea typeface="MS PGothic" panose="020B0600070205080204" pitchFamily="34" charset="-128"/>
              </a:rPr>
              <a:t>cAMP</a:t>
            </a:r>
            <a:r>
              <a:rPr lang="en-US" sz="3200" dirty="0">
                <a:ea typeface="MS PGothic" panose="020B0600070205080204" pitchFamily="34" charset="-128"/>
              </a:rPr>
              <a:t> &amp; CAP</a:t>
            </a:r>
          </a:p>
        </p:txBody>
      </p:sp>
    </p:spTree>
    <p:extLst>
      <p:ext uri="{BB962C8B-B14F-4D97-AF65-F5344CB8AC3E}">
        <p14:creationId xmlns:p14="http://schemas.microsoft.com/office/powerpoint/2010/main" val="297664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18_06_EukGenExpRegulation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1"/>
            <a:ext cx="3011488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714999" y="1981200"/>
            <a:ext cx="5133109" cy="20875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Eukaryotic gene expression regulated at </a:t>
            </a:r>
            <a:r>
              <a:rPr lang="en-US" u="sng" dirty="0" smtClean="0">
                <a:solidFill>
                  <a:srgbClr val="0070C0"/>
                </a:solidFill>
                <a:ea typeface="+mj-ea"/>
                <a:cs typeface="+mj-cs"/>
              </a:rPr>
              <a:t>different stages</a:t>
            </a:r>
            <a:endParaRPr lang="en-US" u="sng" dirty="0">
              <a:solidFill>
                <a:srgbClr val="0070C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62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37514" y="701040"/>
            <a:ext cx="6849686" cy="6248400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400" u="sng" dirty="0"/>
              <a:t>Chromatin Structure</a:t>
            </a:r>
            <a:r>
              <a:rPr lang="en-US" altLang="en-US" sz="2400" dirty="0"/>
              <a:t>:</a:t>
            </a:r>
          </a:p>
          <a:p>
            <a:pPr eaLnBrk="1" hangingPunct="1"/>
            <a:r>
              <a:rPr lang="en-US" altLang="en-US" sz="2400" dirty="0"/>
              <a:t>Tightly bound DNA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less accessible for transcription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b="1" u="sng" dirty="0">
                <a:solidFill>
                  <a:srgbClr val="7030A0"/>
                </a:solidFill>
              </a:rPr>
              <a:t>DNA methylation</a:t>
            </a:r>
            <a:r>
              <a:rPr lang="en-US" altLang="en-US" sz="2400" dirty="0"/>
              <a:t>: </a:t>
            </a:r>
            <a:endParaRPr lang="en-US" altLang="en-US" sz="2400" dirty="0" smtClean="0"/>
          </a:p>
          <a:p>
            <a:pPr lvl="1"/>
            <a:r>
              <a:rPr lang="en-US" altLang="en-US" sz="2000" dirty="0" smtClean="0"/>
              <a:t>methyl </a:t>
            </a:r>
            <a:r>
              <a:rPr lang="en-US" altLang="en-US" sz="2000" dirty="0"/>
              <a:t>groups added to </a:t>
            </a:r>
            <a:r>
              <a:rPr lang="en-US" altLang="en-US" sz="2000" dirty="0" smtClean="0"/>
              <a:t>DNA</a:t>
            </a:r>
          </a:p>
          <a:p>
            <a:pPr lvl="1"/>
            <a:r>
              <a:rPr lang="en-US" altLang="en-US" sz="2000" dirty="0" smtClean="0"/>
              <a:t>keeps DNA/chromosome tightly packed, unaccusable</a:t>
            </a:r>
          </a:p>
          <a:p>
            <a:pPr lvl="1"/>
            <a:r>
              <a:rPr lang="en-US" altLang="en-US" sz="2000" dirty="0" err="1" smtClean="0">
                <a:sym typeface="Symbol" panose="05050102010706020507" pitchFamily="18" charset="2"/>
              </a:rPr>
              <a:t>dec.</a:t>
            </a:r>
            <a:r>
              <a:rPr lang="en-US" altLang="en-US" sz="2000" dirty="0" smtClean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transcription 	</a:t>
            </a:r>
            <a:endParaRPr lang="en-US" altLang="en-US" sz="2000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(</a:t>
            </a:r>
            <a:r>
              <a:rPr lang="en-US" altLang="en-US" sz="1600" dirty="0">
                <a:solidFill>
                  <a:srgbClr val="FF0000"/>
                </a:solidFill>
                <a:sym typeface="Symbol" panose="05050102010706020507" pitchFamily="18" charset="2"/>
              </a:rPr>
              <a:t>turns genes off)</a:t>
            </a:r>
          </a:p>
          <a:p>
            <a:pPr eaLnBrk="1" hangingPunct="1"/>
            <a:endParaRPr lang="en-US" altLang="en-US" sz="24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400" b="1" u="sng" dirty="0">
                <a:solidFill>
                  <a:srgbClr val="7030A0"/>
                </a:solidFill>
                <a:sym typeface="Symbol" panose="05050102010706020507" pitchFamily="18" charset="2"/>
              </a:rPr>
              <a:t>Histone acetylation</a:t>
            </a:r>
            <a:r>
              <a:rPr lang="en-US" altLang="en-US" sz="2400" dirty="0">
                <a:sym typeface="Symbol" panose="05050102010706020507" pitchFamily="18" charset="2"/>
              </a:rPr>
              <a:t>: </a:t>
            </a:r>
            <a:endParaRPr lang="en-US" altLang="en-US" sz="2400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sz="2000" dirty="0" smtClean="0">
                <a:sym typeface="Symbol" panose="05050102010706020507" pitchFamily="18" charset="2"/>
              </a:rPr>
              <a:t>acetyl </a:t>
            </a:r>
            <a:r>
              <a:rPr lang="en-US" altLang="en-US" sz="2000" dirty="0">
                <a:sym typeface="Symbol" panose="05050102010706020507" pitchFamily="18" charset="2"/>
              </a:rPr>
              <a:t>groups added to </a:t>
            </a:r>
            <a:r>
              <a:rPr lang="en-US" altLang="en-US" sz="2000" dirty="0" smtClean="0">
                <a:sym typeface="Symbol" panose="05050102010706020507" pitchFamily="18" charset="2"/>
              </a:rPr>
              <a:t>histones</a:t>
            </a:r>
          </a:p>
          <a:p>
            <a:pPr lvl="1"/>
            <a:r>
              <a:rPr lang="en-US" altLang="en-US" sz="2000" dirty="0" smtClean="0">
                <a:sym typeface="Symbol" panose="05050102010706020507" pitchFamily="18" charset="2"/>
              </a:rPr>
              <a:t>chromatin loosened – easily accessed</a:t>
            </a:r>
          </a:p>
          <a:p>
            <a:pPr lvl="1"/>
            <a:r>
              <a:rPr lang="en-US" altLang="en-US" sz="2000" dirty="0" err="1" smtClean="0">
                <a:sym typeface="Symbol" panose="05050102010706020507" pitchFamily="18" charset="2"/>
              </a:rPr>
              <a:t>inc.</a:t>
            </a:r>
            <a:r>
              <a:rPr lang="en-US" altLang="en-US" sz="2000" dirty="0" smtClean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transcription 		</a:t>
            </a:r>
            <a:endParaRPr lang="en-US" altLang="en-US" sz="2000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(</a:t>
            </a:r>
            <a:r>
              <a:rPr lang="en-US" altLang="en-US" sz="1600" dirty="0">
                <a:solidFill>
                  <a:srgbClr val="FF0000"/>
                </a:solidFill>
                <a:sym typeface="Symbol" panose="05050102010706020507" pitchFamily="18" charset="2"/>
              </a:rPr>
              <a:t>turns genes on)</a:t>
            </a:r>
            <a:endParaRPr lang="en-US" altLang="en-US" sz="1600" dirty="0">
              <a:solidFill>
                <a:srgbClr val="FF0000"/>
              </a:solidFill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34819" name="Picture 2" descr="18_06aEukGenExpRegulation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92" y="1226129"/>
            <a:ext cx="4075112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 rot="2579048">
            <a:off x="3963988" y="212725"/>
            <a:ext cx="838200" cy="1676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4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5319453" y="631767"/>
            <a:ext cx="6376554" cy="2793077"/>
          </a:xfrm>
        </p:spPr>
        <p:txBody>
          <a:bodyPr>
            <a:noAutofit/>
          </a:bodyPr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1800" u="sng" dirty="0"/>
              <a:t>Transcription Initiation</a:t>
            </a:r>
            <a:r>
              <a:rPr lang="en-US" altLang="en-US" sz="1800" dirty="0"/>
              <a:t>:</a:t>
            </a:r>
          </a:p>
          <a:p>
            <a:pPr eaLnBrk="1" hangingPunct="1"/>
            <a:r>
              <a:rPr lang="en-US" altLang="en-US" sz="1800" dirty="0"/>
              <a:t>Specific transcription factors (activators or repressors) bind to </a:t>
            </a:r>
            <a:r>
              <a:rPr lang="en-US" altLang="en-US" sz="1800" b="1" dirty="0">
                <a:solidFill>
                  <a:srgbClr val="C43CB4"/>
                </a:solidFill>
              </a:rPr>
              <a:t>control elements (enhancer region)</a:t>
            </a:r>
          </a:p>
          <a:p>
            <a:pPr eaLnBrk="1" hangingPunct="1"/>
            <a:endParaRPr lang="en-US" altLang="en-US" sz="1800" b="1" dirty="0">
              <a:solidFill>
                <a:srgbClr val="C43CB4"/>
              </a:solidFill>
            </a:endParaRPr>
          </a:p>
          <a:p>
            <a:pPr eaLnBrk="1" hangingPunct="1"/>
            <a:r>
              <a:rPr lang="en-US" altLang="en-US" sz="1800" b="1" u="sng" dirty="0">
                <a:solidFill>
                  <a:srgbClr val="007A37"/>
                </a:solidFill>
              </a:rPr>
              <a:t>Activators</a:t>
            </a:r>
            <a:r>
              <a:rPr lang="en-US" altLang="en-US" sz="1800" dirty="0"/>
              <a:t>: increase transcription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r>
              <a:rPr lang="en-US" altLang="en-US" sz="1800" b="1" u="sng" dirty="0">
                <a:solidFill>
                  <a:srgbClr val="C00000"/>
                </a:solidFill>
              </a:rPr>
              <a:t>Repressors</a:t>
            </a:r>
            <a:r>
              <a:rPr lang="en-US" altLang="en-US" sz="1800" dirty="0"/>
              <a:t>: decrease transcription</a:t>
            </a:r>
          </a:p>
          <a:p>
            <a:pPr eaLnBrk="1" hangingPunct="1"/>
            <a:endParaRPr lang="en-US" altLang="en-US" sz="1800" dirty="0"/>
          </a:p>
        </p:txBody>
      </p:sp>
      <p:pic>
        <p:nvPicPr>
          <p:cNvPr id="38915" name="Picture 2" descr="18_06aEukGenExpRegulation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3" y="914400"/>
            <a:ext cx="4075112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 rot="4098196">
            <a:off x="4058049" y="2299856"/>
            <a:ext cx="838200" cy="14795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2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3" descr="18_06bEukGenExpRegulation-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706" y="2026444"/>
            <a:ext cx="4194175" cy="45259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j-ea"/>
              <a:cs typeface="+mj-cs"/>
            </a:endParaRPr>
          </a:p>
        </p:txBody>
      </p:sp>
      <p:sp>
        <p:nvSpPr>
          <p:cNvPr id="5" name="Down Arrow 4"/>
          <p:cNvSpPr/>
          <p:nvPr/>
        </p:nvSpPr>
        <p:spPr>
          <a:xfrm rot="5400000">
            <a:off x="4719060" y="1914310"/>
            <a:ext cx="838200" cy="13049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248400" y="2362200"/>
            <a:ext cx="4419600" cy="3962400"/>
          </a:xfrm>
          <a:prstGeom prst="rect">
            <a:avLst/>
          </a:prstGeom>
        </p:spPr>
        <p:txBody>
          <a:bodyPr/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800" u="sng" dirty="0"/>
              <a:t>Regulation of mRNA</a:t>
            </a:r>
            <a:r>
              <a:rPr lang="en-US" sz="2800" dirty="0"/>
              <a:t>: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 RNAs (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miRNAs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C4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interfering RNAs (</a:t>
            </a:r>
            <a:r>
              <a:rPr lang="en-US" sz="2800" b="1" dirty="0" err="1">
                <a:solidFill>
                  <a:srgbClr val="C4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siRNAs</a:t>
            </a:r>
            <a:r>
              <a:rPr lang="en-US" sz="2800" b="1" dirty="0">
                <a:solidFill>
                  <a:srgbClr val="C4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800" dirty="0"/>
              <a:t>can bind to mRNA and degrade it or block translation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95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18_UN04aSummary_C2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36525"/>
            <a:ext cx="806450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18_UN04bSummary_C2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136525"/>
            <a:ext cx="839470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51297" y="857212"/>
            <a:ext cx="6818470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990850" algn="l"/>
              </a:tabLst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</a:t>
            </a:r>
            <a:r>
              <a:rPr lang="en-US" sz="28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cytoplasm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translation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regulated by: 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91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Major Steps of Replication: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98516" y="1600200"/>
            <a:ext cx="10831484" cy="4648200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SzPct val="100000"/>
              <a:buFont typeface="Tw Cen MT" panose="020B0602020104020603" pitchFamily="34" charset="0"/>
              <a:buAutoNum type="arabicPeriod"/>
            </a:pPr>
            <a:r>
              <a:rPr lang="en-US" altLang="en-US" sz="24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Helicase</a:t>
            </a:r>
            <a:r>
              <a:rPr lang="en-US" alt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:</a:t>
            </a:r>
            <a:r>
              <a:rPr lang="en-US" altLang="en-US" sz="2400" dirty="0">
                <a:solidFill>
                  <a:srgbClr val="FF66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sym typeface="Wingdings" panose="05000000000000000000" pitchFamily="2" charset="2"/>
              </a:rPr>
              <a:t>unwinds DNA at </a:t>
            </a:r>
            <a:r>
              <a:rPr lang="en-US" altLang="en-US" sz="2400" i="1" dirty="0">
                <a:solidFill>
                  <a:srgbClr val="0000FF"/>
                </a:solidFill>
                <a:sym typeface="Wingdings" panose="05000000000000000000" pitchFamily="2" charset="2"/>
              </a:rPr>
              <a:t>origins of replication</a:t>
            </a:r>
            <a:endParaRPr lang="en-US" altLang="en-US" sz="2400" i="1" dirty="0">
              <a:solidFill>
                <a:srgbClr val="0000FF"/>
              </a:solidFill>
            </a:endParaRPr>
          </a:p>
          <a:p>
            <a:pPr marL="514350" indent="-514350">
              <a:buClr>
                <a:schemeClr val="tx1"/>
              </a:buClr>
              <a:buSzPct val="100000"/>
              <a:buFont typeface="Tw Cen MT" panose="020B0602020104020603" pitchFamily="34" charset="0"/>
              <a:buAutoNum type="arabicPeriod"/>
            </a:pPr>
            <a:r>
              <a:rPr lang="en-US" altLang="en-US" sz="2400" dirty="0"/>
              <a:t>Initiation proteins separate 2 strands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/>
              <a:t>forms </a:t>
            </a:r>
            <a:r>
              <a:rPr lang="en-US" altLang="en-US" sz="2400" i="1" dirty="0">
                <a:solidFill>
                  <a:srgbClr val="0000FF"/>
                </a:solidFill>
              </a:rPr>
              <a:t>replication bubble</a:t>
            </a:r>
          </a:p>
          <a:p>
            <a:pPr marL="514350" indent="-514350">
              <a:buClr>
                <a:schemeClr val="tx1"/>
              </a:buClr>
              <a:buSzPct val="100000"/>
              <a:buFont typeface="Tw Cen MT" panose="020B0602020104020603" pitchFamily="34" charset="0"/>
              <a:buAutoNum type="arabicPeriod"/>
            </a:pPr>
            <a:r>
              <a:rPr lang="en-US" altLang="en-US" sz="2400" b="1" u="sng" dirty="0">
                <a:solidFill>
                  <a:srgbClr val="FF0000"/>
                </a:solidFill>
              </a:rPr>
              <a:t>Primase</a:t>
            </a:r>
            <a:r>
              <a:rPr lang="en-US" altLang="en-US" sz="2400" b="1" dirty="0">
                <a:solidFill>
                  <a:srgbClr val="FF0000"/>
                </a:solidFill>
              </a:rPr>
              <a:t>: </a:t>
            </a:r>
            <a:r>
              <a:rPr lang="en-US" altLang="en-US" sz="2400" dirty="0">
                <a:solidFill>
                  <a:srgbClr val="000000"/>
                </a:solidFill>
              </a:rPr>
              <a:t>puts down RNA primer to start replication</a:t>
            </a:r>
          </a:p>
          <a:p>
            <a:pPr marL="514350" indent="-514350">
              <a:buClr>
                <a:schemeClr val="tx1"/>
              </a:buClr>
              <a:buSzPct val="100000"/>
              <a:buFont typeface="Tw Cen MT" panose="020B0602020104020603" pitchFamily="34" charset="0"/>
              <a:buAutoNum type="arabicPeriod"/>
            </a:pPr>
            <a:r>
              <a:rPr lang="en-US" altLang="en-US" sz="2400" b="1" u="sng" dirty="0">
                <a:solidFill>
                  <a:srgbClr val="FF0000"/>
                </a:solidFill>
              </a:rPr>
              <a:t>DNA polymerase III</a:t>
            </a:r>
            <a:r>
              <a:rPr lang="en-US" altLang="en-US" sz="2400" b="1" dirty="0">
                <a:solidFill>
                  <a:srgbClr val="FF0000"/>
                </a:solidFill>
              </a:rPr>
              <a:t>: </a:t>
            </a:r>
            <a:r>
              <a:rPr lang="en-US" altLang="en-US" sz="2400" dirty="0"/>
              <a:t>adds complimentary bases to </a:t>
            </a:r>
            <a:r>
              <a:rPr lang="en-US" altLang="en-US" sz="2400" i="1" dirty="0">
                <a:solidFill>
                  <a:srgbClr val="0000FF"/>
                </a:solidFill>
              </a:rPr>
              <a:t>leading strand </a:t>
            </a:r>
            <a:r>
              <a:rPr lang="en-US" altLang="en-US" sz="2400" dirty="0"/>
              <a:t>(new DNA is made 5’ </a:t>
            </a:r>
            <a:r>
              <a:rPr lang="en-US" altLang="en-US" sz="2400" dirty="0">
                <a:sym typeface="Wingdings" panose="05000000000000000000" pitchFamily="2" charset="2"/>
              </a:rPr>
              <a:t> 3’)</a:t>
            </a:r>
          </a:p>
          <a:p>
            <a:pPr marL="514350" indent="-514350">
              <a:buClr>
                <a:schemeClr val="tx1"/>
              </a:buClr>
              <a:buSzPct val="100000"/>
              <a:buFont typeface="Tw Cen MT" panose="020B0602020104020603" pitchFamily="34" charset="0"/>
              <a:buAutoNum type="arabicPeriod"/>
            </a:pPr>
            <a:r>
              <a:rPr lang="en-US" altLang="en-US" sz="2400" i="1" dirty="0">
                <a:solidFill>
                  <a:srgbClr val="0000FF"/>
                </a:solidFill>
                <a:sym typeface="Wingdings" panose="05000000000000000000" pitchFamily="2" charset="2"/>
              </a:rPr>
              <a:t>Lagging strand </a:t>
            </a:r>
            <a:r>
              <a:rPr lang="en-US" altLang="en-US" sz="2400" dirty="0">
                <a:sym typeface="Wingdings" panose="05000000000000000000" pitchFamily="2" charset="2"/>
              </a:rPr>
              <a:t>grows in 3’5’ direction by the addition of </a:t>
            </a:r>
            <a:r>
              <a:rPr lang="en-US" altLang="en-US" sz="2400" i="1" dirty="0">
                <a:solidFill>
                  <a:srgbClr val="0000FF"/>
                </a:solidFill>
                <a:sym typeface="Wingdings" panose="05000000000000000000" pitchFamily="2" charset="2"/>
              </a:rPr>
              <a:t>Okazaki fragments</a:t>
            </a:r>
          </a:p>
          <a:p>
            <a:pPr marL="514350" indent="-514350">
              <a:buClr>
                <a:schemeClr val="tx1"/>
              </a:buClr>
              <a:buSzPct val="100000"/>
              <a:buFont typeface="Tw Cen MT" panose="020B0602020104020603" pitchFamily="34" charset="0"/>
              <a:buAutoNum type="arabicPeriod"/>
            </a:pPr>
            <a:r>
              <a:rPr lang="en-US" altLang="en-US" sz="24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DNA polymerase I</a:t>
            </a:r>
            <a:r>
              <a:rPr lang="en-US" alt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altLang="en-US" sz="2400" dirty="0">
                <a:sym typeface="Wingdings" panose="05000000000000000000" pitchFamily="2" charset="2"/>
              </a:rPr>
              <a:t>replaces RNA primers with DNA on lagging strand</a:t>
            </a:r>
          </a:p>
          <a:p>
            <a:pPr marL="514350" indent="-514350">
              <a:buClr>
                <a:schemeClr val="tx1"/>
              </a:buClr>
              <a:buSzPct val="100000"/>
              <a:buFont typeface="Tw Cen MT" panose="020B0602020104020603" pitchFamily="34" charset="0"/>
              <a:buAutoNum type="arabicPeriod"/>
            </a:pPr>
            <a:r>
              <a:rPr lang="en-US" altLang="en-US" sz="24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DNA ligase</a:t>
            </a:r>
            <a:r>
              <a:rPr lang="en-US" alt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altLang="en-US" sz="2400" dirty="0">
                <a:sym typeface="Wingdings" panose="05000000000000000000" pitchFamily="2" charset="2"/>
              </a:rPr>
              <a:t>seals fragments together </a:t>
            </a:r>
          </a:p>
          <a:p>
            <a:pPr marL="514350" indent="-514350">
              <a:buSzPct val="100000"/>
              <a:buFont typeface="Tw Cen MT" panose="020B0602020104020603" pitchFamily="34" charset="0"/>
              <a:buAutoNum type="arabicPeriod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107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 descr="18_UN05Summary_C3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314325"/>
            <a:ext cx="85471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8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623455" y="152400"/>
            <a:ext cx="10640290" cy="990600"/>
          </a:xfrm>
        </p:spPr>
        <p:txBody>
          <a:bodyPr/>
          <a:lstStyle/>
          <a:p>
            <a:r>
              <a:rPr lang="en-US" altLang="en-US" sz="3200" dirty="0"/>
              <a:t>1. </a:t>
            </a:r>
            <a:r>
              <a:rPr lang="en-US" altLang="en-US" sz="3200" dirty="0">
                <a:solidFill>
                  <a:srgbClr val="FF0000"/>
                </a:solidFill>
              </a:rPr>
              <a:t>Helicase</a:t>
            </a:r>
            <a:r>
              <a:rPr lang="en-US" altLang="en-US" sz="3200" dirty="0"/>
              <a:t> unwinds DNA at </a:t>
            </a:r>
            <a:r>
              <a:rPr lang="en-US" altLang="en-US" sz="3200" i="1" dirty="0">
                <a:solidFill>
                  <a:srgbClr val="0070C0"/>
                </a:solidFill>
              </a:rPr>
              <a:t>origins of replication</a:t>
            </a:r>
            <a:r>
              <a:rPr lang="en-US" altLang="en-US" sz="3200" dirty="0"/>
              <a:t> and creates </a:t>
            </a:r>
            <a:r>
              <a:rPr lang="en-US" altLang="en-US" sz="3200" i="1" dirty="0">
                <a:solidFill>
                  <a:srgbClr val="0070C0"/>
                </a:solidFill>
              </a:rPr>
              <a:t>replication forks</a:t>
            </a:r>
          </a:p>
        </p:txBody>
      </p:sp>
      <p:pic>
        <p:nvPicPr>
          <p:cNvPr id="60419" name="Content Placeholder 4" descr="16_12bReplicationOrigins-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455" y="1558636"/>
            <a:ext cx="7964487" cy="5100638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159730" y="1759527"/>
            <a:ext cx="528966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/>
              <a:t>2. </a:t>
            </a:r>
            <a:r>
              <a:rPr lang="en-US" altLang="en-US" sz="3200" dirty="0" smtClean="0">
                <a:solidFill>
                  <a:srgbClr val="FF0000"/>
                </a:solidFill>
              </a:rPr>
              <a:t>Replication bubble </a:t>
            </a:r>
            <a:r>
              <a:rPr lang="en-US" altLang="en-US" sz="3200" dirty="0" smtClean="0"/>
              <a:t>formed; held open by </a:t>
            </a:r>
            <a:r>
              <a:rPr lang="en-US" altLang="en-US" sz="3200" i="1" dirty="0" smtClean="0">
                <a:solidFill>
                  <a:srgbClr val="0070C0"/>
                </a:solidFill>
              </a:rPr>
              <a:t>single-stranded-binding proteins</a:t>
            </a:r>
            <a:endParaRPr lang="en-US" altLang="en-US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610600" cy="990600"/>
          </a:xfrm>
        </p:spPr>
        <p:txBody>
          <a:bodyPr/>
          <a:lstStyle/>
          <a:p>
            <a:r>
              <a:rPr lang="en-US" altLang="en-US" sz="3200" dirty="0" smtClean="0"/>
              <a:t>3a. </a:t>
            </a:r>
            <a:r>
              <a:rPr lang="en-US" altLang="en-US" sz="3200" dirty="0">
                <a:solidFill>
                  <a:srgbClr val="FF0000"/>
                </a:solidFill>
              </a:rPr>
              <a:t>Primase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lays down </a:t>
            </a:r>
            <a:r>
              <a:rPr lang="en-US" altLang="en-US" sz="3200" i="1" dirty="0">
                <a:solidFill>
                  <a:srgbClr val="0070C0"/>
                </a:solidFill>
              </a:rPr>
              <a:t>RNA primer</a:t>
            </a:r>
          </a:p>
        </p:txBody>
      </p:sp>
      <p:pic>
        <p:nvPicPr>
          <p:cNvPr id="61443" name="Content Placeholder 4" descr="16_13ReplicationProteins-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0688" y="1600200"/>
            <a:ext cx="8748712" cy="5029200"/>
          </a:xfrm>
        </p:spPr>
      </p:pic>
    </p:spTree>
    <p:extLst>
      <p:ext uri="{BB962C8B-B14F-4D97-AF65-F5344CB8AC3E}">
        <p14:creationId xmlns:p14="http://schemas.microsoft.com/office/powerpoint/2010/main" val="20109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889462" y="152400"/>
            <a:ext cx="9626138" cy="990600"/>
          </a:xfrm>
        </p:spPr>
        <p:txBody>
          <a:bodyPr/>
          <a:lstStyle/>
          <a:p>
            <a:r>
              <a:rPr lang="en-US" altLang="en-US" sz="3200" dirty="0" smtClean="0"/>
              <a:t>3b. </a:t>
            </a:r>
            <a:r>
              <a:rPr lang="en-US" altLang="en-US" sz="3200" dirty="0">
                <a:solidFill>
                  <a:srgbClr val="FF0000"/>
                </a:solidFill>
              </a:rPr>
              <a:t>DNA polymerase III</a:t>
            </a:r>
            <a:r>
              <a:rPr lang="en-US" altLang="en-US" sz="3200" dirty="0"/>
              <a:t> adds </a:t>
            </a:r>
            <a:r>
              <a:rPr lang="en-US" altLang="en-US" sz="3200" dirty="0" smtClean="0"/>
              <a:t>complementary nucleotides to </a:t>
            </a:r>
            <a:r>
              <a:rPr lang="en-US" altLang="en-US" sz="3200" i="1" dirty="0">
                <a:solidFill>
                  <a:srgbClr val="0070C0"/>
                </a:solidFill>
              </a:rPr>
              <a:t>leading</a:t>
            </a:r>
            <a:r>
              <a:rPr lang="en-US" altLang="en-US" sz="3200" dirty="0" smtClean="0"/>
              <a:t> </a:t>
            </a:r>
            <a:r>
              <a:rPr lang="en-US" altLang="en-US" sz="3200" i="1" dirty="0">
                <a:solidFill>
                  <a:srgbClr val="0070C0"/>
                </a:solidFill>
              </a:rPr>
              <a:t>strand</a:t>
            </a:r>
            <a:r>
              <a:rPr lang="en-US" altLang="en-US" sz="3200" dirty="0" smtClean="0"/>
              <a:t> in </a:t>
            </a:r>
            <a:r>
              <a:rPr lang="en-US" altLang="en-US" sz="3200" dirty="0"/>
              <a:t>5’</a:t>
            </a:r>
            <a:r>
              <a:rPr lang="en-US" altLang="en-US" sz="3200" dirty="0">
                <a:sym typeface="Wingdings" panose="05000000000000000000" pitchFamily="2" charset="2"/>
              </a:rPr>
              <a:t>3’ </a:t>
            </a:r>
            <a:r>
              <a:rPr lang="en-US" altLang="en-US" sz="3200" dirty="0" smtClean="0">
                <a:sym typeface="Wingdings" panose="05000000000000000000" pitchFamily="2" charset="2"/>
              </a:rPr>
              <a:t>direction</a:t>
            </a:r>
            <a:endParaRPr lang="en-US" altLang="en-US" sz="3200" i="1" dirty="0">
              <a:solidFill>
                <a:srgbClr val="0070C0"/>
              </a:solidFill>
            </a:endParaRPr>
          </a:p>
        </p:txBody>
      </p:sp>
      <p:pic>
        <p:nvPicPr>
          <p:cNvPr id="62467" name="Content Placeholder 4" descr="16_14AddingNucleotides-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676400"/>
            <a:ext cx="7532688" cy="5029200"/>
          </a:xfrm>
        </p:spPr>
      </p:pic>
    </p:spTree>
    <p:extLst>
      <p:ext uri="{BB962C8B-B14F-4D97-AF65-F5344CB8AC3E}">
        <p14:creationId xmlns:p14="http://schemas.microsoft.com/office/powerpoint/2010/main" val="112418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 descr="16_15bLeadingStrand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136525"/>
            <a:ext cx="761365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itle 4"/>
          <p:cNvSpPr>
            <a:spLocks noGrp="1"/>
          </p:cNvSpPr>
          <p:nvPr>
            <p:ph type="title"/>
          </p:nvPr>
        </p:nvSpPr>
        <p:spPr>
          <a:xfrm>
            <a:off x="457200" y="123421"/>
            <a:ext cx="5638800" cy="990600"/>
          </a:xfrm>
        </p:spPr>
        <p:txBody>
          <a:bodyPr/>
          <a:lstStyle/>
          <a:p>
            <a:r>
              <a:rPr lang="en-US" altLang="en-US" sz="3200" dirty="0" smtClean="0"/>
              <a:t>Replication </a:t>
            </a:r>
            <a:r>
              <a:rPr lang="en-US" altLang="en-US" sz="3200" dirty="0"/>
              <a:t>on leading </a:t>
            </a:r>
            <a:r>
              <a:rPr lang="en-US" altLang="en-US" sz="3200" dirty="0" smtClean="0"/>
              <a:t>strand 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121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1292</Words>
  <Application>Microsoft Office PowerPoint</Application>
  <PresentationFormat>Widescreen</PresentationFormat>
  <Paragraphs>258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5" baseType="lpstr">
      <vt:lpstr>ＭＳ Ｐゴシック</vt:lpstr>
      <vt:lpstr>ＭＳ Ｐゴシック</vt:lpstr>
      <vt:lpstr>Yu Gothic</vt:lpstr>
      <vt:lpstr>Yu Gothic Light</vt:lpstr>
      <vt:lpstr>Arial</vt:lpstr>
      <vt:lpstr>Calibri</vt:lpstr>
      <vt:lpstr>Calibri Light</vt:lpstr>
      <vt:lpstr>Helvetica</vt:lpstr>
      <vt:lpstr>Lucida Sans Unicode</vt:lpstr>
      <vt:lpstr>Symbol</vt:lpstr>
      <vt:lpstr>Times New Roman</vt:lpstr>
      <vt:lpstr>Tw Cen MT</vt:lpstr>
      <vt:lpstr>Wingdings</vt:lpstr>
      <vt:lpstr>Wingdings 3</vt:lpstr>
      <vt:lpstr>Office Theme</vt:lpstr>
      <vt:lpstr>AP Biology Review</vt:lpstr>
      <vt:lpstr>What do you remember about DNA in Prokaryotes vs Eukaryotes?</vt:lpstr>
      <vt:lpstr>DNA Comparison</vt:lpstr>
      <vt:lpstr>PowerPoint Presentation</vt:lpstr>
      <vt:lpstr>Major Steps of Replication:</vt:lpstr>
      <vt:lpstr>1. Helicase unwinds DNA at origins of replication and creates replication forks</vt:lpstr>
      <vt:lpstr>3a. Primase lays down RNA primer</vt:lpstr>
      <vt:lpstr>3b. DNA polymerase III adds complementary nucleotides to leading strand in 5’3’ direction</vt:lpstr>
      <vt:lpstr>Replication on leading strand </vt:lpstr>
      <vt:lpstr>Leading strand vs. Lagging strand</vt:lpstr>
      <vt:lpstr>PowerPoint Presentation</vt:lpstr>
      <vt:lpstr>PowerPoint Presentation</vt:lpstr>
      <vt:lpstr>PowerPoint Presentation</vt:lpstr>
      <vt:lpstr>PROTEIN SYNTHESIS</vt:lpstr>
      <vt:lpstr>PowerPoint Presentation</vt:lpstr>
      <vt:lpstr>PowerPoint Presentation</vt:lpstr>
      <vt:lpstr>Transcription</vt:lpstr>
      <vt:lpstr>How is Protein Synthesis Different in Prokaryotes vs Eukaryotes?</vt:lpstr>
      <vt:lpstr>1. Initiation</vt:lpstr>
      <vt:lpstr>1. Initiation</vt:lpstr>
      <vt:lpstr>2. Elongation</vt:lpstr>
      <vt:lpstr>2. Elongation</vt:lpstr>
      <vt:lpstr>3. Termination</vt:lpstr>
      <vt:lpstr>Additions to pre-mRNA:</vt:lpstr>
      <vt:lpstr>RNA Splicing</vt:lpstr>
      <vt:lpstr>RNA Splicing</vt:lpstr>
      <vt:lpstr>Why have introns?</vt:lpstr>
      <vt:lpstr>Occurs at Ribosomes</vt:lpstr>
      <vt:lpstr>Ribosomes</vt:lpstr>
      <vt:lpstr>Polyribosomes</vt:lpstr>
      <vt:lpstr>Types of Ribosomes</vt:lpstr>
      <vt:lpstr>Proteins bound for intracellular destinations receive cellular “Zip Codes”</vt:lpstr>
      <vt:lpstr>PowerPoint Presentation</vt:lpstr>
      <vt:lpstr>Prokaryotes vs. Eukaryotes</vt:lpstr>
      <vt:lpstr>A Summary of Protein Synthesis (p. 348)</vt:lpstr>
      <vt:lpstr>Bacterial control of gene expression</vt:lpstr>
      <vt:lpstr>Bacterial control of gene expression</vt:lpstr>
      <vt:lpstr>PowerPoint Presentation</vt:lpstr>
      <vt:lpstr>Repressible Operon</vt:lpstr>
      <vt:lpstr>PowerPoint Presentation</vt:lpstr>
      <vt:lpstr>Inducible Operon</vt:lpstr>
      <vt:lpstr>PowerPoint Presentation</vt:lpstr>
      <vt:lpstr>Gene Regulation: Positive vs. Negative Control</vt:lpstr>
      <vt:lpstr>Eukaryotic gene expression regulated at different stages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Mathis, Lindsay A.</dc:creator>
  <cp:lastModifiedBy>Mathis, Lindsay A.</cp:lastModifiedBy>
  <cp:revision>15</cp:revision>
  <dcterms:created xsi:type="dcterms:W3CDTF">2018-05-10T14:21:42Z</dcterms:created>
  <dcterms:modified xsi:type="dcterms:W3CDTF">2018-05-10T19:25:24Z</dcterms:modified>
</cp:coreProperties>
</file>