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3EC5-590F-49E6-95DA-4CC5FA22EF2D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6DD27-775B-43A2-B0C9-33231EDCB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C88122-4756-4EA2-9FB5-909F919257D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2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5345-7E7B-4DF2-8B23-A5B4CD3CA11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6ED3-30FD-427C-B748-E5D791DD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Communication: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Neuron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8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8_15ChemicalSynaps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48" y="218973"/>
            <a:ext cx="6221815" cy="43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377" y="1193374"/>
            <a:ext cx="3117272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Action Potential </a:t>
            </a:r>
            <a:r>
              <a:rPr lang="en-US" dirty="0" smtClean="0"/>
              <a:t>arrives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Presynaptic membrane is </a:t>
            </a:r>
            <a:r>
              <a:rPr lang="en-US" dirty="0" smtClean="0">
                <a:solidFill>
                  <a:srgbClr val="7030A0"/>
                </a:solidFill>
              </a:rPr>
              <a:t>depolarized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187" y="3599411"/>
            <a:ext cx="4639129" cy="2468610"/>
            <a:chOff x="74187" y="3599411"/>
            <a:chExt cx="4639129" cy="2468610"/>
          </a:xfrm>
        </p:grpSpPr>
        <p:sp>
          <p:nvSpPr>
            <p:cNvPr id="5" name="TextBox 4"/>
            <p:cNvSpPr txBox="1"/>
            <p:nvPr/>
          </p:nvSpPr>
          <p:spPr>
            <a:xfrm>
              <a:off x="74187" y="4867692"/>
              <a:ext cx="3433783" cy="120032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2</a:t>
              </a:r>
              <a:endParaRPr lang="en-US" dirty="0">
                <a:solidFill>
                  <a:srgbClr val="0070C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Depolarization </a:t>
              </a:r>
              <a:r>
                <a:rPr lang="en-US" dirty="0" smtClean="0"/>
                <a:t>opens </a:t>
              </a:r>
              <a:r>
                <a:rPr lang="en-US" b="1" dirty="0" smtClean="0">
                  <a:solidFill>
                    <a:srgbClr val="7030A0"/>
                  </a:solidFill>
                </a:rPr>
                <a:t>voltage-gated Ca</a:t>
              </a:r>
              <a:r>
                <a:rPr lang="en-US" b="1" baseline="30000" dirty="0" smtClean="0">
                  <a:solidFill>
                    <a:srgbClr val="7030A0"/>
                  </a:solidFill>
                </a:rPr>
                <a:t>2+ </a:t>
              </a:r>
              <a:r>
                <a:rPr lang="en-US" b="1" dirty="0" smtClean="0">
                  <a:solidFill>
                    <a:srgbClr val="7030A0"/>
                  </a:solidFill>
                </a:rPr>
                <a:t>channels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Ca</a:t>
              </a:r>
              <a:r>
                <a:rPr lang="en-US" baseline="30000" dirty="0" smtClean="0"/>
                <a:t>2+</a:t>
              </a:r>
              <a:r>
                <a:rPr lang="en-US" dirty="0" smtClean="0"/>
                <a:t> enters presynaptic cell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399905" y="3599411"/>
              <a:ext cx="1313411" cy="12682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957753" y="852007"/>
            <a:ext cx="5069940" cy="1849629"/>
            <a:chOff x="6957753" y="852007"/>
            <a:chExt cx="5069940" cy="1849629"/>
          </a:xfrm>
        </p:grpSpPr>
        <p:sp>
          <p:nvSpPr>
            <p:cNvPr id="6" name="TextBox 5"/>
            <p:cNvSpPr txBox="1"/>
            <p:nvPr/>
          </p:nvSpPr>
          <p:spPr>
            <a:xfrm>
              <a:off x="8255361" y="852007"/>
              <a:ext cx="3772332" cy="14773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3</a:t>
              </a:r>
              <a:endParaRPr lang="en-US" dirty="0">
                <a:solidFill>
                  <a:srgbClr val="0070C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Increase in </a:t>
              </a:r>
              <a:r>
                <a:rPr lang="en-US" dirty="0" smtClean="0"/>
                <a:t>Ca</a:t>
              </a:r>
              <a:r>
                <a:rPr lang="en-US" baseline="30000" dirty="0" smtClean="0"/>
                <a:t>2+</a:t>
              </a:r>
              <a:r>
                <a:rPr lang="en-US" dirty="0" smtClean="0"/>
                <a:t>  causes vesicles to fuse with presynaptic membrane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</a:rPr>
                <a:t>Neurotransmitter </a:t>
              </a:r>
              <a:r>
                <a:rPr lang="en-US" dirty="0"/>
                <a:t>released into synaptic </a:t>
              </a:r>
              <a:r>
                <a:rPr lang="en-US" dirty="0" smtClean="0"/>
                <a:t>cleft via exocytosis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957753" y="2329335"/>
              <a:ext cx="1297608" cy="3723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068517" y="3213755"/>
            <a:ext cx="7835309" cy="3685262"/>
            <a:chOff x="4068517" y="3213755"/>
            <a:chExt cx="7835309" cy="3685262"/>
          </a:xfrm>
        </p:grpSpPr>
        <p:sp>
          <p:nvSpPr>
            <p:cNvPr id="7" name="TextBox 6"/>
            <p:cNvSpPr txBox="1"/>
            <p:nvPr/>
          </p:nvSpPr>
          <p:spPr>
            <a:xfrm>
              <a:off x="4068517" y="4867692"/>
              <a:ext cx="7835309" cy="203132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4</a:t>
              </a:r>
              <a:endParaRPr lang="en-US" dirty="0">
                <a:solidFill>
                  <a:srgbClr val="0070C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Neurotransmitter</a:t>
              </a:r>
              <a:r>
                <a:rPr lang="en-US" dirty="0" smtClean="0"/>
                <a:t> binds to </a:t>
              </a:r>
              <a:r>
                <a:rPr lang="en-US" b="1" dirty="0" smtClean="0">
                  <a:solidFill>
                    <a:srgbClr val="7030A0"/>
                  </a:solidFill>
                </a:rPr>
                <a:t>ligand-gated ion channel </a:t>
              </a:r>
              <a:r>
                <a:rPr lang="en-US" dirty="0" smtClean="0"/>
                <a:t>on postsynaptic membrane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Possible cell responses include: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Initiating depolarization and an Action Potential of this neuron (excitatory)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Inhibiting an action potential in the neuron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8720051" y="4397433"/>
              <a:ext cx="91440" cy="4702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957753" y="3213755"/>
              <a:ext cx="1762298" cy="1653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83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49" y="99117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Neurotransmitters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23702" y="1524001"/>
            <a:ext cx="10144298" cy="5092930"/>
          </a:xfrm>
        </p:spPr>
        <p:txBody>
          <a:bodyPr>
            <a:normAutofit/>
          </a:bodyPr>
          <a:lstStyle/>
          <a:p>
            <a:r>
              <a:rPr lang="en-US" altLang="en-US" dirty="0"/>
              <a:t>Chemicals released from </a:t>
            </a:r>
            <a:r>
              <a:rPr lang="en-US" altLang="en-US" dirty="0">
                <a:solidFill>
                  <a:srgbClr val="7030A0"/>
                </a:solidFill>
              </a:rPr>
              <a:t>vesicles</a:t>
            </a:r>
            <a:r>
              <a:rPr lang="en-US" altLang="en-US" dirty="0"/>
              <a:t> by </a:t>
            </a:r>
            <a:r>
              <a:rPr lang="en-US" altLang="en-US" dirty="0">
                <a:solidFill>
                  <a:srgbClr val="7030A0"/>
                </a:solidFill>
              </a:rPr>
              <a:t>exocytosis</a:t>
            </a:r>
            <a:r>
              <a:rPr lang="en-US" altLang="en-US" dirty="0"/>
              <a:t> into </a:t>
            </a:r>
            <a:r>
              <a:rPr lang="en-US" altLang="en-US" b="1" dirty="0">
                <a:solidFill>
                  <a:srgbClr val="FF0000"/>
                </a:solidFill>
              </a:rPr>
              <a:t>synaptic cleft</a:t>
            </a:r>
          </a:p>
          <a:p>
            <a:r>
              <a:rPr lang="en-US" altLang="en-US" dirty="0"/>
              <a:t>Diffuse across </a:t>
            </a:r>
            <a:r>
              <a:rPr lang="en-US" altLang="en-US" b="1" dirty="0">
                <a:solidFill>
                  <a:srgbClr val="FF0000"/>
                </a:solidFill>
              </a:rPr>
              <a:t>synapse</a:t>
            </a:r>
          </a:p>
          <a:p>
            <a:r>
              <a:rPr lang="en-US" altLang="en-US" dirty="0">
                <a:solidFill>
                  <a:srgbClr val="7030A0"/>
                </a:solidFill>
              </a:rPr>
              <a:t>Bind</a:t>
            </a:r>
            <a:r>
              <a:rPr lang="en-US" altLang="en-US" dirty="0"/>
              <a:t> to </a:t>
            </a:r>
            <a:r>
              <a:rPr lang="en-US" altLang="en-US" b="1" dirty="0">
                <a:solidFill>
                  <a:srgbClr val="FF0000"/>
                </a:solidFill>
              </a:rPr>
              <a:t>receptors</a:t>
            </a:r>
            <a:r>
              <a:rPr lang="en-US" altLang="en-US" dirty="0"/>
              <a:t> on neurons, muscle cells, or gland cells</a:t>
            </a:r>
          </a:p>
          <a:p>
            <a:r>
              <a:rPr lang="en-US" altLang="en-US" dirty="0"/>
              <a:t>Broken down by enzymes or taken back up into surrounding cells</a:t>
            </a:r>
          </a:p>
          <a:p>
            <a:endParaRPr lang="en-US" altLang="en-US" b="1" u="sng" dirty="0" smtClean="0"/>
          </a:p>
          <a:p>
            <a:r>
              <a:rPr lang="en-US" altLang="en-US" b="1" u="sng" dirty="0" smtClean="0"/>
              <a:t>Types </a:t>
            </a:r>
            <a:r>
              <a:rPr lang="en-US" altLang="en-US" b="1" u="sng" dirty="0"/>
              <a:t>of neurotransmitters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b="1" u="sng" dirty="0" smtClean="0">
                <a:solidFill>
                  <a:srgbClr val="7030A0"/>
                </a:solidFill>
              </a:rPr>
              <a:t>Excitatory</a:t>
            </a:r>
            <a:r>
              <a:rPr lang="en-US" altLang="en-US" dirty="0" smtClean="0"/>
              <a:t>: speed up impulses by causing depolarization of postsynaptic membrane</a:t>
            </a:r>
          </a:p>
          <a:p>
            <a:pPr lvl="1"/>
            <a:r>
              <a:rPr lang="en-US" altLang="en-US" b="1" u="sng" dirty="0" smtClean="0">
                <a:solidFill>
                  <a:srgbClr val="7030A0"/>
                </a:solidFill>
              </a:rPr>
              <a:t>Inhibitory</a:t>
            </a:r>
            <a:r>
              <a:rPr lang="en-US" altLang="en-US" dirty="0" smtClean="0"/>
              <a:t>: slow impulses by causing hyperpolarization of postsynaptic membrane</a:t>
            </a:r>
          </a:p>
        </p:txBody>
      </p:sp>
    </p:spTree>
    <p:extLst>
      <p:ext uri="{BB962C8B-B14F-4D97-AF65-F5344CB8AC3E}">
        <p14:creationId xmlns:p14="http://schemas.microsoft.com/office/powerpoint/2010/main" val="41141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8_15ChemicalSynaps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34" y="854307"/>
            <a:ext cx="74803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6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956" y="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</a:rPr>
              <a:t>Neuron</a:t>
            </a:r>
            <a:r>
              <a:rPr lang="en-US" sz="4000" dirty="0"/>
              <a:t> = dendrite + cell body + axon</a:t>
            </a:r>
          </a:p>
        </p:txBody>
      </p:sp>
      <p:pic>
        <p:nvPicPr>
          <p:cNvPr id="23555" name="Content Placeholder 2" descr="48_04NeuronStructure-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6" r="-8496"/>
          <a:stretch>
            <a:fillRect/>
          </a:stretch>
        </p:blipFill>
        <p:spPr>
          <a:xfrm>
            <a:off x="1590676" y="1752601"/>
            <a:ext cx="8772525" cy="4930775"/>
          </a:xfrm>
        </p:spPr>
      </p:pic>
      <p:pic>
        <p:nvPicPr>
          <p:cNvPr id="2355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1"/>
            <a:ext cx="2895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7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Neuron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9154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 b="1" u="sng" dirty="0"/>
              <a:t>cell body</a:t>
            </a:r>
            <a:r>
              <a:rPr lang="en-US" altLang="en-US" sz="3000" dirty="0"/>
              <a:t>: contains nucleus &amp; organelles</a:t>
            </a:r>
          </a:p>
          <a:p>
            <a:pPr eaLnBrk="1" hangingPunct="1"/>
            <a:r>
              <a:rPr lang="en-US" altLang="en-US" sz="3000" b="1" u="sng" dirty="0"/>
              <a:t>dendrites</a:t>
            </a:r>
            <a:r>
              <a:rPr lang="en-US" altLang="en-US" sz="3000" dirty="0"/>
              <a:t>: receive incoming messages</a:t>
            </a:r>
          </a:p>
          <a:p>
            <a:pPr eaLnBrk="1" hangingPunct="1"/>
            <a:r>
              <a:rPr lang="en-US" altLang="en-US" sz="3000" b="1" u="sng" dirty="0"/>
              <a:t>axons</a:t>
            </a:r>
            <a:r>
              <a:rPr lang="en-US" altLang="en-US" sz="3000" dirty="0"/>
              <a:t>: transmit messages </a:t>
            </a:r>
            <a:r>
              <a:rPr lang="en-US" altLang="en-US" sz="3000" b="1" u="sng" dirty="0"/>
              <a:t>a</a:t>
            </a:r>
            <a:r>
              <a:rPr lang="en-US" altLang="en-US" sz="3000" dirty="0"/>
              <a:t>way to other cells</a:t>
            </a:r>
          </a:p>
          <a:p>
            <a:pPr eaLnBrk="1" hangingPunct="1"/>
            <a:r>
              <a:rPr lang="en-US" altLang="en-US" sz="3000" b="1" u="sng" dirty="0"/>
              <a:t>myelin sheath</a:t>
            </a:r>
            <a:r>
              <a:rPr lang="en-US" altLang="en-US" sz="3000" dirty="0"/>
              <a:t>: fatty insulation covering axon, speeds up nerve impulses</a:t>
            </a:r>
          </a:p>
          <a:p>
            <a:pPr eaLnBrk="1" hangingPunct="1"/>
            <a:r>
              <a:rPr lang="en-US" altLang="en-US" sz="3000" b="1" u="sng" dirty="0"/>
              <a:t>synapse</a:t>
            </a:r>
            <a:r>
              <a:rPr lang="en-US" altLang="en-US" sz="3000" dirty="0"/>
              <a:t>: junction between 2 neurons</a:t>
            </a:r>
          </a:p>
          <a:p>
            <a:pPr eaLnBrk="1" hangingPunct="1"/>
            <a:r>
              <a:rPr lang="en-US" altLang="en-US" sz="3000" b="1" u="sng" dirty="0"/>
              <a:t>neurotransmitter</a:t>
            </a:r>
            <a:r>
              <a:rPr lang="en-US" altLang="en-US" sz="3000" dirty="0"/>
              <a:t>: chemical messengers sent across synapse</a:t>
            </a:r>
          </a:p>
          <a:p>
            <a:pPr eaLnBrk="1" hangingPunct="1"/>
            <a:r>
              <a:rPr lang="en-US" altLang="en-US" sz="3000" b="1" u="sng" dirty="0"/>
              <a:t>Glia</a:t>
            </a:r>
            <a:r>
              <a:rPr lang="en-US" altLang="en-US" sz="3000" dirty="0"/>
              <a:t>: cells that support neurons</a:t>
            </a:r>
          </a:p>
          <a:p>
            <a:pPr lvl="1" eaLnBrk="1" hangingPunct="1"/>
            <a:r>
              <a:rPr lang="en-US" altLang="en-US" sz="3000" dirty="0" err="1"/>
              <a:t>Eg</a:t>
            </a:r>
            <a:r>
              <a:rPr lang="en-US" altLang="en-US" sz="3000" dirty="0"/>
              <a:t>. </a:t>
            </a:r>
            <a:r>
              <a:rPr lang="en-US" altLang="en-US" sz="3000" b="1" dirty="0">
                <a:solidFill>
                  <a:srgbClr val="FF0000"/>
                </a:solidFill>
              </a:rPr>
              <a:t>Schwann cells </a:t>
            </a:r>
            <a:r>
              <a:rPr lang="en-US" altLang="en-US" sz="3000" dirty="0"/>
              <a:t>(forms myelin sheath)</a:t>
            </a:r>
          </a:p>
        </p:txBody>
      </p:sp>
    </p:spTree>
    <p:extLst>
      <p:ext uri="{BB962C8B-B14F-4D97-AF65-F5344CB8AC3E}">
        <p14:creationId xmlns:p14="http://schemas.microsoft.com/office/powerpoint/2010/main" val="31344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714895" y="228600"/>
            <a:ext cx="941970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The </a:t>
            </a:r>
            <a:r>
              <a:rPr lang="en-US" altLang="en-US" dirty="0">
                <a:solidFill>
                  <a:srgbClr val="FF0000"/>
                </a:solidFill>
              </a:rPr>
              <a:t>Na</a:t>
            </a:r>
            <a:r>
              <a:rPr lang="en-US" altLang="en-US" baseline="30000" dirty="0">
                <a:solidFill>
                  <a:srgbClr val="FF0000"/>
                </a:solidFill>
              </a:rPr>
              <a:t>+</a:t>
            </a:r>
            <a:r>
              <a:rPr lang="en-US" altLang="en-US" dirty="0">
                <a:solidFill>
                  <a:srgbClr val="FF0000"/>
                </a:solidFill>
              </a:rPr>
              <a:t>/K</a:t>
            </a:r>
            <a:r>
              <a:rPr lang="en-US" altLang="en-US" baseline="30000" dirty="0">
                <a:solidFill>
                  <a:srgbClr val="FF0000"/>
                </a:solidFill>
              </a:rPr>
              <a:t>+</a:t>
            </a:r>
            <a:r>
              <a:rPr lang="en-US" altLang="en-US" dirty="0">
                <a:solidFill>
                  <a:srgbClr val="FF0000"/>
                </a:solidFill>
              </a:rPr>
              <a:t> pump </a:t>
            </a:r>
            <a:r>
              <a:rPr lang="en-US" altLang="en-US" dirty="0">
                <a:solidFill>
                  <a:srgbClr val="002060"/>
                </a:solidFill>
              </a:rPr>
              <a:t>(using ATP) maintains a negative potential inside the neuron.</a:t>
            </a:r>
          </a:p>
        </p:txBody>
      </p:sp>
      <p:pic>
        <p:nvPicPr>
          <p:cNvPr id="30723" name="Picture 4" descr="48_07MembranePotential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5" y="1300942"/>
            <a:ext cx="64389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7789" y="3599410"/>
            <a:ext cx="342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Greater concentration of positive ions (Na+) outside of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435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365125"/>
            <a:ext cx="10979727" cy="1325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u="sng" dirty="0">
                <a:solidFill>
                  <a:srgbClr val="FF0000"/>
                </a:solidFill>
              </a:rPr>
              <a:t>Action potentials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(nerve impulses) are the signals conducted by </a:t>
            </a:r>
            <a:r>
              <a:rPr lang="en-US" sz="3600" u="sng" dirty="0"/>
              <a:t>axons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05593" y="1676401"/>
            <a:ext cx="10590414" cy="328629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</a:rPr>
              <a:t>Resting potential</a:t>
            </a:r>
            <a:r>
              <a:rPr lang="en-US" dirty="0"/>
              <a:t>: membrane potential at </a:t>
            </a:r>
            <a:r>
              <a:rPr lang="en-US" dirty="0" smtClean="0"/>
              <a:t>rest is said to be </a:t>
            </a:r>
            <a:r>
              <a:rPr lang="en-US" b="1" i="1" dirty="0">
                <a:solidFill>
                  <a:srgbClr val="7030A0"/>
                </a:solidFill>
              </a:rPr>
              <a:t>polarized</a:t>
            </a:r>
          </a:p>
          <a:p>
            <a:pPr lvl="1" eaLnBrk="1" hangingPunct="1">
              <a:defRPr/>
            </a:pPr>
            <a:r>
              <a:rPr lang="en-US" dirty="0" smtClean="0">
                <a:sym typeface="Symbol"/>
              </a:rPr>
              <a:t>More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u="sng" dirty="0" smtClean="0"/>
              <a:t>outside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more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u="sng" dirty="0" smtClean="0"/>
              <a:t>inside</a:t>
            </a:r>
            <a:r>
              <a:rPr lang="en-US" dirty="0" smtClean="0"/>
              <a:t> </a:t>
            </a:r>
            <a:r>
              <a:rPr lang="en-US" dirty="0" smtClean="0"/>
              <a:t>cell (overall neg. charge inside axon)</a:t>
            </a:r>
          </a:p>
          <a:p>
            <a:pPr lvl="1" eaLnBrk="1" hangingPunct="1">
              <a:defRPr/>
            </a:pPr>
            <a:r>
              <a:rPr lang="en-US" dirty="0" smtClean="0"/>
              <a:t>Ion distribution is maintained by 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/>
              <a:t>+</a:t>
            </a:r>
            <a:r>
              <a:rPr lang="en-US" dirty="0" smtClean="0"/>
              <a:t> pump (requires ATP!)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Voltage-gated Na</a:t>
            </a:r>
            <a:r>
              <a:rPr lang="en-US" baseline="30000" dirty="0" smtClean="0"/>
              <a:t>+</a:t>
            </a:r>
            <a:r>
              <a:rPr lang="en-US" dirty="0" smtClean="0"/>
              <a:t> channel </a:t>
            </a:r>
            <a:r>
              <a:rPr lang="en-US" dirty="0" smtClean="0"/>
              <a:t>are </a:t>
            </a:r>
            <a:r>
              <a:rPr lang="en-US" dirty="0" smtClean="0"/>
              <a:t>CLOSED</a:t>
            </a:r>
          </a:p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</a:rPr>
              <a:t>Nerve impulse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stimulus</a:t>
            </a:r>
            <a:r>
              <a:rPr lang="en-US" dirty="0"/>
              <a:t> causes a change in membrane potential</a:t>
            </a:r>
            <a:endParaRPr lang="en-US" b="1" i="1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70C0"/>
                </a:solidFill>
              </a:rPr>
              <a:t>Action potential:</a:t>
            </a:r>
            <a:r>
              <a:rPr lang="en-US" dirty="0" smtClean="0"/>
              <a:t> neuron membrane </a:t>
            </a:r>
            <a:r>
              <a:rPr lang="en-US" b="1" i="1" dirty="0" smtClean="0">
                <a:solidFill>
                  <a:srgbClr val="7030A0"/>
                </a:solidFill>
              </a:rPr>
              <a:t>depolarizes </a:t>
            </a:r>
            <a:r>
              <a:rPr lang="en-US" dirty="0"/>
              <a:t>= becomes more positive inside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All-or-nothing response</a:t>
            </a:r>
          </a:p>
        </p:txBody>
      </p:sp>
      <p:sp>
        <p:nvSpPr>
          <p:cNvPr id="25605" name="TextBox 4"/>
          <p:cNvSpPr>
            <a:spLocks noChangeArrowheads="1"/>
          </p:cNvSpPr>
          <p:nvPr/>
        </p:nvSpPr>
        <p:spPr bwMode="auto">
          <a:xfrm>
            <a:off x="1752600" y="5715001"/>
            <a:ext cx="2133600" cy="708025"/>
          </a:xfrm>
          <a:prstGeom prst="homePlate">
            <a:avLst>
              <a:gd name="adj" fmla="val 4269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Na</a:t>
            </a:r>
            <a:r>
              <a:rPr lang="en-US" altLang="en-US" sz="2000" baseline="30000">
                <a:latin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</a:rPr>
              <a:t> channels open</a:t>
            </a:r>
          </a:p>
        </p:txBody>
      </p:sp>
      <p:sp>
        <p:nvSpPr>
          <p:cNvPr id="25606" name="TextBox 5"/>
          <p:cNvSpPr>
            <a:spLocks noChangeArrowheads="1"/>
          </p:cNvSpPr>
          <p:nvPr/>
        </p:nvSpPr>
        <p:spPr bwMode="auto">
          <a:xfrm>
            <a:off x="3962400" y="5867400"/>
            <a:ext cx="2133600" cy="400050"/>
          </a:xfrm>
          <a:prstGeom prst="homePlate">
            <a:avLst>
              <a:gd name="adj" fmla="val 4274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en-US" altLang="en-US" sz="2000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enters cell</a:t>
            </a:r>
          </a:p>
        </p:txBody>
      </p:sp>
      <p:sp>
        <p:nvSpPr>
          <p:cNvPr id="25607" name="TextBox 6"/>
          <p:cNvSpPr>
            <a:spLocks noChangeArrowheads="1"/>
          </p:cNvSpPr>
          <p:nvPr/>
        </p:nvSpPr>
        <p:spPr bwMode="auto">
          <a:xfrm>
            <a:off x="6172200" y="5692776"/>
            <a:ext cx="2133600" cy="708025"/>
          </a:xfrm>
          <a:prstGeom prst="homePlate">
            <a:avLst>
              <a:gd name="adj" fmla="val 4270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K</a:t>
            </a:r>
            <a:r>
              <a:rPr lang="en-US" altLang="en-US" sz="2000" baseline="30000">
                <a:latin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</a:rPr>
              <a:t> channels open</a:t>
            </a:r>
          </a:p>
        </p:txBody>
      </p:sp>
      <p:sp>
        <p:nvSpPr>
          <p:cNvPr id="25608" name="TextBox 7"/>
          <p:cNvSpPr>
            <a:spLocks noChangeArrowheads="1"/>
          </p:cNvSpPr>
          <p:nvPr/>
        </p:nvSpPr>
        <p:spPr bwMode="auto">
          <a:xfrm>
            <a:off x="8382000" y="5867400"/>
            <a:ext cx="2133600" cy="400050"/>
          </a:xfrm>
          <a:prstGeom prst="homePlate">
            <a:avLst>
              <a:gd name="adj" fmla="val 4274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000" b="1" baseline="30000">
                <a:solidFill>
                  <a:srgbClr val="0070C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 leaves cell</a:t>
            </a:r>
          </a:p>
        </p:txBody>
      </p:sp>
    </p:spTree>
    <p:extLst>
      <p:ext uri="{BB962C8B-B14F-4D97-AF65-F5344CB8AC3E}">
        <p14:creationId xmlns:p14="http://schemas.microsoft.com/office/powerpoint/2010/main" val="28809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_11_ActionPotential_5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8" t="28937" r="11739" b="32867"/>
          <a:stretch>
            <a:fillRect/>
          </a:stretch>
        </p:blipFill>
        <p:spPr bwMode="auto">
          <a:xfrm>
            <a:off x="3022815" y="3099479"/>
            <a:ext cx="4865087" cy="334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723842"/>
          </a:xfrm>
        </p:spPr>
        <p:txBody>
          <a:bodyPr/>
          <a:lstStyle/>
          <a:p>
            <a:pPr algn="ctr"/>
            <a:r>
              <a:rPr lang="en-US" dirty="0" smtClean="0"/>
              <a:t>Action Potential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011" y="4966898"/>
            <a:ext cx="2119745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 smtClean="0"/>
              <a:t>Resting state </a:t>
            </a:r>
            <a:r>
              <a:rPr lang="en-US" sz="1600" dirty="0" smtClean="0"/>
              <a:t>(-70mv)</a:t>
            </a:r>
            <a:endParaRPr lang="en-US" dirty="0" smtClean="0"/>
          </a:p>
          <a:p>
            <a:r>
              <a:rPr lang="en-US" dirty="0" smtClean="0"/>
              <a:t>Voltage-gated </a:t>
            </a:r>
            <a:r>
              <a:rPr lang="en-US" dirty="0" smtClean="0">
                <a:solidFill>
                  <a:srgbClr val="C00000"/>
                </a:solidFill>
              </a:rPr>
              <a:t>Na+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K+</a:t>
            </a:r>
            <a:r>
              <a:rPr lang="en-US" dirty="0" smtClean="0"/>
              <a:t> channels </a:t>
            </a:r>
            <a:r>
              <a:rPr lang="en-US" u="sng" dirty="0">
                <a:solidFill>
                  <a:srgbClr val="7030A0"/>
                </a:solidFill>
              </a:rPr>
              <a:t>closed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" y="1598815"/>
            <a:ext cx="2119745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Stimulus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opens</a:t>
            </a:r>
            <a:r>
              <a:rPr lang="en-US" dirty="0" smtClean="0"/>
              <a:t> some </a:t>
            </a:r>
            <a:r>
              <a:rPr lang="en-US" dirty="0">
                <a:solidFill>
                  <a:srgbClr val="C00000"/>
                </a:solidFill>
              </a:rPr>
              <a:t>Na+</a:t>
            </a:r>
            <a:r>
              <a:rPr lang="en-US" dirty="0" smtClean="0"/>
              <a:t>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IF</a:t>
            </a:r>
            <a:r>
              <a:rPr lang="en-US" dirty="0" smtClean="0"/>
              <a:t> </a:t>
            </a:r>
            <a:r>
              <a:rPr lang="en-US" u="sng" dirty="0" smtClean="0"/>
              <a:t>threshold</a:t>
            </a:r>
            <a:r>
              <a:rPr lang="en-US" dirty="0" smtClean="0"/>
              <a:t> is reached, an AP is triggered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7884" y="1007351"/>
            <a:ext cx="320304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3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Depolarization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>
                <a:solidFill>
                  <a:srgbClr val="C00000"/>
                </a:solidFill>
              </a:rPr>
              <a:t>Na+</a:t>
            </a:r>
            <a:r>
              <a:rPr lang="en-US" dirty="0" smtClean="0"/>
              <a:t> channels </a:t>
            </a:r>
            <a:r>
              <a:rPr lang="en-US" dirty="0">
                <a:solidFill>
                  <a:srgbClr val="0070C0"/>
                </a:solidFill>
              </a:rPr>
              <a:t>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K+</a:t>
            </a:r>
            <a:r>
              <a:rPr lang="en-US" dirty="0" smtClean="0"/>
              <a:t> channels still </a:t>
            </a:r>
            <a:r>
              <a:rPr lang="en-US" dirty="0">
                <a:solidFill>
                  <a:srgbClr val="7030A0"/>
                </a:solidFill>
              </a:rPr>
              <a:t>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Cell becomes more </a:t>
            </a:r>
            <a:r>
              <a:rPr lang="en-US" u="sng" dirty="0" smtClean="0"/>
              <a:t>positive</a:t>
            </a:r>
            <a:r>
              <a:rPr lang="en-US" dirty="0" smtClean="0"/>
              <a:t> inside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979268"/>
            <a:ext cx="2693324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4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Repolarization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Na+</a:t>
            </a:r>
            <a:r>
              <a:rPr lang="en-US" dirty="0" smtClean="0"/>
              <a:t> channels </a:t>
            </a:r>
            <a:r>
              <a:rPr lang="en-US" dirty="0">
                <a:solidFill>
                  <a:srgbClr val="7030A0"/>
                </a:solidFill>
              </a:rPr>
              <a:t>close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K+</a:t>
            </a:r>
            <a:r>
              <a:rPr lang="en-US" dirty="0" smtClean="0"/>
              <a:t> channels </a:t>
            </a:r>
            <a:r>
              <a:rPr lang="en-US" dirty="0">
                <a:solidFill>
                  <a:srgbClr val="0070C0"/>
                </a:solidFill>
              </a:rPr>
              <a:t>open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00B050"/>
                </a:solidFill>
              </a:rPr>
              <a:t>K+ </a:t>
            </a:r>
            <a:r>
              <a:rPr lang="en-US" dirty="0" smtClean="0"/>
              <a:t>goes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Interior of cell becomes more </a:t>
            </a:r>
            <a:r>
              <a:rPr lang="en-US" u="sng" dirty="0" smtClean="0"/>
              <a:t>negative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312728" y="3549535"/>
            <a:ext cx="261019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5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Refractory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K+ </a:t>
            </a:r>
            <a:r>
              <a:rPr lang="en-US" dirty="0" smtClean="0"/>
              <a:t>channels </a:t>
            </a:r>
            <a:r>
              <a:rPr lang="en-US" dirty="0">
                <a:solidFill>
                  <a:srgbClr val="7030A0"/>
                </a:solidFill>
              </a:rPr>
              <a:t>close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91961" y="5115099"/>
            <a:ext cx="342042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 to resting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Na+ and K+ concentrations are maintained by </a:t>
            </a:r>
            <a:r>
              <a:rPr lang="en-US" b="1" dirty="0" smtClean="0"/>
              <a:t>Na+/K+</a:t>
            </a:r>
            <a:r>
              <a:rPr lang="en-US" b="1" dirty="0" smtClean="0"/>
              <a:t> Pump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13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33"/>
            <a:ext cx="10515600" cy="649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Action Potential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44" y="1624186"/>
            <a:ext cx="4800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152400"/>
            <a:ext cx="10198331" cy="12509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u="sng" dirty="0" err="1">
                <a:solidFill>
                  <a:srgbClr val="FF0000"/>
                </a:solidFill>
              </a:rPr>
              <a:t>Saltatory</a:t>
            </a:r>
            <a:r>
              <a:rPr lang="en-US" sz="2800" u="sng" dirty="0">
                <a:solidFill>
                  <a:srgbClr val="FF0000"/>
                </a:solidFill>
              </a:rPr>
              <a:t> conduction</a:t>
            </a:r>
            <a:r>
              <a:rPr lang="en-US" sz="2800" dirty="0"/>
              <a:t>: nerve impulse jumps between </a:t>
            </a:r>
            <a:r>
              <a:rPr lang="en-US" sz="2800" i="1" dirty="0"/>
              <a:t>nodes of </a:t>
            </a:r>
            <a:r>
              <a:rPr lang="en-US" sz="2800" i="1" dirty="0" err="1"/>
              <a:t>Ranvier</a:t>
            </a:r>
            <a:r>
              <a:rPr lang="en-US" sz="2800" i="1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unmyelinated</a:t>
            </a:r>
            <a:r>
              <a:rPr lang="en-US" sz="2800" dirty="0"/>
              <a:t> gaps) </a:t>
            </a:r>
            <a:r>
              <a:rPr lang="en-US" sz="2800" dirty="0">
                <a:sym typeface="Wingdings" pitchFamily="2" charset="2"/>
              </a:rPr>
              <a:t> speeds up impulse</a:t>
            </a:r>
            <a:endParaRPr lang="en-US" sz="2800" dirty="0"/>
          </a:p>
        </p:txBody>
      </p:sp>
      <p:sp>
        <p:nvSpPr>
          <p:cNvPr id="41987" name="TextBox 17"/>
          <p:cNvSpPr txBox="1">
            <a:spLocks noChangeArrowheads="1"/>
          </p:cNvSpPr>
          <p:nvPr/>
        </p:nvSpPr>
        <p:spPr bwMode="auto">
          <a:xfrm>
            <a:off x="2370512" y="5903893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Myelinated neurons carry faster nerve impulses than unmyelinated axons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1988" name="Picture 2" descr="48_14SaltatoryConducti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006600"/>
            <a:ext cx="885507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5" y="0"/>
            <a:ext cx="11538065" cy="13271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600" u="sng" dirty="0"/>
              <a:t>Cell communication</a:t>
            </a:r>
            <a:r>
              <a:rPr lang="en-US" sz="2600" dirty="0"/>
              <a:t>: neurotransmitter released at synapses</a:t>
            </a:r>
            <a:br>
              <a:rPr lang="en-US" sz="2600" dirty="0"/>
            </a:br>
            <a:r>
              <a:rPr lang="en-US" sz="2600" dirty="0" smtClean="0"/>
              <a:t>at the ends of axon on presynaptic cell </a:t>
            </a:r>
            <a:r>
              <a:rPr lang="en-US" sz="2600" dirty="0">
                <a:sym typeface="Wingdings" pitchFamily="2" charset="2"/>
              </a:rPr>
              <a:t> Dendrite </a:t>
            </a:r>
            <a:r>
              <a:rPr lang="en-US" sz="2600" dirty="0" smtClean="0">
                <a:sym typeface="Wingdings" pitchFamily="2" charset="2"/>
              </a:rPr>
              <a:t>of the postsynaptic cell</a:t>
            </a:r>
            <a:endParaRPr lang="en-US" sz="2600" dirty="0"/>
          </a:p>
        </p:txBody>
      </p:sp>
      <p:pic>
        <p:nvPicPr>
          <p:cNvPr id="44035" name="Picture 2" descr="48_15ChemicalSynaps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552576"/>
            <a:ext cx="74803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471</Words>
  <Application>Microsoft Office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Corbel</vt:lpstr>
      <vt:lpstr>Symbol</vt:lpstr>
      <vt:lpstr>Wingdings</vt:lpstr>
      <vt:lpstr>Office Theme</vt:lpstr>
      <vt:lpstr>Cell Communication:</vt:lpstr>
      <vt:lpstr>Neuron = dendrite + cell body + axon</vt:lpstr>
      <vt:lpstr>Neuron</vt:lpstr>
      <vt:lpstr>PowerPoint Presentation</vt:lpstr>
      <vt:lpstr>Action potentials (nerve impulses) are the signals conducted by axons</vt:lpstr>
      <vt:lpstr>Action Potential</vt:lpstr>
      <vt:lpstr>Action Potential</vt:lpstr>
      <vt:lpstr>Saltatory conduction: nerve impulse jumps between nodes of Ranvier (unmyelinated gaps)  speeds up impulse</vt:lpstr>
      <vt:lpstr>Cell communication: neurotransmitter released at synapses at the ends of axon on presynaptic cell  Dendrite of the postsynaptic cell</vt:lpstr>
      <vt:lpstr>PowerPoint Presentation</vt:lpstr>
      <vt:lpstr>Neurotransmitters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Communication:</dc:title>
  <dc:creator>Mathis, Lindsay A.</dc:creator>
  <cp:lastModifiedBy>Mathis, Lindsay A.</cp:lastModifiedBy>
  <cp:revision>9</cp:revision>
  <dcterms:created xsi:type="dcterms:W3CDTF">2018-05-10T10:44:23Z</dcterms:created>
  <dcterms:modified xsi:type="dcterms:W3CDTF">2018-05-10T15:47:26Z</dcterms:modified>
</cp:coreProperties>
</file>